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70" r:id="rId13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5"/>
      <p:bold r:id="rId16"/>
      <p:italic r:id="rId17"/>
      <p:boldItalic r:id="rId18"/>
    </p:embeddedFont>
    <p:embeddedFont>
      <p:font typeface="Raleway" panose="020B0003030101060003" pitchFamily="34" charset="0"/>
      <p:regular r:id="rId19"/>
      <p:bold r:id="rId20"/>
      <p:italic r:id="rId21"/>
      <p:boldItalic r:id="rId22"/>
    </p:embeddedFont>
    <p:embeddedFont>
      <p:font typeface="Raleway SemiBold" panose="020B0003030101060003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iNkp7MWO22a9m+fft1JyEtcQYk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E182D37-702B-4818-97BE-7BB57F2D609B}">
  <a:tblStyle styleId="{1E182D37-702B-4818-97BE-7BB57F2D609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81F66D6-11F1-475E-B2C7-9A4983E29D3F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aa0cc0b6220afe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" name="Google Shape;75;g3aa0cc0b6220afe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3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7" name="Google Shape;8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8" name="Google Shape;9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8" name="Google Shape;10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9ad80d4c89_1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g39ad80d4c89_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4" name="Google Shape;16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3914" y="685497"/>
            <a:ext cx="6611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" name="Google Shape;18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7" name="Google Shape;21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 SemiBold"/>
              <a:buNone/>
              <a:defRPr b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aleway SemiBold"/>
              <a:buNone/>
              <a:defRPr sz="36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456818" y="2340281"/>
            <a:ext cx="7993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orient="horz" pos="8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8"/>
          <p:cNvSpPr txBox="1">
            <a:spLocks noGrp="1"/>
          </p:cNvSpPr>
          <p:nvPr>
            <p:ph type="title"/>
          </p:nvPr>
        </p:nvSpPr>
        <p:spPr>
          <a:xfrm>
            <a:off x="432332" y="445031"/>
            <a:ext cx="7976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Raleway SemiBold"/>
              <a:buNone/>
              <a:defRPr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8"/>
          <p:cNvSpPr txBox="1">
            <a:spLocks noGrp="1"/>
          </p:cNvSpPr>
          <p:nvPr>
            <p:ph type="body" idx="1"/>
          </p:nvPr>
        </p:nvSpPr>
        <p:spPr>
          <a:xfrm>
            <a:off x="432332" y="1152469"/>
            <a:ext cx="84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E46962"/>
          </p15:clr>
        </p15:guide>
        <p15:guide id="2" pos="272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9"/>
          <p:cNvSpPr txBox="1">
            <a:spLocks noGrp="1"/>
          </p:cNvSpPr>
          <p:nvPr>
            <p:ph type="ctrTitle"/>
          </p:nvPr>
        </p:nvSpPr>
        <p:spPr>
          <a:xfrm>
            <a:off x="441819" y="1465988"/>
            <a:ext cx="38136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None/>
              <a:defRPr sz="3000">
                <a:solidFill>
                  <a:srgbClr val="9900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3000"/>
              <a:buFont typeface="Raleway"/>
              <a:buNone/>
              <a:defRPr sz="30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subTitle" idx="1"/>
          </p:nvPr>
        </p:nvSpPr>
        <p:spPr>
          <a:xfrm>
            <a:off x="441819" y="2812219"/>
            <a:ext cx="4269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Raleway"/>
              <a:buNone/>
              <a:defRPr sz="1700"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-106904" y="4724286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21;p19"/>
          <p:cNvSpPr txBox="1"/>
          <p:nvPr/>
        </p:nvSpPr>
        <p:spPr>
          <a:xfrm>
            <a:off x="545478" y="3499856"/>
            <a:ext cx="404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8">
          <p15:clr>
            <a:srgbClr val="E46962"/>
          </p15:clr>
        </p15:guide>
        <p15:guide id="2" orient="horz" pos="923">
          <p15:clr>
            <a:srgbClr val="E46962"/>
          </p15:clr>
        </p15:guide>
        <p15:guide id="3" pos="2968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ш макет 1">
  <p:cSld name="CUSTOM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0"/>
          <p:cNvSpPr txBox="1">
            <a:spLocks noGrp="1"/>
          </p:cNvSpPr>
          <p:nvPr>
            <p:ph type="title"/>
          </p:nvPr>
        </p:nvSpPr>
        <p:spPr>
          <a:xfrm>
            <a:off x="432332" y="1957500"/>
            <a:ext cx="6181800" cy="1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4" name="Google Shape;24;p20"/>
          <p:cNvSpPr/>
          <p:nvPr/>
        </p:nvSpPr>
        <p:spPr>
          <a:xfrm>
            <a:off x="432332" y="1258838"/>
            <a:ext cx="1038900" cy="5151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" name="Google Shape;25;p20"/>
          <p:cNvSpPr txBox="1">
            <a:spLocks noGrp="1"/>
          </p:cNvSpPr>
          <p:nvPr>
            <p:ph type="title" idx="2"/>
          </p:nvPr>
        </p:nvSpPr>
        <p:spPr>
          <a:xfrm>
            <a:off x="432332" y="1221750"/>
            <a:ext cx="6181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aleway SemiBold"/>
              <a:buNone/>
              <a:defRPr sz="22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aleway SemiBold"/>
              <a:buNone/>
              <a:defRPr sz="3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6" name="Google Shape;26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E46962"/>
          </p15:clr>
        </p15:guide>
        <p15:guide id="2" orient="horz" pos="79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132C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3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3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4" name="Google Shape;34;p23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5" name="Google Shape;35;p23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1_Title and body 2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24"/>
          <p:cNvPicPr preferRelativeResize="0"/>
          <p:nvPr/>
        </p:nvPicPr>
        <p:blipFill rotWithShape="1">
          <a:blip r:embed="rId2">
            <a:alphaModFix/>
          </a:blip>
          <a:srcRect t="1753" r="2181" b="4320"/>
          <a:stretch/>
        </p:blipFill>
        <p:spPr>
          <a:xfrm>
            <a:off x="5397690" y="0"/>
            <a:ext cx="3746309" cy="514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24"/>
          <p:cNvPicPr preferRelativeResize="0"/>
          <p:nvPr/>
        </p:nvPicPr>
        <p:blipFill rotWithShape="1">
          <a:blip r:embed="rId3">
            <a:alphaModFix amt="32000"/>
          </a:blip>
          <a:srcRect/>
          <a:stretch/>
        </p:blipFill>
        <p:spPr>
          <a:xfrm>
            <a:off x="132603" y="4283434"/>
            <a:ext cx="1314430" cy="79792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24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64848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4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24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2" name="Google Shape;42;p24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1_Title and body 3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391827" y="-157074"/>
            <a:ext cx="1277952" cy="18276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25"/>
          <p:cNvSpPr txBox="1">
            <a:spLocks noGrp="1"/>
          </p:cNvSpPr>
          <p:nvPr>
            <p:ph type="title"/>
          </p:nvPr>
        </p:nvSpPr>
        <p:spPr>
          <a:xfrm>
            <a:off x="311700" y="154338"/>
            <a:ext cx="85206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5"/>
          <p:cNvSpPr txBox="1">
            <a:spLocks noGrp="1"/>
          </p:cNvSpPr>
          <p:nvPr>
            <p:ph type="body" idx="1"/>
          </p:nvPr>
        </p:nvSpPr>
        <p:spPr>
          <a:xfrm>
            <a:off x="311700" y="80140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5"/>
          <p:cNvSpPr txBox="1">
            <a:spLocks noGrp="1"/>
          </p:cNvSpPr>
          <p:nvPr>
            <p:ph type="sldNum" idx="12"/>
          </p:nvPr>
        </p:nvSpPr>
        <p:spPr>
          <a:xfrm>
            <a:off x="8117013" y="4869477"/>
            <a:ext cx="7902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29150" rIns="58300" bIns="2915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48" name="Google Shape;48;p25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2" name="Google Shape;52;p2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■"/>
              <a:defRPr sz="1100"/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●"/>
              <a:defRPr sz="1100"/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Char char="○"/>
              <a:defRPr sz="1100"/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Char char="■"/>
              <a:defRPr sz="1100"/>
            </a:lvl9pPr>
          </a:lstStyle>
          <a:p>
            <a:endParaRPr/>
          </a:p>
        </p:txBody>
      </p:sp>
      <p:sp>
        <p:nvSpPr>
          <p:cNvPr id="53" name="Google Shape;53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C84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54" name="Google Shape;54;p26" descr="E:\-=Tanya=-\2035 Работа\-=Айдентика 2035=-\лого университета\Univer20_35_RGB.em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9083" y="242441"/>
            <a:ext cx="453132" cy="22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700"/>
              <a:buFont typeface="Raleway"/>
              <a:buNone/>
              <a:defRPr sz="2700" b="1" i="0" u="none" strike="noStrike" cap="none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3.png"/><Relationship Id="rId4" Type="http://schemas.openxmlformats.org/officeDocument/2006/relationships/hyperlink" Target="mailto:anz1140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497" y="4393987"/>
            <a:ext cx="512349" cy="37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17" y="4395438"/>
            <a:ext cx="750522" cy="3713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"/>
          <p:cNvSpPr txBox="1">
            <a:spLocks noGrp="1"/>
          </p:cNvSpPr>
          <p:nvPr>
            <p:ph type="title"/>
          </p:nvPr>
        </p:nvSpPr>
        <p:spPr>
          <a:xfrm>
            <a:off x="456825" y="1862791"/>
            <a:ext cx="45723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 b="1">
                <a:latin typeface="Times New Roman"/>
                <a:ea typeface="Times New Roman"/>
                <a:cs typeface="Times New Roman"/>
                <a:sym typeface="Times New Roman"/>
              </a:rPr>
              <a:t>TrialLab DT </a:t>
            </a:r>
            <a:endParaRPr sz="2200" b="1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2" name="Google Shape;62;p1"/>
          <p:cNvSpPr txBox="1">
            <a:spLocks noGrp="1"/>
          </p:cNvSpPr>
          <p:nvPr>
            <p:ph type="body" idx="1"/>
          </p:nvPr>
        </p:nvSpPr>
        <p:spPr>
          <a:xfrm>
            <a:off x="922525" y="2524591"/>
            <a:ext cx="38253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700" dirty="0">
                <a:latin typeface="Times New Roman"/>
                <a:ea typeface="Times New Roman"/>
                <a:cs typeface="Times New Roman"/>
                <a:sym typeface="Times New Roman"/>
              </a:rPr>
              <a:t>Разработка цифрового двойника, моделирующего судебное заседание, в целях профориентации школьников</a:t>
            </a: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3" name="Google Shape;63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8774" y="252487"/>
            <a:ext cx="1086643" cy="3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2402" y="1319274"/>
            <a:ext cx="756788" cy="59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"/>
          <p:cNvSpPr/>
          <p:nvPr/>
        </p:nvSpPr>
        <p:spPr>
          <a:xfrm>
            <a:off x="5594513" y="1026"/>
            <a:ext cx="1674000" cy="1121100"/>
          </a:xfrm>
          <a:prstGeom prst="rect">
            <a:avLst/>
          </a:prstGeom>
          <a:solidFill>
            <a:srgbClr val="FFCE3E"/>
          </a:solidFill>
          <a:ln>
            <a:noFill/>
          </a:ln>
        </p:spPr>
        <p:txBody>
          <a:bodyPr spcFirstLastPara="1" wrap="square" lIns="109600" tIns="109600" rIns="109600" bIns="1096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8"/>
              <a:buFont typeface="Arial"/>
              <a:buNone/>
            </a:pPr>
            <a:endParaRPr sz="125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"/>
          <p:cNvSpPr/>
          <p:nvPr/>
        </p:nvSpPr>
        <p:spPr>
          <a:xfrm>
            <a:off x="7269557" y="-17076"/>
            <a:ext cx="1863300" cy="11391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121975" tIns="121975" rIns="121975" bIns="121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61790" y="189809"/>
            <a:ext cx="1086651" cy="748798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/>
              <a:t>1</a:t>
            </a:fld>
            <a:endParaRPr/>
          </a:p>
        </p:txBody>
      </p:sp>
      <p:pic>
        <p:nvPicPr>
          <p:cNvPr id="69" name="Google Shape;69;p1" title="putp_technologies_logo_violet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689733" y="277075"/>
            <a:ext cx="1550833" cy="593674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"/>
          <p:cNvSpPr/>
          <p:nvPr/>
        </p:nvSpPr>
        <p:spPr>
          <a:xfrm>
            <a:off x="2111300" y="327925"/>
            <a:ext cx="1460100" cy="4491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1" name="Google Shape;71;p1" title="469188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388463" y="1300526"/>
            <a:ext cx="3825300" cy="3825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" title="images-Photoroom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111300" y="327925"/>
            <a:ext cx="1447750" cy="4411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aa0cc0b6220afe_0"/>
          <p:cNvSpPr txBox="1">
            <a:spLocks noGrp="1"/>
          </p:cNvSpPr>
          <p:nvPr>
            <p:ph type="title"/>
          </p:nvPr>
        </p:nvSpPr>
        <p:spPr>
          <a:xfrm>
            <a:off x="381143" y="20602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АКТУАЛЬНОСТЬ ИДЕИ</a:t>
            </a:r>
            <a:endParaRPr sz="3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" name="Google Shape;78;g3aa0cc0b6220afe_0"/>
          <p:cNvSpPr txBox="1"/>
          <p:nvPr/>
        </p:nvSpPr>
        <p:spPr>
          <a:xfrm>
            <a:off x="7440246" y="312615"/>
            <a:ext cx="184800" cy="3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g3aa0cc0b6220afe_0"/>
          <p:cNvSpPr txBox="1"/>
          <p:nvPr/>
        </p:nvSpPr>
        <p:spPr>
          <a:xfrm>
            <a:off x="381150" y="2728725"/>
            <a:ext cx="5759700" cy="10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Глобальный рынок цифровых двойников быстро растет и, по прогнозам, продолжит эту тенденцию до 2034 года. Его рост поддерживается широким спектром применений в различных отраслях и интеграцией с передовыми технологиями.</a:t>
            </a:r>
            <a:endParaRPr i="1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0" name="Google Shape;80;g3aa0cc0b6220afe_0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835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g3aa0cc0b6220afe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2</a:t>
            </a:fld>
            <a:endParaRPr sz="900"/>
          </a:p>
        </p:txBody>
      </p:sp>
      <p:pic>
        <p:nvPicPr>
          <p:cNvPr id="82" name="Google Shape;82;g3aa0cc0b6220afe_0" title="putp_technologies_logo_viole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g3aa0cc0b6220afe_0" title="images-Photoroom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66471" y="60053"/>
            <a:ext cx="1605541" cy="51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g3aa0cc0b6220afe_0"/>
          <p:cNvPicPr preferRelativeResize="0"/>
          <p:nvPr/>
        </p:nvPicPr>
        <p:blipFill rotWithShape="1">
          <a:blip r:embed="rId6">
            <a:alphaModFix/>
          </a:blip>
          <a:srcRect t="29348"/>
          <a:stretch/>
        </p:blipFill>
        <p:spPr>
          <a:xfrm>
            <a:off x="5982100" y="1585750"/>
            <a:ext cx="3101100" cy="3286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"/>
          <p:cNvSpPr txBox="1">
            <a:spLocks noGrp="1"/>
          </p:cNvSpPr>
          <p:nvPr>
            <p:ph type="title"/>
          </p:nvPr>
        </p:nvSpPr>
        <p:spPr>
          <a:xfrm>
            <a:off x="379267" y="63846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ЦЕЛЕВАЯ АУДИТОРИЯ</a:t>
            </a:r>
            <a:endParaRPr sz="3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0" name="Google Shape;90;p3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3</a:t>
            </a:fld>
            <a:endParaRPr sz="900"/>
          </a:p>
        </p:txBody>
      </p:sp>
      <p:pic>
        <p:nvPicPr>
          <p:cNvPr id="92" name="Google Shape;92;p3" title="putp_technologies_logo_viole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3" title="images-Photoroom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66471" y="60053"/>
            <a:ext cx="1605541" cy="5123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4" name="Google Shape;94;p3"/>
          <p:cNvGraphicFramePr/>
          <p:nvPr/>
        </p:nvGraphicFramePr>
        <p:xfrm>
          <a:off x="335375" y="1409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{1E182D37-702B-4818-97BE-7BB57F2D609B}</a:tableStyleId>
              </a:tblPr>
              <a:tblGrid>
                <a:gridCol w="1463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7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1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2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b="1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B2B</a:t>
                      </a:r>
                      <a:endParaRPr sz="900" b="1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b="1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Сегмент</a:t>
                      </a:r>
                      <a:endParaRPr sz="900" b="1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b="1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Основная мотивация</a:t>
                      </a:r>
                      <a:endParaRPr sz="900" b="1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b="1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Продуктовое решение</a:t>
                      </a:r>
                      <a:endParaRPr sz="900" b="1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9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Школы с углубленным изучением права (юридич. классом)</a:t>
                      </a:r>
                      <a:endParaRPr sz="900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Практика и карьерные перспективы</a:t>
                      </a:r>
                      <a:endParaRPr sz="900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Геймифицированная симуляция, обучение</a:t>
                      </a:r>
                      <a:endParaRPr sz="900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Частные образовательные центры (юридич. класс)</a:t>
                      </a:r>
                      <a:endParaRPr sz="900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Конкурентное преимущество и масштабирование</a:t>
                      </a:r>
                      <a:endParaRPr sz="900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dk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White-label решение</a:t>
                      </a:r>
                      <a:endParaRPr sz="900">
                        <a:solidFill>
                          <a:schemeClr val="dk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95" name="Google Shape;95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88700" y="1748026"/>
            <a:ext cx="2686426" cy="17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"/>
          <p:cNvSpPr txBox="1">
            <a:spLocks noGrp="1"/>
          </p:cNvSpPr>
          <p:nvPr>
            <p:ph type="title"/>
          </p:nvPr>
        </p:nvSpPr>
        <p:spPr>
          <a:xfrm>
            <a:off x="457192" y="8947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</a:t>
            </a:r>
            <a:endParaRPr sz="3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" name="Google Shape;101;p4"/>
          <p:cNvSpPr txBox="1"/>
          <p:nvPr/>
        </p:nvSpPr>
        <p:spPr>
          <a:xfrm>
            <a:off x="457200" y="1474375"/>
            <a:ext cx="7994100" cy="33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Современное образование и профессиональная подготовка не соответствуют требованиям цифровой экономики:</a:t>
            </a:r>
            <a:endParaRPr b="1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🎓 Недостаток практических инструментов для отработки реальных сценариев.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b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🧩 Ограниченные ресурсы — проведение симуляций и лабораторий требует затрат и инфраструктуры, недоступной большинству вузов и частных центров.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b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⚖️ Устаревшие форматы moot court и проектных курсов не используют возможности цифровых двойников для реалистичного анализа и взаимодействия.</a:t>
            </a:r>
            <a:b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🌐 Нехватка интеграционных решений — существующие платформы не обеспечивают единую среду для учебы, практики и оценки компетенций</a:t>
            </a:r>
            <a:endParaRPr sz="1900" i="0" u="none" strike="noStrike" cap="none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2" name="Google Shape;102;p4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4</a:t>
            </a:fld>
            <a:endParaRPr sz="900"/>
          </a:p>
        </p:txBody>
      </p:sp>
      <p:pic>
        <p:nvPicPr>
          <p:cNvPr id="104" name="Google Shape;104;p4" title="putp_technologies_logo_viole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4" title="images-Photoroom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66471" y="60053"/>
            <a:ext cx="1605541" cy="51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"/>
          <p:cNvSpPr txBox="1">
            <a:spLocks noGrp="1"/>
          </p:cNvSpPr>
          <p:nvPr>
            <p:ph type="title"/>
          </p:nvPr>
        </p:nvSpPr>
        <p:spPr>
          <a:xfrm>
            <a:off x="432332" y="1013581"/>
            <a:ext cx="7976100" cy="5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2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ЦЕННОСТЬ, ЦЕННОСТНОЕ ПРЕДЛОЖЕНИЕ</a:t>
            </a:r>
            <a:endParaRPr sz="2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1" name="Google Shape;111;p5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5</a:t>
            </a:fld>
            <a:endParaRPr sz="900"/>
          </a:p>
        </p:txBody>
      </p:sp>
      <p:pic>
        <p:nvPicPr>
          <p:cNvPr id="113" name="Google Shape;113;p5" title="putp_technologies_logo_viole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5" title="images-Photoroom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66471" y="60053"/>
            <a:ext cx="1605541" cy="512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5"/>
          <p:cNvSpPr txBox="1"/>
          <p:nvPr/>
        </p:nvSpPr>
        <p:spPr>
          <a:xfrm>
            <a:off x="290625" y="1707500"/>
            <a:ext cx="8412900" cy="30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Мы, компания TrialLab DT,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помогаем частным школам, центрам, организаторам Moot Court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ситуации нехватки практических, интерактивных инструментов для профессиональной ориентации и отработки реальных навыков в юриспруденции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решать проблему отрыва теоретического обучения от практики,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 помощью  цифрового двойника суда,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 получать ценность «проживания» реальных процессов в цифровой среде, что повышает вовлеченность и эффективность обучения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200" b="1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 txBox="1">
            <a:spLocks noGrp="1"/>
          </p:cNvSpPr>
          <p:nvPr>
            <p:ph type="title"/>
          </p:nvPr>
        </p:nvSpPr>
        <p:spPr>
          <a:xfrm>
            <a:off x="456817" y="8996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РЕШЕНИЕ</a:t>
            </a:r>
            <a:endParaRPr sz="3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147175" y="1479275"/>
            <a:ext cx="5512800" cy="31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⚙️ Технология</a:t>
            </a:r>
            <a:endParaRPr sz="1200" b="1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Times New Roman"/>
              <a:buChar char="-"/>
            </a:pPr>
            <a: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Используются цифровые двойники, ИИ-моделирование и VR/3D-симуляции для создания интерактивных учебных и практических сценариев.</a:t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⭐ </a:t>
            </a:r>
            <a:r>
              <a:rPr lang="ru" sz="12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Основное свойство</a:t>
            </a:r>
            <a:endParaRPr sz="1200" b="1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Times New Roman"/>
              <a:buChar char="-"/>
            </a:pPr>
            <a: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Платформа превращает теорию в практику — позволяет пользователю «проживать» реальные процессы в цифровой среде.</a:t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🔍 </a:t>
            </a:r>
            <a:r>
              <a:rPr lang="ru" sz="12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Отличия от аналогов</a:t>
            </a:r>
            <a:endParaRPr sz="1200" b="1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Times New Roman"/>
              <a:buChar char="-"/>
            </a:pPr>
            <a: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комплексное решение «всё-в-одном»: обучение, симуляция, оценка навыков;</a:t>
            </a:r>
            <a:b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💡 </a:t>
            </a:r>
            <a:r>
              <a:rPr lang="ru" sz="12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Дополнительные выгоды</a:t>
            </a:r>
            <a:endParaRPr sz="1200" b="1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Times New Roman"/>
              <a:buChar char="-"/>
            </a:pPr>
            <a: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повышение вовлеченности и эффективности обучения;</a:t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Times New Roman"/>
              <a:buChar char="-"/>
            </a:pPr>
            <a: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формирование цифровых компетенций;</a:t>
            </a:r>
            <a:endParaRPr sz="1000" i="0" u="none" strike="noStrike" cap="none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2" name="Google Shape;122;p6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6</a:t>
            </a:fld>
            <a:endParaRPr sz="900"/>
          </a:p>
        </p:txBody>
      </p:sp>
      <p:pic>
        <p:nvPicPr>
          <p:cNvPr id="124" name="Google Shape;124;p6" title="putp_technologies_logo_viole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6" title="images-Photoroom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66471" y="60053"/>
            <a:ext cx="1605541" cy="51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88550" y="1913348"/>
            <a:ext cx="3643277" cy="2428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"/>
          <p:cNvSpPr txBox="1">
            <a:spLocks noGrp="1"/>
          </p:cNvSpPr>
          <p:nvPr>
            <p:ph type="title"/>
          </p:nvPr>
        </p:nvSpPr>
        <p:spPr>
          <a:xfrm>
            <a:off x="457192" y="747169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РЕШЕНИЕ</a:t>
            </a:r>
            <a:endParaRPr sz="3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2" name="Google Shape;132;p7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7</a:t>
            </a:fld>
            <a:endParaRPr sz="900"/>
          </a:p>
        </p:txBody>
      </p:sp>
      <p:pic>
        <p:nvPicPr>
          <p:cNvPr id="134" name="Google Shape;134;p7" title="putp_technologies_logo_viole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7" title="images-Photoroom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66471" y="60053"/>
            <a:ext cx="1605541" cy="51232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7"/>
          <p:cNvSpPr txBox="1"/>
          <p:nvPr/>
        </p:nvSpPr>
        <p:spPr>
          <a:xfrm>
            <a:off x="457200" y="1270000"/>
            <a:ext cx="7919700" cy="37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⚙️ Оборудование и ПО</a:t>
            </a:r>
            <a:endParaRPr sz="1100" b="1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Times New Roman"/>
              <a:buChar char="-"/>
            </a:pPr>
            <a:r>
              <a:rPr lang="ru" sz="1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Серверы или облачная инфраструктура (для моделирования и хранения данных).</a:t>
            </a:r>
            <a:endParaRPr sz="11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Times New Roman"/>
              <a:buChar char="-"/>
            </a:pPr>
            <a:r>
              <a:rPr lang="ru" sz="1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Рабочие станции разработчиков (ПК, VR/AR-оборудование).</a:t>
            </a:r>
            <a:endParaRPr sz="11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Times New Roman"/>
              <a:buChar char="-"/>
            </a:pPr>
            <a:r>
              <a:rPr lang="ru" sz="1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Программное обеспечение: Unity / Unreal Engine, Python, Blender, Figma, AI-библиотеки (TensorFlow, PyTorch).</a:t>
            </a:r>
            <a:endParaRPr sz="11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Times New Roman"/>
              <a:buChar char="-"/>
            </a:pPr>
            <a:r>
              <a:rPr lang="ru" sz="1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Система управления проектами (Jira, GitHub, Notion).</a:t>
            </a:r>
            <a:endParaRPr sz="11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🧩 Материалы и ресурсы</a:t>
            </a:r>
            <a:endParaRPr sz="1100" b="1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984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Times New Roman"/>
              <a:buChar char="-"/>
            </a:pPr>
            <a:r>
              <a:rPr lang="ru" sz="1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Лицензии ПО и облачные сервисы.</a:t>
            </a:r>
            <a:endParaRPr sz="11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Times New Roman"/>
              <a:buChar char="-"/>
            </a:pPr>
            <a:r>
              <a:rPr lang="ru" sz="1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Графические и 3D-модели (персонажи, сцены, интерфейсы).</a:t>
            </a:r>
            <a:endParaRPr sz="11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Times New Roman"/>
              <a:buChar char="-"/>
            </a:pPr>
            <a:r>
              <a:rPr lang="ru" sz="1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Тестовые данные и сценарии (кейсы судебных процессов).</a:t>
            </a:r>
            <a:endParaRPr sz="11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Times New Roman"/>
              <a:buChar char="-"/>
            </a:pPr>
            <a:r>
              <a:rPr lang="ru" sz="1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Человеческие ресурсы: разработчики, дизайнеры, аналитики, эксперты-юристы.</a:t>
            </a:r>
            <a:endParaRPr sz="11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🛠️ Технологические операции</a:t>
            </a:r>
            <a:endParaRPr sz="1100" b="1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Times New Roman"/>
              <a:buChar char="-"/>
            </a:pPr>
            <a:r>
              <a:rPr lang="ru" sz="1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Анализ и проектирование архитектуры цифрового двойника.</a:t>
            </a:r>
            <a:endParaRPr sz="11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Times New Roman"/>
              <a:buChar char="-"/>
            </a:pPr>
            <a:r>
              <a:rPr lang="ru" sz="1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Разработка интерфейса и 3D-среды.</a:t>
            </a:r>
            <a:endParaRPr sz="11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Times New Roman"/>
              <a:buChar char="-"/>
            </a:pPr>
            <a:r>
              <a:rPr lang="ru" sz="1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Программирование логики взаимодействия и интеграция AI-моделей.</a:t>
            </a:r>
            <a:endParaRPr sz="11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Times New Roman"/>
              <a:buChar char="-"/>
            </a:pPr>
            <a:r>
              <a:rPr lang="ru" sz="1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Тестирование симуляций и оптимизация.</a:t>
            </a:r>
            <a:endParaRPr sz="11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Times New Roman"/>
              <a:buChar char="-"/>
            </a:pPr>
            <a:r>
              <a:rPr lang="ru" sz="1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Подготовка пользовательской версии (веб или десктоп).</a:t>
            </a:r>
            <a:endParaRPr sz="11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Times New Roman"/>
              <a:buChar char="-"/>
            </a:pPr>
            <a:r>
              <a:rPr lang="ru" sz="1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Документация и выпуск обновлений.</a:t>
            </a:r>
            <a:endParaRPr sz="11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9ad80d4c89_1_13"/>
          <p:cNvSpPr/>
          <p:nvPr/>
        </p:nvSpPr>
        <p:spPr>
          <a:xfrm>
            <a:off x="456818" y="1270144"/>
            <a:ext cx="15684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g39ad80d4c89_1_13"/>
          <p:cNvSpPr txBox="1"/>
          <p:nvPr/>
        </p:nvSpPr>
        <p:spPr>
          <a:xfrm>
            <a:off x="488944" y="1806888"/>
            <a:ext cx="693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43" name="Google Shape;143;g39ad80d4c89_1_13"/>
          <p:cNvSpPr txBox="1">
            <a:spLocks noGrp="1"/>
          </p:cNvSpPr>
          <p:nvPr>
            <p:ph type="title"/>
          </p:nvPr>
        </p:nvSpPr>
        <p:spPr>
          <a:xfrm>
            <a:off x="456817" y="1257881"/>
            <a:ext cx="4655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РЫНОК</a:t>
            </a:r>
            <a:endParaRPr sz="30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4" name="Google Shape;144;g39ad80d4c89_1_13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g39ad80d4c89_1_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8</a:t>
            </a:fld>
            <a:endParaRPr sz="900"/>
          </a:p>
        </p:txBody>
      </p:sp>
      <p:pic>
        <p:nvPicPr>
          <p:cNvPr id="146" name="Google Shape;146;g39ad80d4c89_1_13" title="putp_technologies_logo_viole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g39ad80d4c89_1_13" title="images-Photoroom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66471" y="60053"/>
            <a:ext cx="1605541" cy="51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g39ad80d4c89_1_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2328588"/>
            <a:ext cx="3982273" cy="2662513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39ad80d4c89_1_13"/>
          <p:cNvSpPr txBox="1"/>
          <p:nvPr/>
        </p:nvSpPr>
        <p:spPr>
          <a:xfrm>
            <a:off x="3874875" y="1407500"/>
            <a:ext cx="5038500" cy="3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000" b="1" i="1">
                <a:solidFill>
                  <a:srgbClr val="A61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ТAM</a:t>
            </a:r>
            <a:r>
              <a:rPr lang="ru" sz="2000" b="1" i="1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000" b="1" i="1">
              <a:solidFill>
                <a:srgbClr val="8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i="1">
                <a:latin typeface="Times New Roman"/>
                <a:ea typeface="Times New Roman"/>
                <a:cs typeface="Times New Roman"/>
                <a:sym typeface="Times New Roman"/>
              </a:rPr>
              <a:t>800  000 (частные школы) + </a:t>
            </a:r>
            <a:r>
              <a:rPr lang="ru" sz="1350">
                <a:solidFill>
                  <a:schemeClr val="dk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11 352 (организаций дополнительного образования) = 811 352  х </a:t>
            </a:r>
            <a:r>
              <a:rPr lang="ru" sz="1150">
                <a:solidFill>
                  <a:srgbClr val="0F1115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150 000  р . = 121 млрд </a:t>
            </a:r>
            <a:r>
              <a:rPr lang="ru" i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год</a:t>
            </a:r>
            <a:br>
              <a:rPr lang="ru" sz="2000" b="1" i="1">
                <a:solidFill>
                  <a:srgbClr val="8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2000" b="1" i="1">
                <a:solidFill>
                  <a:srgbClr val="A61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SAM</a:t>
            </a:r>
            <a:r>
              <a:rPr lang="ru" i="1">
                <a:solidFill>
                  <a:srgbClr val="A61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i="1">
              <a:solidFill>
                <a:srgbClr val="A61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10% частные </a:t>
            </a:r>
            <a:r>
              <a:rPr lang="ru" i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школы с углубленным изучением права +   частные образовательные центры с юридическим классом = </a:t>
            </a:r>
            <a:r>
              <a:rPr lang="ru" i="1">
                <a:latin typeface="Times New Roman"/>
                <a:ea typeface="Times New Roman"/>
                <a:cs typeface="Times New Roman"/>
                <a:sym typeface="Times New Roman"/>
              </a:rPr>
              <a:t>  81 135 х 1</a:t>
            </a:r>
            <a:r>
              <a:rPr lang="ru" sz="1150">
                <a:solidFill>
                  <a:srgbClr val="0F1115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50 000  р . = </a:t>
            </a:r>
            <a:r>
              <a:rPr lang="ru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1</a:t>
            </a:r>
            <a:r>
              <a:rPr lang="ru" i="1"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ru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мрд</a:t>
            </a:r>
            <a:r>
              <a:rPr lang="ru" i="1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руб. в </a:t>
            </a:r>
            <a:r>
              <a:rPr lang="ru" i="1">
                <a:latin typeface="Times New Roman"/>
                <a:ea typeface="Times New Roman"/>
                <a:cs typeface="Times New Roman"/>
                <a:sym typeface="Times New Roman"/>
              </a:rPr>
              <a:t>год</a:t>
            </a:r>
            <a:endParaRPr i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sz="2000" b="1" i="1">
                <a:solidFill>
                  <a:srgbClr val="A61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</a:t>
            </a:r>
            <a:r>
              <a:rPr lang="ru" i="1">
                <a:solidFill>
                  <a:srgbClr val="A61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i="1">
              <a:solidFill>
                <a:srgbClr val="A61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5%.</a:t>
            </a:r>
            <a:r>
              <a:rPr lang="ru" i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частные школы с углубленным изучением права +   частные образовательные центры с юридическим классом, которые внедряют цифровые инструменты в образовательную деятельность</a:t>
            </a:r>
            <a:r>
              <a:rPr lang="ru" i="1">
                <a:latin typeface="Times New Roman"/>
                <a:ea typeface="Times New Roman"/>
                <a:cs typeface="Times New Roman"/>
                <a:sym typeface="Times New Roman"/>
              </a:rPr>
              <a:t> = 4056 </a:t>
            </a:r>
            <a:r>
              <a:rPr lang="ru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i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 1</a:t>
            </a:r>
            <a:r>
              <a:rPr lang="ru" sz="1150">
                <a:solidFill>
                  <a:srgbClr val="0F1115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50 000  р .</a:t>
            </a:r>
            <a:r>
              <a:rPr lang="ru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</a:t>
            </a:r>
            <a:r>
              <a:rPr lang="ru" i="1">
                <a:latin typeface="Times New Roman"/>
                <a:ea typeface="Times New Roman"/>
                <a:cs typeface="Times New Roman"/>
                <a:sym typeface="Times New Roman"/>
              </a:rPr>
              <a:t>608 000 </a:t>
            </a:r>
            <a:r>
              <a:rPr lang="ru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000 руб. в </a:t>
            </a:r>
            <a:r>
              <a:rPr lang="ru" i="1">
                <a:latin typeface="Times New Roman"/>
                <a:ea typeface="Times New Roman"/>
                <a:cs typeface="Times New Roman"/>
                <a:sym typeface="Times New Roman"/>
              </a:rPr>
              <a:t>город</a:t>
            </a:r>
            <a:endParaRPr i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i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"/>
          <p:cNvSpPr/>
          <p:nvPr/>
        </p:nvSpPr>
        <p:spPr>
          <a:xfrm>
            <a:off x="456826" y="1270150"/>
            <a:ext cx="2846700" cy="51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9"/>
          <p:cNvSpPr txBox="1"/>
          <p:nvPr/>
        </p:nvSpPr>
        <p:spPr>
          <a:xfrm>
            <a:off x="354319" y="1858538"/>
            <a:ext cx="6936600" cy="1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ru" sz="12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Платформы юридических вузов (МГЮА, СПбГУ)</a:t>
            </a:r>
            <a: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проводят moot court’ы онлайн, но без цифровых двойников и AI-аналитики.</a:t>
            </a:r>
            <a:b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ru" sz="12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EdTech-платформы (Skillbox, Нетология, Synergy)</a:t>
            </a:r>
            <a: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обучают юридическим навыкам, но не воспроизводят судебную практику в цифровой среде.</a:t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rgbClr val="132C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9"/>
          <p:cNvSpPr txBox="1">
            <a:spLocks noGrp="1"/>
          </p:cNvSpPr>
          <p:nvPr>
            <p:ph type="title"/>
          </p:nvPr>
        </p:nvSpPr>
        <p:spPr>
          <a:xfrm>
            <a:off x="456825" y="1235650"/>
            <a:ext cx="28467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КОНКУРЕНТЫ</a:t>
            </a:r>
            <a:endParaRPr sz="30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7" name="Google Shape;157;p9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9</a:t>
            </a:fld>
            <a:endParaRPr sz="900"/>
          </a:p>
        </p:txBody>
      </p:sp>
      <p:pic>
        <p:nvPicPr>
          <p:cNvPr id="159" name="Google Shape;159;p9" title="putp_technologies_logo_viole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9" title="images-Photoroom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66471" y="60053"/>
            <a:ext cx="1605541" cy="51232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9"/>
          <p:cNvSpPr txBox="1"/>
          <p:nvPr/>
        </p:nvSpPr>
        <p:spPr>
          <a:xfrm>
            <a:off x="1434900" y="3331025"/>
            <a:ext cx="6274200" cy="14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" sz="17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💡 Наше преимущество</a:t>
            </a:r>
            <a:endParaRPr sz="1700" b="1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Единственная платформа</a:t>
            </a:r>
            <a:r>
              <a:rPr lang="ru" sz="1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которая:</a:t>
            </a:r>
            <a:endParaRPr sz="11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ru" sz="1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моделирует судебные заседания в формате </a:t>
            </a:r>
            <a:r>
              <a:rPr lang="ru" sz="11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цифрового двойника</a:t>
            </a:r>
            <a:r>
              <a:rPr lang="ru" sz="1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 sz="11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ru" sz="1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использует </a:t>
            </a:r>
            <a:r>
              <a:rPr lang="ru" sz="11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ИИ для анализа аргументации</a:t>
            </a:r>
            <a:r>
              <a:rPr lang="ru" sz="1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поведения участников;</a:t>
            </a:r>
            <a:endParaRPr sz="11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ru" sz="1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применима в </a:t>
            </a:r>
            <a:r>
              <a:rPr lang="ru" sz="11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образовании, тренингах и конкурсах moot court</a:t>
            </a:r>
            <a:r>
              <a:rPr lang="ru" sz="1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1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"/>
          <p:cNvSpPr txBox="1"/>
          <p:nvPr/>
        </p:nvSpPr>
        <p:spPr>
          <a:xfrm>
            <a:off x="456826" y="1978175"/>
            <a:ext cx="79116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Что продаём:</a:t>
            </a:r>
            <a:br>
              <a:rPr lang="ru" sz="12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Подписку на цифрового двойника судебного процесса (платформа симуляции судебных заседаний).</a:t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Кому:</a:t>
            </a:r>
            <a:br>
              <a:rPr lang="ru" sz="12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🎓 Школьники и абитуриенты</a:t>
            </a:r>
            <a:b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🏛 Университеты и центры доп. образования</a:t>
            </a:r>
            <a:b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⚖️ Организаторы moot court’ов</a:t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Ценность для клиента:</a:t>
            </a:r>
            <a:endParaRPr sz="1200" b="1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Times New Roman"/>
              <a:buChar char="●"/>
            </a:pPr>
            <a: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Реалистичная практика судебных процессов</a:t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Times New Roman"/>
              <a:buChar char="●"/>
            </a:pPr>
            <a: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Развитие аргументации и юридических навыков</a:t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Times New Roman"/>
              <a:buChar char="●"/>
            </a:pPr>
            <a:r>
              <a:rPr lang="ru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Экономия ресурсов на организации учебных заседаний</a:t>
            </a:r>
            <a:endParaRPr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10"/>
          <p:cNvSpPr/>
          <p:nvPr/>
        </p:nvSpPr>
        <p:spPr>
          <a:xfrm>
            <a:off x="456826" y="1270150"/>
            <a:ext cx="3954900" cy="59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10"/>
          <p:cNvSpPr txBox="1">
            <a:spLocks noGrp="1"/>
          </p:cNvSpPr>
          <p:nvPr>
            <p:ph type="title"/>
          </p:nvPr>
        </p:nvSpPr>
        <p:spPr>
          <a:xfrm>
            <a:off x="321025" y="1236550"/>
            <a:ext cx="48645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1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💼</a:t>
            </a:r>
            <a:r>
              <a:rPr lang="ru" sz="17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3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БИЗНЕС-МОДЕЛЬ</a:t>
            </a:r>
            <a:endParaRPr sz="30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9" name="Google Shape;169;p10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10</a:t>
            </a:fld>
            <a:endParaRPr sz="900"/>
          </a:p>
        </p:txBody>
      </p:sp>
      <p:pic>
        <p:nvPicPr>
          <p:cNvPr id="171" name="Google Shape;171;p10" title="putp_technologies_logo_viole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0" title="images-Photoroom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66471" y="60053"/>
            <a:ext cx="1605541" cy="51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2"/>
          <p:cNvSpPr txBox="1">
            <a:spLocks noGrp="1"/>
          </p:cNvSpPr>
          <p:nvPr>
            <p:ph type="title"/>
          </p:nvPr>
        </p:nvSpPr>
        <p:spPr>
          <a:xfrm>
            <a:off x="456818" y="12578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" sz="3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КОМАНДА СТАРТАПА</a:t>
            </a:r>
            <a:endParaRPr sz="3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89" name="Google Shape;189;p12"/>
          <p:cNvGraphicFramePr/>
          <p:nvPr/>
        </p:nvGraphicFramePr>
        <p:xfrm>
          <a:off x="215335" y="1988425"/>
          <a:ext cx="8747625" cy="2761450"/>
        </p:xfrm>
        <a:graphic>
          <a:graphicData uri="http://schemas.openxmlformats.org/drawingml/2006/table">
            <a:tbl>
              <a:tblPr>
                <a:noFill/>
                <a:tableStyleId>{A81F66D6-11F1-475E-B2C7-9A4983E29D3F}</a:tableStyleId>
              </a:tblPr>
              <a:tblGrid>
                <a:gridCol w="2227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4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9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9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ФАМИЛИЯ ИМЯ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РОЛЬ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ЧТО БУДЕШЬ ДЕЛАТЬ?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 u="none" strike="noStrike" cap="none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ОПЫТ и КОМПЕТЕНЦИИ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D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0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Баймуратов Артём Русланович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Поиск клиентов (партнеров), разработка сайта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2C40"/>
                        </a:buClr>
                        <a:buSzPts val="1100"/>
                        <a:buFont typeface="Times New Roman"/>
                        <a:buAutoNum type="arabicPeriod"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Направление запросов потенциальным клиентам</a:t>
                      </a:r>
                      <a:endParaRPr sz="1100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2C40"/>
                        </a:buClr>
                        <a:buSzPts val="1100"/>
                        <a:buFont typeface="Times New Roman"/>
                        <a:buAutoNum type="arabicPeriod"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Разработка сайта</a:t>
                      </a:r>
                      <a:endParaRPr sz="1100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2C40"/>
                        </a:buClr>
                        <a:buSzPts val="1100"/>
                        <a:buFont typeface="Times New Roman"/>
                        <a:buAutoNum type="arabicPeriod"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Разработка цифрового двойника</a:t>
                      </a:r>
                      <a:endParaRPr sz="1100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2C40"/>
                        </a:buClr>
                        <a:buSzPts val="1100"/>
                        <a:buFont typeface="Times New Roman"/>
                        <a:buAutoNum type="arabicPeriod"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Консультация с юристами-коллегами</a:t>
                      </a:r>
                      <a:endParaRPr sz="1100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2C40"/>
                        </a:buClr>
                        <a:buSzPts val="1100"/>
                        <a:buFont typeface="Times New Roman"/>
                        <a:buAutoNum type="arabicPeriod"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Участие в юридических конкурсах (moot court)</a:t>
                      </a:r>
                      <a:endParaRPr sz="1100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2C40"/>
                        </a:buClr>
                        <a:buSzPts val="1100"/>
                        <a:buFont typeface="Times New Roman"/>
                        <a:buAutoNum type="arabicPeriod"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Работа в юридической консалтинговой компании </a:t>
                      </a:r>
                      <a:endParaRPr sz="1100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1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Зайцева Анастасия Андреевна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Защита проекта, разработка цифрового двойника</a:t>
                      </a:r>
                      <a:endParaRPr sz="1100" u="none" strike="noStrike" cap="none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2C40"/>
                        </a:buClr>
                        <a:buSzPts val="1100"/>
                        <a:buFont typeface="Times New Roman"/>
                        <a:buAutoNum type="arabicPeriod"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Разработка сценария для цифрового двойника судебного процесса </a:t>
                      </a:r>
                      <a:endParaRPr sz="1100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2C40"/>
                        </a:buClr>
                        <a:buSzPts val="1100"/>
                        <a:buFont typeface="Times New Roman"/>
                        <a:buAutoNum type="arabicPeriod"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Разработка цифрового двойника</a:t>
                      </a:r>
                      <a:endParaRPr sz="1100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2C40"/>
                        </a:buClr>
                        <a:buSzPts val="1100"/>
                        <a:buFont typeface="Times New Roman"/>
                        <a:buAutoNum type="arabicPeriod"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Защита проекта</a:t>
                      </a:r>
                      <a:endParaRPr sz="1100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2C40"/>
                        </a:buClr>
                        <a:buSzPts val="1100"/>
                        <a:buFont typeface="Times New Roman"/>
                        <a:buAutoNum type="arabicPeriod"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Создание сайта для личного бренда и организаций</a:t>
                      </a:r>
                      <a:endParaRPr sz="1100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2C40"/>
                        </a:buClr>
                        <a:buSzPts val="1100"/>
                        <a:buFont typeface="Times New Roman"/>
                        <a:buAutoNum type="arabicPeriod"/>
                      </a:pPr>
                      <a:r>
                        <a:rPr lang="ru" sz="1100">
                          <a:solidFill>
                            <a:srgbClr val="132C4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Работа в компании (in-house)</a:t>
                      </a:r>
                      <a:endParaRPr sz="1100">
                        <a:solidFill>
                          <a:srgbClr val="132C4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90" name="Google Shape;190;p12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>
                <a:latin typeface="Times New Roman"/>
                <a:ea typeface="Times New Roman"/>
                <a:cs typeface="Times New Roman"/>
                <a:sym typeface="Times New Roman"/>
              </a:rPr>
              <a:t>11</a:t>
            </a:fld>
            <a:endParaRPr sz="9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2" name="Google Shape;192;p12" title="putp_technologies_logo_viole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2" title="images-Photoroom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66471" y="60053"/>
            <a:ext cx="1605541" cy="51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5"/>
          <p:cNvSpPr txBox="1">
            <a:spLocks noGrp="1"/>
          </p:cNvSpPr>
          <p:nvPr>
            <p:ph type="title"/>
          </p:nvPr>
        </p:nvSpPr>
        <p:spPr>
          <a:xfrm>
            <a:off x="456817" y="1543631"/>
            <a:ext cx="4655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sz="3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КОНТАКТЫ ЛИДЕРА</a:t>
            </a:r>
            <a:endParaRPr sz="3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0" name="Google Shape;220;p15"/>
          <p:cNvSpPr txBox="1">
            <a:spLocks noGrp="1"/>
          </p:cNvSpPr>
          <p:nvPr>
            <p:ph type="body" idx="1"/>
          </p:nvPr>
        </p:nvSpPr>
        <p:spPr>
          <a:xfrm>
            <a:off x="456818" y="2454581"/>
            <a:ext cx="3603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noAutofit/>
          </a:bodyPr>
          <a:lstStyle/>
          <a:p>
            <a:pPr marL="4064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400"/>
              <a:t>Фото</a:t>
            </a:r>
            <a:endParaRPr sz="1400"/>
          </a:p>
        </p:txBody>
      </p:sp>
      <p:pic>
        <p:nvPicPr>
          <p:cNvPr id="221" name="Google Shape;221;p15"/>
          <p:cNvPicPr preferRelativeResize="0"/>
          <p:nvPr/>
        </p:nvPicPr>
        <p:blipFill rotWithShape="1">
          <a:blip r:embed="rId3">
            <a:alphaModFix/>
          </a:blip>
          <a:srcRect l="25406"/>
          <a:stretch/>
        </p:blipFill>
        <p:spPr>
          <a:xfrm>
            <a:off x="0" y="0"/>
            <a:ext cx="9144000" cy="6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z="900"/>
              <a:t>12</a:t>
            </a:fld>
            <a:endParaRPr sz="900"/>
          </a:p>
        </p:txBody>
      </p:sp>
      <p:sp>
        <p:nvSpPr>
          <p:cNvPr id="223" name="Google Shape;223;p15"/>
          <p:cNvSpPr/>
          <p:nvPr/>
        </p:nvSpPr>
        <p:spPr>
          <a:xfrm>
            <a:off x="561525" y="2282000"/>
            <a:ext cx="1954200" cy="166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4" name="Google Shape;224;p15"/>
          <p:cNvSpPr/>
          <p:nvPr/>
        </p:nvSpPr>
        <p:spPr>
          <a:xfrm>
            <a:off x="4587775" y="2454575"/>
            <a:ext cx="3132000" cy="20625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b="1" u="sng">
                <a:latin typeface="Times New Roman"/>
                <a:ea typeface="Times New Roman"/>
                <a:cs typeface="Times New Roman"/>
                <a:sym typeface="Times New Roman"/>
              </a:rPr>
              <a:t>Зайцева Анастасия Андреевна</a:t>
            </a:r>
            <a:endParaRPr b="1" u="sng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b="1">
                <a:latin typeface="Times New Roman"/>
                <a:ea typeface="Times New Roman"/>
                <a:cs typeface="Times New Roman"/>
                <a:sym typeface="Times New Roman"/>
              </a:rPr>
              <a:t>Телеграмм</a:t>
            </a: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: @shennzy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b="1">
                <a:latin typeface="Times New Roman"/>
                <a:ea typeface="Times New Roman"/>
                <a:cs typeface="Times New Roman"/>
                <a:sym typeface="Times New Roman"/>
              </a:rPr>
              <a:t>Телеграмм-канал проекта:</a:t>
            </a: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 https://t.me/VRaccelerator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b="1">
                <a:latin typeface="Times New Roman"/>
                <a:ea typeface="Times New Roman"/>
                <a:cs typeface="Times New Roman"/>
                <a:sym typeface="Times New Roman"/>
              </a:rPr>
              <a:t>Почта</a:t>
            </a: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ru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anz1140@mail.ru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25" name="Google Shape;225;p15" title="putp_technologies_logo_violet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56375" y="135488"/>
            <a:ext cx="1003602" cy="3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5" title="images-Photoroom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66471" y="60053"/>
            <a:ext cx="1605541" cy="51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1514" y="2183012"/>
            <a:ext cx="1954218" cy="260562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8F00FF"/>
      </a:dk1>
      <a:lt1>
        <a:srgbClr val="FFFFFF"/>
      </a:lt1>
      <a:dk2>
        <a:srgbClr val="000000"/>
      </a:dk2>
      <a:lt2>
        <a:srgbClr val="000000"/>
      </a:lt2>
      <a:accent1>
        <a:srgbClr val="FBB3C1"/>
      </a:accent1>
      <a:accent2>
        <a:srgbClr val="FCAF17"/>
      </a:accent2>
      <a:accent3>
        <a:srgbClr val="FD493D"/>
      </a:accent3>
      <a:accent4>
        <a:srgbClr val="DBE6FD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805</Words>
  <Application>Microsoft Office PowerPoint</Application>
  <PresentationFormat>Экран (16:9)</PresentationFormat>
  <Paragraphs>117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Raleway SemiBold</vt:lpstr>
      <vt:lpstr>Arial</vt:lpstr>
      <vt:lpstr>Raleway</vt:lpstr>
      <vt:lpstr>Times New Roman</vt:lpstr>
      <vt:lpstr>Century Gothic</vt:lpstr>
      <vt:lpstr>Simple Light</vt:lpstr>
      <vt:lpstr>TrialLab DT </vt:lpstr>
      <vt:lpstr>АКТУАЛЬНОСТЬ ИДЕИ</vt:lpstr>
      <vt:lpstr>ЦЕЛЕВАЯ АУДИТОРИЯ</vt:lpstr>
      <vt:lpstr>ПРОБЛЕМА</vt:lpstr>
      <vt:lpstr>ЦЕННОСТЬ, ЦЕННОСТНОЕ ПРЕДЛОЖЕНИЕ</vt:lpstr>
      <vt:lpstr>РЕШЕНИЕ</vt:lpstr>
      <vt:lpstr>РЕШЕНИЕ</vt:lpstr>
      <vt:lpstr>РЫНОК</vt:lpstr>
      <vt:lpstr>КОНКУРЕНТЫ</vt:lpstr>
      <vt:lpstr>💼 БИЗНЕС-МОДЕЛЬ</vt:lpstr>
      <vt:lpstr>КОМАНДА СТАРТАПА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zaytsevaA.A</cp:lastModifiedBy>
  <cp:revision>2</cp:revision>
  <dcterms:modified xsi:type="dcterms:W3CDTF">2025-10-24T11:59:23Z</dcterms:modified>
</cp:coreProperties>
</file>