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72" r:id="rId1"/>
  </p:sldMasterIdLst>
  <p:notesMasterIdLst>
    <p:notesMasterId r:id="rId9"/>
  </p:notesMasterIdLst>
  <p:sldIdLst>
    <p:sldId id="268" r:id="rId2"/>
    <p:sldId id="266" r:id="rId3"/>
    <p:sldId id="260" r:id="rId4"/>
    <p:sldId id="276" r:id="rId5"/>
    <p:sldId id="267" r:id="rId6"/>
    <p:sldId id="261" r:id="rId7"/>
    <p:sldId id="271" r:id="rId8"/>
  </p:sldIdLst>
  <p:sldSz cx="12798425" cy="7199313"/>
  <p:notesSz cx="6858000" cy="9144000"/>
  <p:embeddedFontLst>
    <p:embeddedFont>
      <p:font typeface="Verdana" panose="020B0604030504040204" pitchFamily="34" charset="0"/>
      <p:regular r:id="rId10"/>
      <p:bold r:id="rId11"/>
      <p:italic r:id="rId12"/>
      <p:boldItalic r:id="rId13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AD12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E8B1032C-EA38-4F05-BA0D-38AFFFC7BED3}" styleName="Светлый стиль 3 — акцент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4" d="100"/>
          <a:sy n="74" d="100"/>
        </p:scale>
        <p:origin x="869" y="7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3.fntdata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2.fntdata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font" Target="fonts/font1.fntdata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635AF8F-53E4-4D8C-95C2-987744E06551}" type="datetimeFigureOut">
              <a:rPr lang="ru-RU" smtClean="0"/>
              <a:t>09.11.2024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7388" y="1143000"/>
            <a:ext cx="548322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8E01D43-6004-466B-BDD9-918F565591C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7594381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687388" y="1143000"/>
            <a:ext cx="5483225" cy="30861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8E01D43-6004-466B-BDD9-918F565591CF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0863444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687388" y="1143000"/>
            <a:ext cx="5483225" cy="30861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8E01D43-6004-466B-BDD9-918F565591CF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7179779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687388" y="1143000"/>
            <a:ext cx="5483225" cy="30861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8E01D43-6004-466B-BDD9-918F565591CF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9623538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687388" y="1143000"/>
            <a:ext cx="5483225" cy="30861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8E01D43-6004-466B-BDD9-918F565591CF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3014572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687388" y="1143000"/>
            <a:ext cx="5483225" cy="30861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8E01D43-6004-466B-BDD9-918F565591CF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3836153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687388" y="1143000"/>
            <a:ext cx="5483225" cy="30861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8E01D43-6004-466B-BDD9-918F565591CF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9189661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687388" y="1143000"/>
            <a:ext cx="5483225" cy="30861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8E01D43-6004-466B-BDD9-918F565591CF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1753722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99803" y="1178222"/>
            <a:ext cx="9598819" cy="2506427"/>
          </a:xfrm>
        </p:spPr>
        <p:txBody>
          <a:bodyPr anchor="b"/>
          <a:lstStyle>
            <a:lvl1pPr algn="ctr">
              <a:defRPr sz="6298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99803" y="3781306"/>
            <a:ext cx="9598819" cy="1738167"/>
          </a:xfrm>
        </p:spPr>
        <p:txBody>
          <a:bodyPr/>
          <a:lstStyle>
            <a:lvl1pPr marL="0" indent="0" algn="ctr">
              <a:buNone/>
              <a:defRPr sz="2519"/>
            </a:lvl1pPr>
            <a:lvl2pPr marL="479923" indent="0" algn="ctr">
              <a:buNone/>
              <a:defRPr sz="2099"/>
            </a:lvl2pPr>
            <a:lvl3pPr marL="959846" indent="0" algn="ctr">
              <a:buNone/>
              <a:defRPr sz="1889"/>
            </a:lvl3pPr>
            <a:lvl4pPr marL="1439769" indent="0" algn="ctr">
              <a:buNone/>
              <a:defRPr sz="1680"/>
            </a:lvl4pPr>
            <a:lvl5pPr marL="1919691" indent="0" algn="ctr">
              <a:buNone/>
              <a:defRPr sz="1680"/>
            </a:lvl5pPr>
            <a:lvl6pPr marL="2399614" indent="0" algn="ctr">
              <a:buNone/>
              <a:defRPr sz="1680"/>
            </a:lvl6pPr>
            <a:lvl7pPr marL="2879537" indent="0" algn="ctr">
              <a:buNone/>
              <a:defRPr sz="1680"/>
            </a:lvl7pPr>
            <a:lvl8pPr marL="3359460" indent="0" algn="ctr">
              <a:buNone/>
              <a:defRPr sz="1680"/>
            </a:lvl8pPr>
            <a:lvl9pPr marL="3839383" indent="0" algn="ctr">
              <a:buNone/>
              <a:defRPr sz="168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E25119-A1E4-43FB-8C8E-46B2A7B59BEA}" type="datetimeFigureOut">
              <a:rPr lang="ru-RU" smtClean="0"/>
              <a:t>09.11.2024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1B9C24-B9CB-4F0F-967F-F53C06CF987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918652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E25119-A1E4-43FB-8C8E-46B2A7B59BEA}" type="datetimeFigureOut">
              <a:rPr lang="ru-RU" smtClean="0"/>
              <a:t>09.11.2024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1B9C24-B9CB-4F0F-967F-F53C06CF987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094333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73226" y="1794830"/>
            <a:ext cx="11038642" cy="2994714"/>
          </a:xfrm>
        </p:spPr>
        <p:txBody>
          <a:bodyPr anchor="b"/>
          <a:lstStyle>
            <a:lvl1pPr>
              <a:defRPr sz="6298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3226" y="4817875"/>
            <a:ext cx="11038642" cy="1574849"/>
          </a:xfrm>
        </p:spPr>
        <p:txBody>
          <a:bodyPr/>
          <a:lstStyle>
            <a:lvl1pPr marL="0" indent="0">
              <a:buNone/>
              <a:defRPr sz="2519">
                <a:solidFill>
                  <a:schemeClr val="tx1">
                    <a:tint val="75000"/>
                  </a:schemeClr>
                </a:solidFill>
              </a:defRPr>
            </a:lvl1pPr>
            <a:lvl2pPr marL="479923" indent="0">
              <a:buNone/>
              <a:defRPr sz="2099">
                <a:solidFill>
                  <a:schemeClr val="tx1">
                    <a:tint val="75000"/>
                  </a:schemeClr>
                </a:solidFill>
              </a:defRPr>
            </a:lvl2pPr>
            <a:lvl3pPr marL="959846" indent="0">
              <a:buNone/>
              <a:defRPr sz="1889">
                <a:solidFill>
                  <a:schemeClr val="tx1">
                    <a:tint val="75000"/>
                  </a:schemeClr>
                </a:solidFill>
              </a:defRPr>
            </a:lvl3pPr>
            <a:lvl4pPr marL="1439769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4pPr>
            <a:lvl5pPr marL="1919691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5pPr>
            <a:lvl6pPr marL="2399614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6pPr>
            <a:lvl7pPr marL="2879537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7pPr>
            <a:lvl8pPr marL="335946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8pPr>
            <a:lvl9pPr marL="3839383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E25119-A1E4-43FB-8C8E-46B2A7B59BEA}" type="datetimeFigureOut">
              <a:rPr lang="ru-RU" smtClean="0"/>
              <a:t>09.11.2024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1B9C24-B9CB-4F0F-967F-F53C06CF987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440661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79892" y="1916484"/>
            <a:ext cx="5439331" cy="456789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79202" y="1916484"/>
            <a:ext cx="5439331" cy="456789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E25119-A1E4-43FB-8C8E-46B2A7B59BEA}" type="datetimeFigureOut">
              <a:rPr lang="ru-RU" smtClean="0"/>
              <a:t>09.11.2024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1B9C24-B9CB-4F0F-967F-F53C06CF987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437934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1558" y="383297"/>
            <a:ext cx="11038642" cy="1391534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1559" y="1764832"/>
            <a:ext cx="5414333" cy="864917"/>
          </a:xfrm>
        </p:spPr>
        <p:txBody>
          <a:bodyPr anchor="b"/>
          <a:lstStyle>
            <a:lvl1pPr marL="0" indent="0">
              <a:buNone/>
              <a:defRPr sz="2519" b="1"/>
            </a:lvl1pPr>
            <a:lvl2pPr marL="479923" indent="0">
              <a:buNone/>
              <a:defRPr sz="2099" b="1"/>
            </a:lvl2pPr>
            <a:lvl3pPr marL="959846" indent="0">
              <a:buNone/>
              <a:defRPr sz="1889" b="1"/>
            </a:lvl3pPr>
            <a:lvl4pPr marL="1439769" indent="0">
              <a:buNone/>
              <a:defRPr sz="1680" b="1"/>
            </a:lvl4pPr>
            <a:lvl5pPr marL="1919691" indent="0">
              <a:buNone/>
              <a:defRPr sz="1680" b="1"/>
            </a:lvl5pPr>
            <a:lvl6pPr marL="2399614" indent="0">
              <a:buNone/>
              <a:defRPr sz="1680" b="1"/>
            </a:lvl6pPr>
            <a:lvl7pPr marL="2879537" indent="0">
              <a:buNone/>
              <a:defRPr sz="1680" b="1"/>
            </a:lvl7pPr>
            <a:lvl8pPr marL="3359460" indent="0">
              <a:buNone/>
              <a:defRPr sz="1680" b="1"/>
            </a:lvl8pPr>
            <a:lvl9pPr marL="3839383" indent="0">
              <a:buNone/>
              <a:defRPr sz="168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81559" y="2629749"/>
            <a:ext cx="5414333" cy="3867965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79202" y="1764832"/>
            <a:ext cx="5440998" cy="864917"/>
          </a:xfrm>
        </p:spPr>
        <p:txBody>
          <a:bodyPr anchor="b"/>
          <a:lstStyle>
            <a:lvl1pPr marL="0" indent="0">
              <a:buNone/>
              <a:defRPr sz="2519" b="1"/>
            </a:lvl1pPr>
            <a:lvl2pPr marL="479923" indent="0">
              <a:buNone/>
              <a:defRPr sz="2099" b="1"/>
            </a:lvl2pPr>
            <a:lvl3pPr marL="959846" indent="0">
              <a:buNone/>
              <a:defRPr sz="1889" b="1"/>
            </a:lvl3pPr>
            <a:lvl4pPr marL="1439769" indent="0">
              <a:buNone/>
              <a:defRPr sz="1680" b="1"/>
            </a:lvl4pPr>
            <a:lvl5pPr marL="1919691" indent="0">
              <a:buNone/>
              <a:defRPr sz="1680" b="1"/>
            </a:lvl5pPr>
            <a:lvl6pPr marL="2399614" indent="0">
              <a:buNone/>
              <a:defRPr sz="1680" b="1"/>
            </a:lvl6pPr>
            <a:lvl7pPr marL="2879537" indent="0">
              <a:buNone/>
              <a:defRPr sz="1680" b="1"/>
            </a:lvl7pPr>
            <a:lvl8pPr marL="3359460" indent="0">
              <a:buNone/>
              <a:defRPr sz="1680" b="1"/>
            </a:lvl8pPr>
            <a:lvl9pPr marL="3839383" indent="0">
              <a:buNone/>
              <a:defRPr sz="168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79202" y="2629749"/>
            <a:ext cx="5440998" cy="3867965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E25119-A1E4-43FB-8C8E-46B2A7B59BEA}" type="datetimeFigureOut">
              <a:rPr lang="ru-RU" smtClean="0"/>
              <a:t>09.11.2024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1B9C24-B9CB-4F0F-967F-F53C06CF987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620053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E25119-A1E4-43FB-8C8E-46B2A7B59BEA}" type="datetimeFigureOut">
              <a:rPr lang="ru-RU" smtClean="0"/>
              <a:t>09.11.2024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1B9C24-B9CB-4F0F-967F-F53C06CF987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192147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E25119-A1E4-43FB-8C8E-46B2A7B59BEA}" type="datetimeFigureOut">
              <a:rPr lang="ru-RU" smtClean="0"/>
              <a:t>09.11.2024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1B9C24-B9CB-4F0F-967F-F53C06CF987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876378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1559" y="479954"/>
            <a:ext cx="4127825" cy="1679840"/>
          </a:xfrm>
        </p:spPr>
        <p:txBody>
          <a:bodyPr anchor="b"/>
          <a:lstStyle>
            <a:lvl1pPr>
              <a:defRPr sz="3359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40997" y="1036569"/>
            <a:ext cx="6479203" cy="5116178"/>
          </a:xfrm>
        </p:spPr>
        <p:txBody>
          <a:bodyPr/>
          <a:lstStyle>
            <a:lvl1pPr>
              <a:defRPr sz="3359"/>
            </a:lvl1pPr>
            <a:lvl2pPr>
              <a:defRPr sz="2939"/>
            </a:lvl2pPr>
            <a:lvl3pPr>
              <a:defRPr sz="2519"/>
            </a:lvl3pPr>
            <a:lvl4pPr>
              <a:defRPr sz="2099"/>
            </a:lvl4pPr>
            <a:lvl5pPr>
              <a:defRPr sz="2099"/>
            </a:lvl5pPr>
            <a:lvl6pPr>
              <a:defRPr sz="2099"/>
            </a:lvl6pPr>
            <a:lvl7pPr>
              <a:defRPr sz="2099"/>
            </a:lvl7pPr>
            <a:lvl8pPr>
              <a:defRPr sz="2099"/>
            </a:lvl8pPr>
            <a:lvl9pPr>
              <a:defRPr sz="2099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81559" y="2159794"/>
            <a:ext cx="4127825" cy="4001285"/>
          </a:xfrm>
        </p:spPr>
        <p:txBody>
          <a:bodyPr/>
          <a:lstStyle>
            <a:lvl1pPr marL="0" indent="0">
              <a:buNone/>
              <a:defRPr sz="1680"/>
            </a:lvl1pPr>
            <a:lvl2pPr marL="479923" indent="0">
              <a:buNone/>
              <a:defRPr sz="1470"/>
            </a:lvl2pPr>
            <a:lvl3pPr marL="959846" indent="0">
              <a:buNone/>
              <a:defRPr sz="1260"/>
            </a:lvl3pPr>
            <a:lvl4pPr marL="1439769" indent="0">
              <a:buNone/>
              <a:defRPr sz="1050"/>
            </a:lvl4pPr>
            <a:lvl5pPr marL="1919691" indent="0">
              <a:buNone/>
              <a:defRPr sz="1050"/>
            </a:lvl5pPr>
            <a:lvl6pPr marL="2399614" indent="0">
              <a:buNone/>
              <a:defRPr sz="1050"/>
            </a:lvl6pPr>
            <a:lvl7pPr marL="2879537" indent="0">
              <a:buNone/>
              <a:defRPr sz="1050"/>
            </a:lvl7pPr>
            <a:lvl8pPr marL="3359460" indent="0">
              <a:buNone/>
              <a:defRPr sz="1050"/>
            </a:lvl8pPr>
            <a:lvl9pPr marL="3839383" indent="0">
              <a:buNone/>
              <a:defRPr sz="10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E25119-A1E4-43FB-8C8E-46B2A7B59BEA}" type="datetimeFigureOut">
              <a:rPr lang="ru-RU" smtClean="0"/>
              <a:t>09.11.2024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1B9C24-B9CB-4F0F-967F-F53C06CF987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817166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1559" y="479954"/>
            <a:ext cx="4127825" cy="1679840"/>
          </a:xfrm>
        </p:spPr>
        <p:txBody>
          <a:bodyPr anchor="b"/>
          <a:lstStyle>
            <a:lvl1pPr>
              <a:defRPr sz="3359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440997" y="1036569"/>
            <a:ext cx="6479203" cy="5116178"/>
          </a:xfrm>
        </p:spPr>
        <p:txBody>
          <a:bodyPr anchor="t"/>
          <a:lstStyle>
            <a:lvl1pPr marL="0" indent="0">
              <a:buNone/>
              <a:defRPr sz="3359"/>
            </a:lvl1pPr>
            <a:lvl2pPr marL="479923" indent="0">
              <a:buNone/>
              <a:defRPr sz="2939"/>
            </a:lvl2pPr>
            <a:lvl3pPr marL="959846" indent="0">
              <a:buNone/>
              <a:defRPr sz="2519"/>
            </a:lvl3pPr>
            <a:lvl4pPr marL="1439769" indent="0">
              <a:buNone/>
              <a:defRPr sz="2099"/>
            </a:lvl4pPr>
            <a:lvl5pPr marL="1919691" indent="0">
              <a:buNone/>
              <a:defRPr sz="2099"/>
            </a:lvl5pPr>
            <a:lvl6pPr marL="2399614" indent="0">
              <a:buNone/>
              <a:defRPr sz="2099"/>
            </a:lvl6pPr>
            <a:lvl7pPr marL="2879537" indent="0">
              <a:buNone/>
              <a:defRPr sz="2099"/>
            </a:lvl7pPr>
            <a:lvl8pPr marL="3359460" indent="0">
              <a:buNone/>
              <a:defRPr sz="2099"/>
            </a:lvl8pPr>
            <a:lvl9pPr marL="3839383" indent="0">
              <a:buNone/>
              <a:defRPr sz="2099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81559" y="2159794"/>
            <a:ext cx="4127825" cy="4001285"/>
          </a:xfrm>
        </p:spPr>
        <p:txBody>
          <a:bodyPr/>
          <a:lstStyle>
            <a:lvl1pPr marL="0" indent="0">
              <a:buNone/>
              <a:defRPr sz="1680"/>
            </a:lvl1pPr>
            <a:lvl2pPr marL="479923" indent="0">
              <a:buNone/>
              <a:defRPr sz="1470"/>
            </a:lvl2pPr>
            <a:lvl3pPr marL="959846" indent="0">
              <a:buNone/>
              <a:defRPr sz="1260"/>
            </a:lvl3pPr>
            <a:lvl4pPr marL="1439769" indent="0">
              <a:buNone/>
              <a:defRPr sz="1050"/>
            </a:lvl4pPr>
            <a:lvl5pPr marL="1919691" indent="0">
              <a:buNone/>
              <a:defRPr sz="1050"/>
            </a:lvl5pPr>
            <a:lvl6pPr marL="2399614" indent="0">
              <a:buNone/>
              <a:defRPr sz="1050"/>
            </a:lvl6pPr>
            <a:lvl7pPr marL="2879537" indent="0">
              <a:buNone/>
              <a:defRPr sz="1050"/>
            </a:lvl7pPr>
            <a:lvl8pPr marL="3359460" indent="0">
              <a:buNone/>
              <a:defRPr sz="1050"/>
            </a:lvl8pPr>
            <a:lvl9pPr marL="3839383" indent="0">
              <a:buNone/>
              <a:defRPr sz="10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E25119-A1E4-43FB-8C8E-46B2A7B59BEA}" type="datetimeFigureOut">
              <a:rPr lang="ru-RU" smtClean="0"/>
              <a:t>09.11.2024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1B9C24-B9CB-4F0F-967F-F53C06CF987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893212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E25119-A1E4-43FB-8C8E-46B2A7B59BEA}" type="datetimeFigureOut">
              <a:rPr lang="ru-RU" smtClean="0"/>
              <a:t>09.11.2024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1B9C24-B9CB-4F0F-967F-F53C06CF987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41529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158873" y="383297"/>
            <a:ext cx="2759660" cy="610108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79892" y="383297"/>
            <a:ext cx="8119001" cy="610108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E25119-A1E4-43FB-8C8E-46B2A7B59BEA}" type="datetimeFigureOut">
              <a:rPr lang="ru-RU" smtClean="0"/>
              <a:t>09.11.2024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1B9C24-B9CB-4F0F-967F-F53C06CF987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158768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79892" y="383297"/>
            <a:ext cx="11038642" cy="139153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9892" y="1916484"/>
            <a:ext cx="11038642" cy="456789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79892" y="6672697"/>
            <a:ext cx="2879646" cy="38329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6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5E25119-A1E4-43FB-8C8E-46B2A7B59BEA}" type="datetimeFigureOut">
              <a:rPr lang="ru-RU" smtClean="0"/>
              <a:t>09.11.2024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239479" y="6672697"/>
            <a:ext cx="4319468" cy="38329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6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038887" y="6672697"/>
            <a:ext cx="2879646" cy="38329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6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71B9C24-B9CB-4F0F-967F-F53C06CF987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102421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59846" rtl="0" eaLnBrk="1" latinLnBrk="0" hangingPunct="1">
        <a:lnSpc>
          <a:spcPct val="90000"/>
        </a:lnSpc>
        <a:spcBef>
          <a:spcPct val="0"/>
        </a:spcBef>
        <a:buNone/>
        <a:defRPr sz="4619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39961" indent="-239961" algn="l" defTabSz="959846" rtl="0" eaLnBrk="1" latinLnBrk="0" hangingPunct="1">
        <a:lnSpc>
          <a:spcPct val="90000"/>
        </a:lnSpc>
        <a:spcBef>
          <a:spcPts val="1050"/>
        </a:spcBef>
        <a:buFont typeface="Arial" panose="020B0604020202020204" pitchFamily="34" charset="0"/>
        <a:buChar char="•"/>
        <a:defRPr sz="2939" kern="1200">
          <a:solidFill>
            <a:schemeClr val="tx1"/>
          </a:solidFill>
          <a:latin typeface="+mn-lt"/>
          <a:ea typeface="+mn-ea"/>
          <a:cs typeface="+mn-cs"/>
        </a:defRPr>
      </a:lvl1pPr>
      <a:lvl2pPr marL="719884" indent="-239961" algn="l" defTabSz="959846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2519" kern="1200">
          <a:solidFill>
            <a:schemeClr val="tx1"/>
          </a:solidFill>
          <a:latin typeface="+mn-lt"/>
          <a:ea typeface="+mn-ea"/>
          <a:cs typeface="+mn-cs"/>
        </a:defRPr>
      </a:lvl2pPr>
      <a:lvl3pPr marL="1199807" indent="-239961" algn="l" defTabSz="959846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2099" kern="1200">
          <a:solidFill>
            <a:schemeClr val="tx1"/>
          </a:solidFill>
          <a:latin typeface="+mn-lt"/>
          <a:ea typeface="+mn-ea"/>
          <a:cs typeface="+mn-cs"/>
        </a:defRPr>
      </a:lvl3pPr>
      <a:lvl4pPr marL="1679730" indent="-239961" algn="l" defTabSz="959846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89" kern="1200">
          <a:solidFill>
            <a:schemeClr val="tx1"/>
          </a:solidFill>
          <a:latin typeface="+mn-lt"/>
          <a:ea typeface="+mn-ea"/>
          <a:cs typeface="+mn-cs"/>
        </a:defRPr>
      </a:lvl4pPr>
      <a:lvl5pPr marL="2159653" indent="-239961" algn="l" defTabSz="959846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89" kern="1200">
          <a:solidFill>
            <a:schemeClr val="tx1"/>
          </a:solidFill>
          <a:latin typeface="+mn-lt"/>
          <a:ea typeface="+mn-ea"/>
          <a:cs typeface="+mn-cs"/>
        </a:defRPr>
      </a:lvl5pPr>
      <a:lvl6pPr marL="2639576" indent="-239961" algn="l" defTabSz="959846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89" kern="1200">
          <a:solidFill>
            <a:schemeClr val="tx1"/>
          </a:solidFill>
          <a:latin typeface="+mn-lt"/>
          <a:ea typeface="+mn-ea"/>
          <a:cs typeface="+mn-cs"/>
        </a:defRPr>
      </a:lvl6pPr>
      <a:lvl7pPr marL="3119498" indent="-239961" algn="l" defTabSz="959846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89" kern="1200">
          <a:solidFill>
            <a:schemeClr val="tx1"/>
          </a:solidFill>
          <a:latin typeface="+mn-lt"/>
          <a:ea typeface="+mn-ea"/>
          <a:cs typeface="+mn-cs"/>
        </a:defRPr>
      </a:lvl7pPr>
      <a:lvl8pPr marL="3599421" indent="-239961" algn="l" defTabSz="959846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89" kern="1200">
          <a:solidFill>
            <a:schemeClr val="tx1"/>
          </a:solidFill>
          <a:latin typeface="+mn-lt"/>
          <a:ea typeface="+mn-ea"/>
          <a:cs typeface="+mn-cs"/>
        </a:defRPr>
      </a:lvl8pPr>
      <a:lvl9pPr marL="4079344" indent="-239961" algn="l" defTabSz="959846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89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59846" rtl="0" eaLnBrk="1" latinLnBrk="0" hangingPunct="1">
        <a:defRPr sz="1889" kern="1200">
          <a:solidFill>
            <a:schemeClr val="tx1"/>
          </a:solidFill>
          <a:latin typeface="+mn-lt"/>
          <a:ea typeface="+mn-ea"/>
          <a:cs typeface="+mn-cs"/>
        </a:defRPr>
      </a:lvl1pPr>
      <a:lvl2pPr marL="479923" algn="l" defTabSz="959846" rtl="0" eaLnBrk="1" latinLnBrk="0" hangingPunct="1">
        <a:defRPr sz="1889" kern="1200">
          <a:solidFill>
            <a:schemeClr val="tx1"/>
          </a:solidFill>
          <a:latin typeface="+mn-lt"/>
          <a:ea typeface="+mn-ea"/>
          <a:cs typeface="+mn-cs"/>
        </a:defRPr>
      </a:lvl2pPr>
      <a:lvl3pPr marL="959846" algn="l" defTabSz="959846" rtl="0" eaLnBrk="1" latinLnBrk="0" hangingPunct="1">
        <a:defRPr sz="1889" kern="1200">
          <a:solidFill>
            <a:schemeClr val="tx1"/>
          </a:solidFill>
          <a:latin typeface="+mn-lt"/>
          <a:ea typeface="+mn-ea"/>
          <a:cs typeface="+mn-cs"/>
        </a:defRPr>
      </a:lvl3pPr>
      <a:lvl4pPr marL="1439769" algn="l" defTabSz="959846" rtl="0" eaLnBrk="1" latinLnBrk="0" hangingPunct="1">
        <a:defRPr sz="1889" kern="1200">
          <a:solidFill>
            <a:schemeClr val="tx1"/>
          </a:solidFill>
          <a:latin typeface="+mn-lt"/>
          <a:ea typeface="+mn-ea"/>
          <a:cs typeface="+mn-cs"/>
        </a:defRPr>
      </a:lvl4pPr>
      <a:lvl5pPr marL="1919691" algn="l" defTabSz="959846" rtl="0" eaLnBrk="1" latinLnBrk="0" hangingPunct="1">
        <a:defRPr sz="1889" kern="1200">
          <a:solidFill>
            <a:schemeClr val="tx1"/>
          </a:solidFill>
          <a:latin typeface="+mn-lt"/>
          <a:ea typeface="+mn-ea"/>
          <a:cs typeface="+mn-cs"/>
        </a:defRPr>
      </a:lvl5pPr>
      <a:lvl6pPr marL="2399614" algn="l" defTabSz="959846" rtl="0" eaLnBrk="1" latinLnBrk="0" hangingPunct="1">
        <a:defRPr sz="1889" kern="1200">
          <a:solidFill>
            <a:schemeClr val="tx1"/>
          </a:solidFill>
          <a:latin typeface="+mn-lt"/>
          <a:ea typeface="+mn-ea"/>
          <a:cs typeface="+mn-cs"/>
        </a:defRPr>
      </a:lvl6pPr>
      <a:lvl7pPr marL="2879537" algn="l" defTabSz="959846" rtl="0" eaLnBrk="1" latinLnBrk="0" hangingPunct="1">
        <a:defRPr sz="1889" kern="1200">
          <a:solidFill>
            <a:schemeClr val="tx1"/>
          </a:solidFill>
          <a:latin typeface="+mn-lt"/>
          <a:ea typeface="+mn-ea"/>
          <a:cs typeface="+mn-cs"/>
        </a:defRPr>
      </a:lvl7pPr>
      <a:lvl8pPr marL="3359460" algn="l" defTabSz="959846" rtl="0" eaLnBrk="1" latinLnBrk="0" hangingPunct="1">
        <a:defRPr sz="1889" kern="1200">
          <a:solidFill>
            <a:schemeClr val="tx1"/>
          </a:solidFill>
          <a:latin typeface="+mn-lt"/>
          <a:ea typeface="+mn-ea"/>
          <a:cs typeface="+mn-cs"/>
        </a:defRPr>
      </a:lvl8pPr>
      <a:lvl9pPr marL="3839383" algn="l" defTabSz="959846" rtl="0" eaLnBrk="1" latinLnBrk="0" hangingPunct="1">
        <a:defRPr sz="1889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3" Type="http://schemas.openxmlformats.org/officeDocument/2006/relationships/image" Target="../media/image2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microsoft.com/office/2007/relationships/hdphoto" Target="../media/hdphoto1.wdp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microsoft.com/office/2007/relationships/hdphoto" Target="../media/hdphoto4.wdp"/><Relationship Id="rId5" Type="http://schemas.openxmlformats.org/officeDocument/2006/relationships/image" Target="../media/image7.png"/><Relationship Id="rId4" Type="http://schemas.microsoft.com/office/2007/relationships/hdphoto" Target="../media/hdphoto3.wdp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svg"/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svg"/><Relationship Id="rId5" Type="http://schemas.openxmlformats.org/officeDocument/2006/relationships/image" Target="../media/image10.png"/><Relationship Id="rId4" Type="http://schemas.openxmlformats.org/officeDocument/2006/relationships/image" Target="../media/image9.sv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Прямоугольник 19">
            <a:extLst>
              <a:ext uri="{FF2B5EF4-FFF2-40B4-BE49-F238E27FC236}">
                <a16:creationId xmlns:a16="http://schemas.microsoft.com/office/drawing/2014/main" id="{C5132BBD-1004-40FA-A4A0-F35C1D627E52}"/>
              </a:ext>
            </a:extLst>
          </p:cNvPr>
          <p:cNvSpPr/>
          <p:nvPr/>
        </p:nvSpPr>
        <p:spPr>
          <a:xfrm>
            <a:off x="-4067" y="0"/>
            <a:ext cx="12802492" cy="7037181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133" dirty="0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75A2DC69-EE85-440A-8966-AC38C87B2F41}"/>
              </a:ext>
            </a:extLst>
          </p:cNvPr>
          <p:cNvSpPr txBox="1"/>
          <p:nvPr/>
        </p:nvSpPr>
        <p:spPr>
          <a:xfrm>
            <a:off x="4390717" y="3474440"/>
            <a:ext cx="8063273" cy="20621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3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Обогащение макаронных изделий витаминно-минеральным комплексом для сбалансированного питания</a:t>
            </a:r>
          </a:p>
        </p:txBody>
      </p:sp>
      <p:cxnSp>
        <p:nvCxnSpPr>
          <p:cNvPr id="25" name="Прямая соединительная линия 24">
            <a:extLst>
              <a:ext uri="{FF2B5EF4-FFF2-40B4-BE49-F238E27FC236}">
                <a16:creationId xmlns:a16="http://schemas.microsoft.com/office/drawing/2014/main" id="{BB2EC528-558F-4C0D-A933-45F8DB04427D}"/>
              </a:ext>
            </a:extLst>
          </p:cNvPr>
          <p:cNvCxnSpPr/>
          <p:nvPr/>
        </p:nvCxnSpPr>
        <p:spPr>
          <a:xfrm>
            <a:off x="1436337" y="6444123"/>
            <a:ext cx="6173153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27" name="Прямоугольник 26">
            <a:extLst>
              <a:ext uri="{FF2B5EF4-FFF2-40B4-BE49-F238E27FC236}">
                <a16:creationId xmlns:a16="http://schemas.microsoft.com/office/drawing/2014/main" id="{4AA1D3DC-A1BC-4F57-9516-9EA7E0B4FA38}"/>
              </a:ext>
            </a:extLst>
          </p:cNvPr>
          <p:cNvSpPr/>
          <p:nvPr/>
        </p:nvSpPr>
        <p:spPr>
          <a:xfrm>
            <a:off x="-4067" y="5893272"/>
            <a:ext cx="12802492" cy="1329442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133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9002D479-7D11-4D1A-BF73-1876C0B817E4}"/>
              </a:ext>
            </a:extLst>
          </p:cNvPr>
          <p:cNvSpPr txBox="1"/>
          <p:nvPr/>
        </p:nvSpPr>
        <p:spPr>
          <a:xfrm>
            <a:off x="4781068" y="6275201"/>
            <a:ext cx="1910677" cy="7488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422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itchFamily="18" charset="0"/>
              </a:rPr>
              <a:t>Реутов Артём, Ковалева Дарья</a:t>
            </a:r>
          </a:p>
          <a:p>
            <a:r>
              <a:rPr lang="ru-RU" sz="1422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itchFamily="18" charset="0"/>
              </a:rPr>
              <a:t>СФУ, </a:t>
            </a:r>
            <a:r>
              <a:rPr lang="ru-RU" sz="1422" dirty="0" err="1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itchFamily="18" charset="0"/>
              </a:rPr>
              <a:t>ИТиСУ</a:t>
            </a:r>
            <a:endParaRPr lang="ru-RU" sz="1422" dirty="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  <a:cs typeface="Times New Roman" pitchFamily="18" charset="0"/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692CFE0C-5CCF-4A8B-87CE-1FDB74D36513}"/>
              </a:ext>
            </a:extLst>
          </p:cNvPr>
          <p:cNvSpPr txBox="1"/>
          <p:nvPr/>
        </p:nvSpPr>
        <p:spPr>
          <a:xfrm>
            <a:off x="10220008" y="6263712"/>
            <a:ext cx="1699514" cy="53001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422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itchFamily="18" charset="0"/>
              </a:rPr>
              <a:t>Красноярск</a:t>
            </a:r>
            <a:br>
              <a:rPr lang="ru-RU" sz="1422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itchFamily="18" charset="0"/>
              </a:rPr>
            </a:br>
            <a:r>
              <a:rPr lang="ru-RU" sz="1422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itchFamily="18" charset="0"/>
              </a:rPr>
              <a:t>2024</a:t>
            </a:r>
          </a:p>
        </p:txBody>
      </p:sp>
      <p:pic>
        <p:nvPicPr>
          <p:cNvPr id="30" name="Рисунок 29">
            <a:extLst>
              <a:ext uri="{FF2B5EF4-FFF2-40B4-BE49-F238E27FC236}">
                <a16:creationId xmlns:a16="http://schemas.microsoft.com/office/drawing/2014/main" id="{E88E32BB-96D0-452A-A396-2304848B91B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640" t="11908" r="39782" b="22490"/>
          <a:stretch/>
        </p:blipFill>
        <p:spPr>
          <a:xfrm>
            <a:off x="781875" y="546486"/>
            <a:ext cx="3190851" cy="66980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835187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BE9EF87-FCC8-398D-D018-5A1181A79DB9}"/>
              </a:ext>
            </a:extLst>
          </p:cNvPr>
          <p:cNvSpPr txBox="1"/>
          <p:nvPr/>
        </p:nvSpPr>
        <p:spPr>
          <a:xfrm>
            <a:off x="247131" y="1401736"/>
            <a:ext cx="7115655" cy="452431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b="1" dirty="0">
                <a:latin typeface="Verdana" panose="020B0604030504040204" pitchFamily="34" charset="0"/>
                <a:ea typeface="Verdana" panose="020B0604030504040204" pitchFamily="34" charset="0"/>
              </a:rPr>
              <a:t>Проблема здорового сбалансированного питания. </a:t>
            </a:r>
            <a:r>
              <a:rPr lang="ru-RU" dirty="0">
                <a:latin typeface="Verdana" panose="020B0604030504040204" pitchFamily="34" charset="0"/>
                <a:ea typeface="Verdana" panose="020B0604030504040204" pitchFamily="34" charset="0"/>
              </a:rPr>
              <a:t>Потребитель следящий за своим питанием вынужден покупать дорогие БАДы, чтобы восполнить недостаток веществ.</a:t>
            </a:r>
          </a:p>
          <a:p>
            <a:endParaRPr lang="ru-RU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b="1" dirty="0">
                <a:latin typeface="Verdana" panose="020B0604030504040204" pitchFamily="34" charset="0"/>
                <a:ea typeface="Verdana" panose="020B0604030504040204" pitchFamily="34" charset="0"/>
              </a:rPr>
              <a:t>Проблема расстройства пищевого поведения у детей. </a:t>
            </a:r>
            <a:r>
              <a:rPr lang="ru-RU" dirty="0">
                <a:latin typeface="Verdana" panose="020B0604030504040204" pitchFamily="34" charset="0"/>
                <a:ea typeface="Verdana" panose="020B0604030504040204" pitchFamily="34" charset="0"/>
              </a:rPr>
              <a:t>Часто мамы и папы не могут заставить есть определённые продукты.</a:t>
            </a:r>
          </a:p>
          <a:p>
            <a:endParaRPr lang="ru-RU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r>
              <a:rPr lang="ru-RU" dirty="0">
                <a:latin typeface="Verdana" panose="020B0604030504040204" pitchFamily="34" charset="0"/>
                <a:ea typeface="Verdana" panose="020B0604030504040204" pitchFamily="34" charset="0"/>
              </a:rPr>
              <a:t>Мы предлагает решение этих двух проблем путем введения растительного сырья (порошка сибирских ягод), это не только наполнит пищевой состав макаронных изделий полезными витаминами и минералами, но и сделает макаронные изделия цветными, это в свою очередь привлечет внимание детей и обогатит их рацион питания.</a:t>
            </a:r>
            <a:endParaRPr lang="ru-RU" b="0" i="0" dirty="0">
              <a:solidFill>
                <a:srgbClr val="000000"/>
              </a:solidFill>
              <a:effectLst/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CE051844-32B7-440A-B056-3204586F4D7F}"/>
              </a:ext>
            </a:extLst>
          </p:cNvPr>
          <p:cNvSpPr/>
          <p:nvPr/>
        </p:nvSpPr>
        <p:spPr>
          <a:xfrm>
            <a:off x="1" y="430729"/>
            <a:ext cx="10223292" cy="726817"/>
          </a:xfrm>
          <a:prstGeom prst="rect">
            <a:avLst/>
          </a:prstGeom>
          <a:solidFill>
            <a:srgbClr val="B0EA5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BCD9008A-D0A7-46C4-B797-2CD169187543}"/>
              </a:ext>
            </a:extLst>
          </p:cNvPr>
          <p:cNvSpPr/>
          <p:nvPr/>
        </p:nvSpPr>
        <p:spPr>
          <a:xfrm>
            <a:off x="10223292" y="430728"/>
            <a:ext cx="858136" cy="726818"/>
          </a:xfrm>
          <a:prstGeom prst="rect">
            <a:avLst/>
          </a:prstGeom>
          <a:solidFill>
            <a:srgbClr val="B0EA5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47BD1E39-27CD-9C74-6FFE-DAD63954BA02}"/>
              </a:ext>
            </a:extLst>
          </p:cNvPr>
          <p:cNvSpPr txBox="1"/>
          <p:nvPr/>
        </p:nvSpPr>
        <p:spPr>
          <a:xfrm>
            <a:off x="929233" y="532527"/>
            <a:ext cx="618642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cap="all" dirty="0">
                <a:latin typeface="Verdana" panose="020B0604030504040204" pitchFamily="34" charset="0"/>
                <a:ea typeface="Verdana" panose="020B0604030504040204" pitchFamily="34" charset="0"/>
              </a:rPr>
              <a:t>Проблема и решение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D47383C-5ECA-92E2-7F62-8D2EC1D2E03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130601" y="1199415"/>
            <a:ext cx="2028568" cy="1521426"/>
          </a:xfrm>
          <a:prstGeom prst="rect">
            <a:avLst/>
          </a:prstGeom>
        </p:spPr>
      </p:pic>
      <p:pic>
        <p:nvPicPr>
          <p:cNvPr id="12" name="Рисунок 11" descr="Добавить со сплошной заливкой">
            <a:extLst>
              <a:ext uri="{FF2B5EF4-FFF2-40B4-BE49-F238E27FC236}">
                <a16:creationId xmlns:a16="http://schemas.microsoft.com/office/drawing/2014/main" id="{0C86DC81-AB19-7C94-1430-DC3932D6F95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9842936" y="2510566"/>
            <a:ext cx="760713" cy="760713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673D26F7-A010-E269-DF4F-ECB60C9015F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064682" y="3049843"/>
            <a:ext cx="2317220" cy="1822533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C0EA9670-97FC-E7F2-6195-450B9D9CDB29}"/>
              </a:ext>
            </a:extLst>
          </p:cNvPr>
          <p:cNvSpPr txBox="1"/>
          <p:nvPr/>
        </p:nvSpPr>
        <p:spPr>
          <a:xfrm flipH="1">
            <a:off x="9842936" y="4209535"/>
            <a:ext cx="1902941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9600" dirty="0"/>
              <a:t>=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567CC933-722D-AC1D-A81E-7C1DF15FBF16}"/>
              </a:ext>
            </a:extLst>
          </p:cNvPr>
          <p:cNvSpPr txBox="1"/>
          <p:nvPr/>
        </p:nvSpPr>
        <p:spPr>
          <a:xfrm>
            <a:off x="9454771" y="5385737"/>
            <a:ext cx="192713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dirty="0">
                <a:solidFill>
                  <a:schemeClr val="accent6"/>
                </a:solidFill>
              </a:rPr>
              <a:t>ПОЛЬЗА!</a:t>
            </a:r>
          </a:p>
        </p:txBody>
      </p:sp>
    </p:spTree>
    <p:extLst>
      <p:ext uri="{BB962C8B-B14F-4D97-AF65-F5344CB8AC3E}">
        <p14:creationId xmlns:p14="http://schemas.microsoft.com/office/powerpoint/2010/main" val="149903698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F23B7470-B0C3-46AE-B775-06ED2A790AD5}"/>
              </a:ext>
            </a:extLst>
          </p:cNvPr>
          <p:cNvSpPr/>
          <p:nvPr/>
        </p:nvSpPr>
        <p:spPr>
          <a:xfrm>
            <a:off x="1" y="430729"/>
            <a:ext cx="10223292" cy="726817"/>
          </a:xfrm>
          <a:prstGeom prst="rect">
            <a:avLst/>
          </a:prstGeom>
          <a:solidFill>
            <a:srgbClr val="B0EA5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A14496C5-0AA3-49B3-9E9D-94F6DA1BDD80}"/>
              </a:ext>
            </a:extLst>
          </p:cNvPr>
          <p:cNvSpPr/>
          <p:nvPr/>
        </p:nvSpPr>
        <p:spPr>
          <a:xfrm>
            <a:off x="10191101" y="430728"/>
            <a:ext cx="858136" cy="726818"/>
          </a:xfrm>
          <a:prstGeom prst="rect">
            <a:avLst/>
          </a:prstGeom>
          <a:solidFill>
            <a:srgbClr val="B0EA5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CC0D9D1-9932-48EE-B93C-3D7D872BC6C5}"/>
              </a:ext>
            </a:extLst>
          </p:cNvPr>
          <p:cNvSpPr txBox="1"/>
          <p:nvPr/>
        </p:nvSpPr>
        <p:spPr>
          <a:xfrm>
            <a:off x="929233" y="532527"/>
            <a:ext cx="618642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cap="all" dirty="0">
                <a:latin typeface="Verdana" panose="020B0604030504040204" pitchFamily="34" charset="0"/>
                <a:ea typeface="Verdana" panose="020B0604030504040204" pitchFamily="34" charset="0"/>
              </a:rPr>
              <a:t>продукт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69BE503E-EF77-9E3A-DB60-AEF0208AB6CF}"/>
              </a:ext>
            </a:extLst>
          </p:cNvPr>
          <p:cNvSpPr txBox="1"/>
          <p:nvPr/>
        </p:nvSpPr>
        <p:spPr>
          <a:xfrm>
            <a:off x="714856" y="1499966"/>
            <a:ext cx="6400800" cy="56323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400" dirty="0"/>
              <a:t>Мы предлагаем макаронные изделия обогащённые сибирскими ягодами, помогающие людям, следящим за своим питанием, и родителям решить проблемы сбалансированного питания и расстройства пищевого поведения у детей при помощи введения в макаронные изделия порошка из сибирских ягод.</a:t>
            </a:r>
          </a:p>
          <a:p>
            <a:endParaRPr lang="ru-RU" sz="2400" dirty="0"/>
          </a:p>
          <a:p>
            <a:r>
              <a:rPr lang="ru-RU" sz="2400" dirty="0"/>
              <a:t>В состав нашего продукта входят мука высшего сорта, вода и порошок приготовленный из сибирских ягод – клюквы и  шиповника, которые богаты витаминами С и Р, а также магнием, натрием, кальцием, железом и другими элементами.</a:t>
            </a:r>
          </a:p>
        </p:txBody>
      </p:sp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932EA685-38F3-63A1-6C39-CB506331864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580945" y="1055747"/>
            <a:ext cx="5359343" cy="4351869"/>
          </a:xfrm>
          <a:prstGeom prst="rect">
            <a:avLst/>
          </a:prstGeom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57410BA5-4FBA-FF8C-FC8A-F48726BA31C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0000" l="10000" r="90000">
                        <a14:backgroundMark x1="20741" y1="33426" x2="20741" y2="33426"/>
                        <a14:backgroundMark x1="13827" y1="26389" x2="24815" y2="29352"/>
                        <a14:backgroundMark x1="24815" y1="29352" x2="22654" y2="36898"/>
                        <a14:backgroundMark x1="22654" y1="36898" x2="11728" y2="38380"/>
                        <a14:backgroundMark x1="11728" y1="38380" x2="11420" y2="39074"/>
                        <a14:backgroundMark x1="13395" y1="61759" x2="24198" y2="54491"/>
                        <a14:backgroundMark x1="32099" y1="72130" x2="32099" y2="72130"/>
                        <a14:backgroundMark x1="27037" y1="80139" x2="27037" y2="80139"/>
                        <a14:backgroundMark x1="27037" y1="80139" x2="27037" y2="80139"/>
                        <a14:backgroundMark x1="27654" y1="80278" x2="27654" y2="80278"/>
                        <a14:backgroundMark x1="26543" y1="80139" x2="28333" y2="80278"/>
                        <a14:backgroundMark x1="22407" y1="46481" x2="22407" y2="46481"/>
                        <a14:backgroundMark x1="23889" y1="48565" x2="28827" y2="47593"/>
                        <a14:backgroundMark x1="24198" y1="51435" x2="30309" y2="49676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909407" y="794137"/>
            <a:ext cx="5197396" cy="69298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70987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BE9EF87-FCC8-398D-D018-5A1181A79DB9}"/>
              </a:ext>
            </a:extLst>
          </p:cNvPr>
          <p:cNvSpPr txBox="1"/>
          <p:nvPr/>
        </p:nvSpPr>
        <p:spPr>
          <a:xfrm>
            <a:off x="484389" y="2029995"/>
            <a:ext cx="5642973" cy="313932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ru-RU" dirty="0">
                <a:latin typeface="Verdana" panose="020B0604030504040204" pitchFamily="34" charset="0"/>
                <a:ea typeface="Verdana" panose="020B0604030504040204" pitchFamily="34" charset="0"/>
              </a:rPr>
              <a:t>Наша целевая аудитория - это, во-первых, люди следящие за своим питанием: как молодёжь, так и пенсионеры, чья мотивация заключается в поддержании своего здоровья и забота о своем внешнем виде, а также родители, которые не могут приучить ребёнка к определённым видам пищи. По результатам проведённого опроса среди потенциальных потребителей 54,7% готовы платить за обогащённые макаронные изделия.</a:t>
            </a: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F23B7470-B0C3-46AE-B775-06ED2A790AD5}"/>
              </a:ext>
            </a:extLst>
          </p:cNvPr>
          <p:cNvSpPr/>
          <p:nvPr/>
        </p:nvSpPr>
        <p:spPr>
          <a:xfrm>
            <a:off x="1" y="430729"/>
            <a:ext cx="10223292" cy="726817"/>
          </a:xfrm>
          <a:prstGeom prst="rect">
            <a:avLst/>
          </a:prstGeom>
          <a:solidFill>
            <a:srgbClr val="B0EA5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A14496C5-0AA3-49B3-9E9D-94F6DA1BDD80}"/>
              </a:ext>
            </a:extLst>
          </p:cNvPr>
          <p:cNvSpPr/>
          <p:nvPr/>
        </p:nvSpPr>
        <p:spPr>
          <a:xfrm>
            <a:off x="10215014" y="430729"/>
            <a:ext cx="858136" cy="726818"/>
          </a:xfrm>
          <a:prstGeom prst="rect">
            <a:avLst/>
          </a:prstGeom>
          <a:solidFill>
            <a:srgbClr val="B0EA5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CC0D9D1-9932-48EE-B93C-3D7D872BC6C5}"/>
              </a:ext>
            </a:extLst>
          </p:cNvPr>
          <p:cNvSpPr txBox="1"/>
          <p:nvPr/>
        </p:nvSpPr>
        <p:spPr>
          <a:xfrm>
            <a:off x="929233" y="532527"/>
            <a:ext cx="618642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cap="all" dirty="0">
                <a:latin typeface="Verdana" panose="020B0604030504040204" pitchFamily="34" charset="0"/>
                <a:ea typeface="Verdana" panose="020B0604030504040204" pitchFamily="34" charset="0"/>
              </a:rPr>
              <a:t>Целевая АУДИТОРИЯ</a:t>
            </a:r>
          </a:p>
        </p:txBody>
      </p:sp>
      <p:pic>
        <p:nvPicPr>
          <p:cNvPr id="4" name="Рисунок 3" descr="Женщина в черной юбка">
            <a:extLst>
              <a:ext uri="{FF2B5EF4-FFF2-40B4-BE49-F238E27FC236}">
                <a16:creationId xmlns:a16="http://schemas.microsoft.com/office/drawing/2014/main" id="{256B62F3-2D1B-4337-F1E7-CBE28508F65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662882" y="1861831"/>
            <a:ext cx="1981200" cy="4448175"/>
          </a:xfrm>
          <a:prstGeom prst="rect">
            <a:avLst/>
          </a:prstGeom>
        </p:spPr>
      </p:pic>
      <p:pic>
        <p:nvPicPr>
          <p:cNvPr id="12" name="Рисунок 11" descr="Обход содержимого малыша в скелета">
            <a:extLst>
              <a:ext uri="{FF2B5EF4-FFF2-40B4-BE49-F238E27FC236}">
                <a16:creationId xmlns:a16="http://schemas.microsoft.com/office/drawing/2014/main" id="{201BA0C8-4ED1-E3C7-23BC-64501B5F388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0856711" y="4899270"/>
            <a:ext cx="1457325" cy="1266825"/>
          </a:xfrm>
          <a:prstGeom prst="rect">
            <a:avLst/>
          </a:prstGeom>
        </p:spPr>
      </p:pic>
      <p:pic>
        <p:nvPicPr>
          <p:cNvPr id="14" name="Рисунок 13" descr="Пожилой мужчина с помощью круглой ручкой">
            <a:extLst>
              <a:ext uri="{FF2B5EF4-FFF2-40B4-BE49-F238E27FC236}">
                <a16:creationId xmlns:a16="http://schemas.microsoft.com/office/drawing/2014/main" id="{784C83D3-40CB-3FBE-D083-1857D9DB724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6384868" y="2168009"/>
            <a:ext cx="2171700" cy="46005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976850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006E5D47-3207-42B5-8A70-C6AF88950ECC}"/>
              </a:ext>
            </a:extLst>
          </p:cNvPr>
          <p:cNvSpPr/>
          <p:nvPr/>
        </p:nvSpPr>
        <p:spPr>
          <a:xfrm>
            <a:off x="1" y="430729"/>
            <a:ext cx="10223292" cy="726817"/>
          </a:xfrm>
          <a:prstGeom prst="rect">
            <a:avLst/>
          </a:prstGeom>
          <a:solidFill>
            <a:srgbClr val="B0EA5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43478CE2-C011-4C2E-8B03-02A75AC46F47}"/>
              </a:ext>
            </a:extLst>
          </p:cNvPr>
          <p:cNvSpPr/>
          <p:nvPr/>
        </p:nvSpPr>
        <p:spPr>
          <a:xfrm>
            <a:off x="10223293" y="430729"/>
            <a:ext cx="858136" cy="726818"/>
          </a:xfrm>
          <a:prstGeom prst="rect">
            <a:avLst/>
          </a:prstGeom>
          <a:solidFill>
            <a:srgbClr val="B0EA5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E57508B-3FF1-4DCD-8DC1-D0F613654433}"/>
              </a:ext>
            </a:extLst>
          </p:cNvPr>
          <p:cNvSpPr txBox="1"/>
          <p:nvPr/>
        </p:nvSpPr>
        <p:spPr>
          <a:xfrm>
            <a:off x="929233" y="532527"/>
            <a:ext cx="618642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cap="all" dirty="0">
                <a:latin typeface="Verdana" panose="020B0604030504040204" pitchFamily="34" charset="0"/>
                <a:ea typeface="Verdana" panose="020B0604030504040204" pitchFamily="34" charset="0"/>
              </a:rPr>
              <a:t>КОНКУРЕНТЫ</a:t>
            </a:r>
          </a:p>
        </p:txBody>
      </p:sp>
      <p:graphicFrame>
        <p:nvGraphicFramePr>
          <p:cNvPr id="11" name="Таблица 10">
            <a:extLst>
              <a:ext uri="{FF2B5EF4-FFF2-40B4-BE49-F238E27FC236}">
                <a16:creationId xmlns:a16="http://schemas.microsoft.com/office/drawing/2014/main" id="{DAF402AD-5A86-ED2D-AC7D-1E583B49541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53114672"/>
              </p:ext>
            </p:extLst>
          </p:nvPr>
        </p:nvGraphicFramePr>
        <p:xfrm>
          <a:off x="255238" y="1482809"/>
          <a:ext cx="12241563" cy="4639145"/>
        </p:xfrm>
        <a:graphic>
          <a:graphicData uri="http://schemas.openxmlformats.org/drawingml/2006/table">
            <a:tbl>
              <a:tblPr firstRow="1" firstCol="1" bandRow="1"/>
              <a:tblGrid>
                <a:gridCol w="2289944">
                  <a:extLst>
                    <a:ext uri="{9D8B030D-6E8A-4147-A177-3AD203B41FA5}">
                      <a16:colId xmlns:a16="http://schemas.microsoft.com/office/drawing/2014/main" val="4197552474"/>
                    </a:ext>
                  </a:extLst>
                </a:gridCol>
                <a:gridCol w="2553746">
                  <a:extLst>
                    <a:ext uri="{9D8B030D-6E8A-4147-A177-3AD203B41FA5}">
                      <a16:colId xmlns:a16="http://schemas.microsoft.com/office/drawing/2014/main" val="3418093316"/>
                    </a:ext>
                  </a:extLst>
                </a:gridCol>
                <a:gridCol w="3321072">
                  <a:extLst>
                    <a:ext uri="{9D8B030D-6E8A-4147-A177-3AD203B41FA5}">
                      <a16:colId xmlns:a16="http://schemas.microsoft.com/office/drawing/2014/main" val="933688844"/>
                    </a:ext>
                  </a:extLst>
                </a:gridCol>
                <a:gridCol w="3953284">
                  <a:extLst>
                    <a:ext uri="{9D8B030D-6E8A-4147-A177-3AD203B41FA5}">
                      <a16:colId xmlns:a16="http://schemas.microsoft.com/office/drawing/2014/main" val="2168652841"/>
                    </a:ext>
                  </a:extLst>
                </a:gridCol>
                <a:gridCol w="123517">
                  <a:extLst>
                    <a:ext uri="{9D8B030D-6E8A-4147-A177-3AD203B41FA5}">
                      <a16:colId xmlns:a16="http://schemas.microsoft.com/office/drawing/2014/main" val="1162540276"/>
                    </a:ext>
                  </a:extLst>
                </a:gridCol>
              </a:tblGrid>
              <a:tr h="30141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kern="10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Параметр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kern="10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Конкуренты/аналог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kern="10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Наше решение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100" kern="100" dirty="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59188245"/>
                  </a:ext>
                </a:extLst>
              </a:tr>
              <a:tr h="123782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kern="10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Повышенная функциональность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kern="100" dirty="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Производители БАДов («</a:t>
                      </a:r>
                      <a:r>
                        <a:rPr lang="ru-RU" sz="1600" kern="100" dirty="0" err="1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Алфит</a:t>
                      </a:r>
                      <a:r>
                        <a:rPr lang="ru-RU" sz="1600" kern="100" dirty="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 Плюс», «Natural Health», «</a:t>
                      </a:r>
                      <a:r>
                        <a:rPr lang="ru-RU" sz="1600" kern="100" dirty="0" err="1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Велнесс</a:t>
                      </a:r>
                      <a:r>
                        <a:rPr lang="ru-RU" sz="1600" kern="100" dirty="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600" kern="100" dirty="0" err="1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Кемист</a:t>
                      </a:r>
                      <a:r>
                        <a:rPr lang="ru-RU" sz="1600" kern="100" dirty="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»)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kern="100" dirty="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Производители обогащённых макаронных изделий с помощью овощей («</a:t>
                      </a:r>
                      <a:r>
                        <a:rPr lang="ru-RU" sz="1600" kern="100" dirty="0" err="1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Federici</a:t>
                      </a:r>
                      <a:r>
                        <a:rPr lang="ru-RU" sz="1600" kern="100" dirty="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», «</a:t>
                      </a:r>
                      <a:r>
                        <a:rPr lang="ru-RU" sz="1600" kern="100" dirty="0" err="1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Makfa</a:t>
                      </a:r>
                      <a:r>
                        <a:rPr lang="ru-RU" sz="1600" kern="100" dirty="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»)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kern="10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Комплексный подход с использованием сибирских ягод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39164028"/>
                  </a:ext>
                </a:extLst>
              </a:tr>
              <a:tr h="154995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kern="100" dirty="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Естественность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kern="100" dirty="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Производители и поставщики свежих овощей и фруктов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kern="100" dirty="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Производители правильных продуктов питания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kern="100" dirty="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Удобство потребления, так как является полноценным продуктом питания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42728696"/>
                  </a:ext>
                </a:extLst>
              </a:tr>
              <a:tr h="154995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kern="100" dirty="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Привлечение внимание детей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kern="100" dirty="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Производители детского питания («Агуша», «</a:t>
                      </a:r>
                      <a:r>
                        <a:rPr lang="ru-RU" sz="1600" kern="100" dirty="0" err="1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Фрутоняня</a:t>
                      </a:r>
                      <a:r>
                        <a:rPr lang="ru-RU" sz="1600" kern="100" dirty="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» и др.)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kern="100" dirty="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Производители сладостей 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kern="100" dirty="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 («Красный октябрь», «</a:t>
                      </a:r>
                      <a:r>
                        <a:rPr lang="ru-RU" sz="1600" kern="100" dirty="0" err="1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Ротфррон</a:t>
                      </a:r>
                      <a:r>
                        <a:rPr lang="ru-RU" sz="1600" kern="100" dirty="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», «Конфи» и др.)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kern="100" dirty="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Полезность продукта, а также возможность употреблять продукт, как детям, так и взрослым.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2207971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3062825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ED2AEDA9-07E9-869A-EDB8-1E9F14EA9332}"/>
              </a:ext>
            </a:extLst>
          </p:cNvPr>
          <p:cNvSpPr txBox="1"/>
          <p:nvPr/>
        </p:nvSpPr>
        <p:spPr>
          <a:xfrm>
            <a:off x="296570" y="1259344"/>
            <a:ext cx="5377712" cy="347659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just"/>
            <a:r>
              <a:rPr lang="ru-RU" sz="1659" dirty="0">
                <a:latin typeface="Verdana" panose="020B0604030504040204" pitchFamily="34" charset="0"/>
                <a:ea typeface="Verdana" panose="020B0604030504040204" pitchFamily="34" charset="0"/>
              </a:rPr>
              <a:t>Способ монетизации : Прямые продажи</a:t>
            </a: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54339A5A-7D1F-4DAC-A093-6AF82FB38C6C}"/>
              </a:ext>
            </a:extLst>
          </p:cNvPr>
          <p:cNvSpPr/>
          <p:nvPr/>
        </p:nvSpPr>
        <p:spPr>
          <a:xfrm>
            <a:off x="1" y="430729"/>
            <a:ext cx="10223292" cy="726817"/>
          </a:xfrm>
          <a:prstGeom prst="rect">
            <a:avLst/>
          </a:prstGeom>
          <a:solidFill>
            <a:srgbClr val="B0EA5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7E17F162-88F0-428D-BA57-27B1E75900D7}"/>
              </a:ext>
            </a:extLst>
          </p:cNvPr>
          <p:cNvSpPr/>
          <p:nvPr/>
        </p:nvSpPr>
        <p:spPr>
          <a:xfrm>
            <a:off x="10132270" y="430728"/>
            <a:ext cx="858136" cy="726818"/>
          </a:xfrm>
          <a:prstGeom prst="rect">
            <a:avLst/>
          </a:prstGeom>
          <a:solidFill>
            <a:srgbClr val="B0EA5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245C11B-9105-4CF8-BF59-F8480A8264E5}"/>
              </a:ext>
            </a:extLst>
          </p:cNvPr>
          <p:cNvSpPr txBox="1"/>
          <p:nvPr/>
        </p:nvSpPr>
        <p:spPr>
          <a:xfrm>
            <a:off x="929233" y="532527"/>
            <a:ext cx="618642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cap="all" dirty="0">
                <a:latin typeface="Verdana" panose="020B0604030504040204" pitchFamily="34" charset="0"/>
                <a:ea typeface="Verdana" panose="020B0604030504040204" pitchFamily="34" charset="0"/>
              </a:rPr>
              <a:t>БИЗНЕС-МОДЕЛЬ</a:t>
            </a:r>
          </a:p>
        </p:txBody>
      </p:sp>
      <p:graphicFrame>
        <p:nvGraphicFramePr>
          <p:cNvPr id="5" name="Таблица 4">
            <a:extLst>
              <a:ext uri="{FF2B5EF4-FFF2-40B4-BE49-F238E27FC236}">
                <a16:creationId xmlns:a16="http://schemas.microsoft.com/office/drawing/2014/main" id="{194B6AFE-B5D8-1E5B-72E2-3B1F538DB25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97406610"/>
              </p:ext>
            </p:extLst>
          </p:nvPr>
        </p:nvGraphicFramePr>
        <p:xfrm>
          <a:off x="183642" y="1708801"/>
          <a:ext cx="11925980" cy="495798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385196">
                  <a:extLst>
                    <a:ext uri="{9D8B030D-6E8A-4147-A177-3AD203B41FA5}">
                      <a16:colId xmlns:a16="http://schemas.microsoft.com/office/drawing/2014/main" val="1383710627"/>
                    </a:ext>
                  </a:extLst>
                </a:gridCol>
                <a:gridCol w="2385196">
                  <a:extLst>
                    <a:ext uri="{9D8B030D-6E8A-4147-A177-3AD203B41FA5}">
                      <a16:colId xmlns:a16="http://schemas.microsoft.com/office/drawing/2014/main" val="2376536568"/>
                    </a:ext>
                  </a:extLst>
                </a:gridCol>
                <a:gridCol w="2385196">
                  <a:extLst>
                    <a:ext uri="{9D8B030D-6E8A-4147-A177-3AD203B41FA5}">
                      <a16:colId xmlns:a16="http://schemas.microsoft.com/office/drawing/2014/main" val="2099223190"/>
                    </a:ext>
                  </a:extLst>
                </a:gridCol>
                <a:gridCol w="2385196">
                  <a:extLst>
                    <a:ext uri="{9D8B030D-6E8A-4147-A177-3AD203B41FA5}">
                      <a16:colId xmlns:a16="http://schemas.microsoft.com/office/drawing/2014/main" val="1653016514"/>
                    </a:ext>
                  </a:extLst>
                </a:gridCol>
                <a:gridCol w="2385196">
                  <a:extLst>
                    <a:ext uri="{9D8B030D-6E8A-4147-A177-3AD203B41FA5}">
                      <a16:colId xmlns:a16="http://schemas.microsoft.com/office/drawing/2014/main" val="3748592250"/>
                    </a:ext>
                  </a:extLst>
                </a:gridCol>
              </a:tblGrid>
              <a:tr h="2442369">
                <a:tc rowSpan="2">
                  <a:txBody>
                    <a:bodyPr/>
                    <a:lstStyle/>
                    <a:p>
                      <a:r>
                        <a:rPr lang="ru-RU" sz="1400" b="1" dirty="0"/>
                        <a:t>Ключевые партнеры: </a:t>
                      </a:r>
                      <a:r>
                        <a:rPr lang="ru-RU" sz="1400" b="0" dirty="0"/>
                        <a:t>По</a:t>
                      </a:r>
                      <a:r>
                        <a:rPr lang="ru-RU" sz="1400" dirty="0"/>
                        <a:t>ставщики муки, поставщики ягод, поставщики водо- и электроснабжения, магазины розничной торговли, маркетплейсы.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b="1" dirty="0"/>
                        <a:t>Ключевые виды деятельности</a:t>
                      </a:r>
                      <a:r>
                        <a:rPr lang="ru-RU" sz="1400" dirty="0"/>
                        <a:t>: Производство продукции, выстраивание взаимоотношений с поставщиками и каналами сбыта, наем персонала, покупка оборудования и др.</a:t>
                      </a:r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r>
                        <a:rPr lang="ru-RU" sz="1400" b="1" dirty="0"/>
                        <a:t>Ключевые ценности: </a:t>
                      </a:r>
                      <a:r>
                        <a:rPr lang="ru-RU" sz="1400" b="0" dirty="0"/>
                        <a:t>Богатая</a:t>
                      </a:r>
                      <a:r>
                        <a:rPr lang="ru-RU" sz="1400" dirty="0"/>
                        <a:t> витаминами и микро- и макроэлементами пищевая ценность продукта, привлекательный внешний вид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b="1" dirty="0"/>
                        <a:t>Отношения с клиентами:</a:t>
                      </a:r>
                    </a:p>
                    <a:p>
                      <a:r>
                        <a:rPr lang="ru-RU" sz="1400" dirty="0"/>
                        <a:t>Доброжелательные отношения с клиентами,  быстрое реагирование на жалобы по средствам социальных сетей и других способах связи</a:t>
                      </a:r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r>
                        <a:rPr lang="ru-RU" sz="1400" b="1" dirty="0"/>
                        <a:t>Потребительские сегменты: </a:t>
                      </a:r>
                    </a:p>
                    <a:p>
                      <a:r>
                        <a:rPr lang="ru-RU" sz="1400" dirty="0"/>
                        <a:t>Люди, следящие за своим питанием, родители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20244758"/>
                  </a:ext>
                </a:extLst>
              </a:tr>
              <a:tr h="1279336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b="1" dirty="0"/>
                        <a:t>Ключевые ресурсы: П</a:t>
                      </a:r>
                      <a:r>
                        <a:rPr lang="ru-RU" sz="1400" dirty="0"/>
                        <a:t>ищевое сырье, электричество, оборудование, трудовые ресурсы</a:t>
                      </a: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b="1" dirty="0"/>
                        <a:t>Каналы сбыта: </a:t>
                      </a:r>
                      <a:r>
                        <a:rPr lang="ru-RU" sz="1400" b="0" dirty="0"/>
                        <a:t>Магазины</a:t>
                      </a:r>
                      <a:r>
                        <a:rPr lang="ru-RU" sz="1400" dirty="0"/>
                        <a:t> розничной торговли, маркетплейсы</a:t>
                      </a:r>
                    </a:p>
                    <a:p>
                      <a:endParaRPr lang="ru-RU" sz="1400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93060716"/>
                  </a:ext>
                </a:extLst>
              </a:tr>
              <a:tr h="1236281">
                <a:tc gridSpan="2">
                  <a:txBody>
                    <a:bodyPr/>
                    <a:lstStyle/>
                    <a:p>
                      <a:r>
                        <a:rPr lang="ru-RU" sz="1400" b="1" dirty="0"/>
                        <a:t>Структура расходов: </a:t>
                      </a:r>
                    </a:p>
                    <a:p>
                      <a:r>
                        <a:rPr lang="ru-RU" sz="1400" dirty="0"/>
                        <a:t>Расходы на оборудование, расходы на водо- и электроснабжение, расходы на оплату труда, расходы на пищевое сырьё.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sz="1200" dirty="0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r>
                        <a:rPr lang="ru-RU" sz="1400" b="1" dirty="0"/>
                        <a:t>Потоки доходов: </a:t>
                      </a:r>
                    </a:p>
                    <a:p>
                      <a:r>
                        <a:rPr lang="ru-RU" sz="1400" dirty="0"/>
                        <a:t>Доходы от продажи продукции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sz="12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2960453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8604337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BE9EF87-FCC8-398D-D018-5A1181A79DB9}"/>
              </a:ext>
            </a:extLst>
          </p:cNvPr>
          <p:cNvSpPr txBox="1"/>
          <p:nvPr/>
        </p:nvSpPr>
        <p:spPr>
          <a:xfrm>
            <a:off x="1007873" y="1981088"/>
            <a:ext cx="6563914" cy="1754326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just"/>
            <a:r>
              <a:rPr lang="ru-RU" dirty="0">
                <a:latin typeface="Verdana" panose="020B0604030504040204" pitchFamily="34" charset="0"/>
                <a:ea typeface="Verdana" panose="020B0604030504040204" pitchFamily="34" charset="0"/>
              </a:rPr>
              <a:t>В настоящее время наш продукт находится в состоянии MVP, в дальнейшем предполагается доработать рецептуру макаронных изделий, оценить возможности применения иного сырья для обогащения макаронных изделий, а также  непосредственная их реализация.</a:t>
            </a: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969AE1B1-104F-419F-957B-F546EF087991}"/>
              </a:ext>
            </a:extLst>
          </p:cNvPr>
          <p:cNvSpPr/>
          <p:nvPr/>
        </p:nvSpPr>
        <p:spPr>
          <a:xfrm>
            <a:off x="1" y="430729"/>
            <a:ext cx="10223292" cy="726817"/>
          </a:xfrm>
          <a:prstGeom prst="rect">
            <a:avLst/>
          </a:prstGeom>
          <a:solidFill>
            <a:srgbClr val="B0EA5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4E2A80AD-B689-40FA-BD54-3170B1F95E25}"/>
              </a:ext>
            </a:extLst>
          </p:cNvPr>
          <p:cNvSpPr/>
          <p:nvPr/>
        </p:nvSpPr>
        <p:spPr>
          <a:xfrm>
            <a:off x="10223293" y="430729"/>
            <a:ext cx="858136" cy="726818"/>
          </a:xfrm>
          <a:prstGeom prst="rect">
            <a:avLst/>
          </a:prstGeom>
          <a:solidFill>
            <a:srgbClr val="B0EA5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0947A63-0402-465C-9DB8-0F55605B0986}"/>
              </a:ext>
            </a:extLst>
          </p:cNvPr>
          <p:cNvSpPr txBox="1"/>
          <p:nvPr/>
        </p:nvSpPr>
        <p:spPr>
          <a:xfrm>
            <a:off x="929233" y="532527"/>
            <a:ext cx="695559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cap="all" dirty="0">
                <a:latin typeface="Verdana" panose="020B0604030504040204" pitchFamily="34" charset="0"/>
                <a:ea typeface="Verdana" panose="020B0604030504040204" pitchFamily="34" charset="0"/>
              </a:rPr>
              <a:t>ТЕКУЩЕЕ СОСТОЯНИЕ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DE114756-9EB2-2492-27FB-51765986A81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31761" y="3797364"/>
            <a:ext cx="2962275" cy="304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0204003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708</TotalTime>
  <Words>560</Words>
  <Application>Microsoft Office PowerPoint</Application>
  <PresentationFormat>Произвольный</PresentationFormat>
  <Paragraphs>60</Paragraphs>
  <Slides>7</Slides>
  <Notes>7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13" baseType="lpstr">
      <vt:lpstr>Calibri Light</vt:lpstr>
      <vt:lpstr>Verdana</vt:lpstr>
      <vt:lpstr>Arial</vt:lpstr>
      <vt:lpstr>Calibri</vt:lpstr>
      <vt:lpstr>Aptos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Нигматуллин Илья Рафаильевич</dc:creator>
  <cp:lastModifiedBy>Дарья Ковалева</cp:lastModifiedBy>
  <cp:revision>41</cp:revision>
  <dcterms:created xsi:type="dcterms:W3CDTF">2022-11-22T17:18:43Z</dcterms:created>
  <dcterms:modified xsi:type="dcterms:W3CDTF">2024-11-09T12:20:42Z</dcterms:modified>
</cp:coreProperties>
</file>