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5" r:id="rId4"/>
    <p:sldMasterId id="2147483662" r:id="rId5"/>
  </p:sldMasterIdLst>
  <p:notesMasterIdLst>
    <p:notesMasterId r:id="rId19"/>
  </p:notesMasterIdLst>
  <p:handoutMasterIdLst>
    <p:handoutMasterId r:id="rId20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20" r:id="rId13"/>
    <p:sldId id="321" r:id="rId14"/>
    <p:sldId id="322" r:id="rId15"/>
    <p:sldId id="323" r:id="rId16"/>
    <p:sldId id="301" r:id="rId17"/>
    <p:sldId id="302" r:id="rId18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39" d="100"/>
          <a:sy n="39" d="100"/>
        </p:scale>
        <p:origin x="120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2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microsoft.com/office/2007/relationships/hdphoto" Target="../media/hdphoto6.wdp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7E6F1E13-233C-43C5-B1EE-BD34740CD3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6194"/>
            <a:ext cx="20086650" cy="1131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8362" y="779180"/>
            <a:ext cx="18157415" cy="1138970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331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8363" y="2498112"/>
            <a:ext cx="18293135" cy="7693877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578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57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735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6314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735664A-0120-4203-AC9B-2BD5D82DD2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5078075" y="10469644"/>
            <a:ext cx="4523423" cy="602456"/>
          </a:xfrm>
        </p:spPr>
        <p:txBody>
          <a:bodyPr/>
          <a:lstStyle>
            <a:lvl1pPr>
              <a:defRPr/>
            </a:lvl1pPr>
          </a:lstStyle>
          <a:p>
            <a:fld id="{19B9E4F5-4158-47BB-A4EB-DDAE40144A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8505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892" y="5139749"/>
            <a:ext cx="19340944" cy="1036201"/>
          </a:xfrm>
        </p:spPr>
        <p:txBody>
          <a:bodyPr>
            <a:noAutofit/>
          </a:bodyPr>
          <a:lstStyle/>
          <a:p>
            <a:pPr algn="ctr"/>
            <a:r>
              <a:rPr lang="ru-RU" b="1" i="0" dirty="0">
                <a:effectLst/>
                <a:latin typeface="Roboto Condensed" panose="02000000000000000000" pitchFamily="2" charset="0"/>
              </a:rPr>
              <a:t>Анализ динамики развития борщевика с помощью ДЗЗ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6A7A0AE-1B62-420B-B787-5C5A09B9B1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7949" y="1631092"/>
            <a:ext cx="19568201" cy="8866220"/>
          </a:xfrm>
        </p:spPr>
        <p:txBody>
          <a:bodyPr/>
          <a:lstStyle/>
          <a:p>
            <a:pPr indent="450215" algn="just">
              <a:lnSpc>
                <a:spcPct val="130000"/>
              </a:lnSpc>
            </a:pP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Дистанционное зондирование Земли (ДЗЗ) - это метод получения информации о поверхности Земли с помощью спутников, самолетов и других дистанционных платформ. В рамках ДЗЗ измеряются параметры электромагнитного излучения, отраженного от поверхности Земли, такие как спектральная характеристика, интенсивность, поляризация и др. Полученные данные обрабатываются с использованием математических моделей и методов анализа для извлечения информации о геологических, биологических, экологических и других характеристиках поверхности. ДЗЗ широко используется в различных областях, включая географию, экологию, сельское хозяйство, лесное хозяйство, геологию, геофизику и другие науки.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450215" algn="just">
              <a:lnSpc>
                <a:spcPct val="130000"/>
              </a:lnSpc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 ареалов распространения борщевика имеет важное значение для сельского хозяйства и охраны окружающей среды. Борщевик является инвазивным видом растения, который быстро и агрессивно распространяется, вытесняя местные виды и нарушая экосистемы. Он также понижает плодородие почвы, что негативно сказывается на качестве сельскохозяйственных культур. Кроме того, борщевик является опасным аллергеном, что может угрожать здоровью людей.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indent="450215" algn="just">
              <a:lnSpc>
                <a:spcPct val="13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Данный вид растения присутствует во многих регионах мира, и его борьба становится все более актуальной задачей для охраны окружающей среды и устойчивого развития. Изучение динамики развития борщевика имеет большое значение для науки и практики, так как это позволяет выявить причины его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инвазивности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разработать меры по контролю и управлению его распространением. Кроме того, исследования по борьбе с борщевиком могут использоваться для разработки методов управления и борьбы с другими инвазивными видами растений. В целом, борьба с борщевиком является важным аспектом сохранения биоразнообразия и устойчивого развития. Кроме того, исследования по борьбе с борщевиком могут использоваться для разработки методов управления и борьбы с другими инвазивными видами растений.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426464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337553"/>
            <a:ext cx="18424652" cy="7554912"/>
          </a:xfrm>
        </p:spPr>
        <p:txBody>
          <a:bodyPr/>
          <a:lstStyle/>
          <a:p>
            <a:pPr indent="450215" algn="just">
              <a:lnSpc>
                <a:spcPct val="130000"/>
              </a:lnSpc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изучить динамику развития борщевика с использованием данных дистанционного зондирования Земли (ДЗЗ) на примере Кунгурского района Пермского края.</a:t>
            </a:r>
          </a:p>
          <a:p>
            <a:pPr indent="450215" algn="just">
              <a:lnSpc>
                <a:spcPct val="130000"/>
              </a:lnSpc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достижения поставленной цели потребовалось решить следующие задачи:</a:t>
            </a:r>
          </a:p>
          <a:p>
            <a:pPr indent="450215" algn="l">
              <a:lnSpc>
                <a:spcPct val="130000"/>
              </a:lnSpc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Изучение основных аспектов динамики развития борщевика и его влияния на экосистемы. Оценка преимуществ и недостатков использования ДЗЗ для изучения динамики развития борщевика.</a:t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2. Сравнительный анализ различных методов обработки и анализа данных ДЗЗ для изучения динамики развития борщевика и выбор наиболее подходящих методов для достижения поставленных целей работы.</a:t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3. Применение полученных со спутника данных для оценки динамики развития борщевика в Кунгурском районе.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/>
              <a:t>Результаты нашей работы могут быть интересны:</a:t>
            </a:r>
          </a:p>
          <a:p>
            <a:pPr marL="587375" indent="-571500">
              <a:buFontTx/>
              <a:buChar char="-"/>
            </a:pPr>
            <a:r>
              <a:rPr lang="ru-RU" sz="3600" dirty="0"/>
              <a:t>Органам власти</a:t>
            </a:r>
          </a:p>
          <a:p>
            <a:pPr marL="587375" indent="-571500">
              <a:buFontTx/>
              <a:buChar char="-"/>
            </a:pPr>
            <a:r>
              <a:rPr lang="ru-RU" sz="3600" dirty="0"/>
              <a:t>Местным органам самоуправления</a:t>
            </a:r>
          </a:p>
          <a:p>
            <a:pPr marL="587375" indent="-571500">
              <a:buFontTx/>
              <a:buChar char="-"/>
            </a:pPr>
            <a:r>
              <a:rPr lang="ru-RU" sz="3600" dirty="0"/>
              <a:t>Частным и государственным заказчикам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/>
              <a:t>На основе нашего проекта можно зарабатывать создавая подобные проекты для других территорий на заказ для частных фирм и заказчиков, либо участвуя в государственных конкурсах и тендерах. </a:t>
            </a:r>
          </a:p>
          <a:p>
            <a:r>
              <a:rPr lang="ru-RU" sz="3600" dirty="0"/>
              <a:t>Также заработать можно обучая других методике своей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280672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191761"/>
            <a:ext cx="18432491" cy="7554912"/>
          </a:xfrm>
        </p:spPr>
        <p:txBody>
          <a:bodyPr/>
          <a:lstStyle/>
          <a:p>
            <a:pPr indent="450215" algn="just">
              <a:lnSpc>
                <a:spcPct val="130000"/>
              </a:lnSpc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ходе данной работы мною была достигнута поставленная цель. Была изучена динамика развития борщевика с использованием данных дистанционного зондирования Земли (ДЗЗ) территории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с.Курашим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п.Кукуштан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с.Платошино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с.Янычи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д.Байболовка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540385" algn="just">
              <a:lnSpc>
                <a:spcPct val="130000"/>
              </a:lnSpc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Была изучена динамика развития борщевика на территории с использованием данных дистанционного зондирования Земли. Были рассмотрены виды борщевика и их характеристики, а также особенности распространения и выявление наиболее пораженных участков. Были проанализированы спутниковые данные, применяемые для мониторинга развития борщевика, и выделены их ограничения и преимущества. Были изучены методы идентификации борщевика и подобраны снимки со спутника Sentinel-2 для анализа динамики его развития на территории. С помощью индекса NDVI и по каналу B3 в ПО QGIS была выделена территория, пораженная борщевиком в период его цветения, и созданы карты</a:t>
            </a:r>
          </a:p>
          <a:p>
            <a:pPr indent="540385" algn="just">
              <a:lnSpc>
                <a:spcPct val="130000"/>
              </a:lnSpc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Подводя итоги можно сказать, что мой анализ показал увеличение занимаемой борщевиком территории с каждым годом  примерно на 4%, что доказано таблицей по полученным результатам. А также присутствует необходимость борьбы с данным сорняком во благо людей и процветания сельского хозяйства.</a:t>
            </a:r>
          </a:p>
          <a:p>
            <a:pPr indent="450215" algn="l">
              <a:lnSpc>
                <a:spcPct val="107000"/>
              </a:lnSpc>
              <a:spcAft>
                <a:spcPts val="800"/>
              </a:spcAft>
            </a:pPr>
            <a:b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4555CFC-BEBE-4D17-A84F-BDB8B6208E82}"/>
              </a:ext>
            </a:extLst>
          </p:cNvPr>
          <p:cNvSpPr txBox="1">
            <a:spLocks/>
          </p:cNvSpPr>
          <p:nvPr/>
        </p:nvSpPr>
        <p:spPr>
          <a:xfrm>
            <a:off x="352297" y="353479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3447C3-BF3A-4549-9E9C-1B6BA291E0D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73" y="1264568"/>
            <a:ext cx="13621686" cy="969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85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4555CFC-BEBE-4D17-A84F-BDB8B6208E82}"/>
              </a:ext>
            </a:extLst>
          </p:cNvPr>
          <p:cNvSpPr txBox="1">
            <a:spLocks/>
          </p:cNvSpPr>
          <p:nvPr/>
        </p:nvSpPr>
        <p:spPr>
          <a:xfrm>
            <a:off x="352297" y="353479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D48DEA-4817-4FFC-A9B3-919AEED50AD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262" y="906332"/>
            <a:ext cx="14461576" cy="1005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62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4555CFC-BEBE-4D17-A84F-BDB8B6208E82}"/>
              </a:ext>
            </a:extLst>
          </p:cNvPr>
          <p:cNvSpPr txBox="1">
            <a:spLocks/>
          </p:cNvSpPr>
          <p:nvPr/>
        </p:nvSpPr>
        <p:spPr>
          <a:xfrm>
            <a:off x="352297" y="353479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F33E33-D2EF-48AF-B3E1-F6145D3E343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595" y="1264568"/>
            <a:ext cx="13745837" cy="969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7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4555CFC-BEBE-4D17-A84F-BDB8B6208E82}"/>
              </a:ext>
            </a:extLst>
          </p:cNvPr>
          <p:cNvSpPr txBox="1">
            <a:spLocks/>
          </p:cNvSpPr>
          <p:nvPr/>
        </p:nvSpPr>
        <p:spPr>
          <a:xfrm>
            <a:off x="352297" y="353479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87DFEC-47DA-4C3E-B3AB-83B713BE282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715" y="1264568"/>
            <a:ext cx="13398895" cy="969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3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261818"/>
            <a:ext cx="7853996" cy="2464793"/>
          </a:xfrm>
        </p:spPr>
        <p:txBody>
          <a:bodyPr/>
          <a:lstStyle/>
          <a:p>
            <a:r>
              <a:rPr lang="ru-RU" sz="3200" dirty="0"/>
              <a:t>Автор и исполнитель проекта</a:t>
            </a:r>
          </a:p>
          <a:p>
            <a:r>
              <a:rPr lang="ru-RU" sz="3200" dirty="0"/>
              <a:t>бакалавр 4 года направления геодезия и дистанционное зондирование, ПГНИУ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7" y="6621739"/>
            <a:ext cx="9157463" cy="421612"/>
          </a:xfrm>
        </p:spPr>
        <p:txBody>
          <a:bodyPr/>
          <a:lstStyle/>
          <a:p>
            <a:r>
              <a:rPr lang="ru-RU" sz="4000" dirty="0"/>
              <a:t>Власов Сергей Дмитриевич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93680" y="7261818"/>
            <a:ext cx="8092028" cy="2726245"/>
          </a:xfrm>
        </p:spPr>
        <p:txBody>
          <a:bodyPr/>
          <a:lstStyle/>
          <a:p>
            <a:r>
              <a:rPr lang="ru-RU" sz="3200" dirty="0"/>
              <a:t>Куратор проекта</a:t>
            </a:r>
          </a:p>
          <a:p>
            <a:r>
              <a:rPr lang="ru-RU" sz="3200" dirty="0"/>
              <a:t>Доцент кафедры картографии и геоинформатики, ПГНИУ</a:t>
            </a:r>
          </a:p>
          <a:p>
            <a:endParaRPr lang="ru-RU" sz="3200" dirty="0"/>
          </a:p>
          <a:p>
            <a:endParaRPr lang="ru-RU" sz="3200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3679" y="6621738"/>
            <a:ext cx="7853997" cy="694287"/>
          </a:xfrm>
        </p:spPr>
        <p:txBody>
          <a:bodyPr/>
          <a:lstStyle/>
          <a:p>
            <a:r>
              <a:rPr lang="ru-RU" sz="4000" dirty="0" err="1"/>
              <a:t>Брыжко</a:t>
            </a:r>
            <a:r>
              <a:rPr lang="ru-RU" sz="4000" dirty="0"/>
              <a:t> Илья Викторович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81954" cy="7554912"/>
          </a:xfrm>
        </p:spPr>
        <p:txBody>
          <a:bodyPr/>
          <a:lstStyle/>
          <a:p>
            <a:pPr algn="just"/>
            <a:r>
              <a:rPr lang="ru-RU" sz="4400" dirty="0"/>
              <a:t>В дальнейшем для развития проекта видим потенциал в создании новых тематических карт</a:t>
            </a:r>
          </a:p>
          <a:p>
            <a:pPr algn="just"/>
            <a:endParaRPr lang="ru-RU" sz="4400" dirty="0"/>
          </a:p>
          <a:p>
            <a:pPr algn="just"/>
            <a:r>
              <a:rPr lang="ru-RU" sz="4400" dirty="0"/>
              <a:t>Проект можно масштабировать как на большую территорию охвата, так и на другие территории. 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http://www.w3.org/XML/1998/namespace"/>
    <ds:schemaRef ds:uri="http://schemas.microsoft.com/office/2006/documentManagement/types"/>
    <ds:schemaRef ds:uri="f3f21cfc-4d3e-42b1-8a95-d7209818f9d6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4453</TotalTime>
  <Words>791</Words>
  <Application>Microsoft Office PowerPoint</Application>
  <PresentationFormat>Произвольный</PresentationFormat>
  <Paragraphs>46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Roboto Condensed</vt:lpstr>
      <vt:lpstr>Times New Roman</vt:lpstr>
      <vt:lpstr>ОБЛОЖКИ</vt:lpstr>
      <vt:lpstr>РАЗДЕЛИТЕЛИ</vt:lpstr>
      <vt:lpstr>Анализ динамики развития борщевика с помощью ДЗЗ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</vt:lpstr>
      <vt:lpstr>Планы развития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Zero</cp:lastModifiedBy>
  <cp:revision>254</cp:revision>
  <dcterms:created xsi:type="dcterms:W3CDTF">2021-03-01T12:07:13Z</dcterms:created>
  <dcterms:modified xsi:type="dcterms:W3CDTF">2024-07-19T18:49:52Z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