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15119350" cy="10691813"/>
  <p:notesSz cx="9928225" cy="14357350"/>
  <p:embeddedFontLst>
    <p:embeddedFont>
      <p:font typeface="Arial Black" pitchFamily="34" charset="0"/>
      <p:bold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228" y="-108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В первые дни болезни люди пытаются лечиться самостоятельно:</a:t>
            </a:r>
            <a:br>
              <a:rPr lang="ru-RU" sz="1200" b="1" i="0" u="none" strike="noStrike" cap="none" dirty="0" smtClean="0">
                <a:solidFill>
                  <a:schemeClr val="lt1"/>
                </a:solidFill>
              </a:rPr>
            </a:br>
            <a:endParaRPr lang="ru-RU" sz="12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1 – Так как в интернете нет специализированных сайтов для </a:t>
            </a:r>
            <a:r>
              <a:rPr lang="ru-RU" sz="1200" b="1" i="0" u="none" strike="noStrike" cap="none" dirty="0" err="1" smtClean="0">
                <a:solidFill>
                  <a:schemeClr val="lt1"/>
                </a:solidFill>
              </a:rPr>
              <a:t>делетантов</a:t>
            </a: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 в области медицины, люди</a:t>
            </a:r>
            <a:r>
              <a:rPr lang="ru-RU" sz="1200" b="1" i="0" u="none" strike="noStrike" cap="none" baseline="0" dirty="0" smtClean="0">
                <a:solidFill>
                  <a:schemeClr val="lt1"/>
                </a:solidFill>
              </a:rPr>
              <a:t> </a:t>
            </a: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ищут информацию на форумах,</a:t>
            </a:r>
            <a:r>
              <a:rPr lang="ru-RU" sz="1200" b="1" i="0" u="none" strike="noStrike" cap="none" baseline="0" dirty="0" smtClean="0">
                <a:solidFill>
                  <a:schemeClr val="lt1"/>
                </a:solidFill>
              </a:rPr>
              <a:t> </a:t>
            </a: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советуются со знакомыми, друзьями</a:t>
            </a:r>
            <a:br>
              <a:rPr lang="ru-RU" sz="12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2. То, что есть – это </a:t>
            </a:r>
            <a:r>
              <a:rPr lang="ru-RU" sz="1200" b="1" i="0" u="none" strike="noStrike" cap="none" dirty="0" err="1" smtClean="0">
                <a:solidFill>
                  <a:schemeClr val="lt1"/>
                </a:solidFill>
              </a:rPr>
              <a:t>блоги</a:t>
            </a: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 врачей,</a:t>
            </a:r>
            <a:r>
              <a:rPr lang="ru-RU" sz="1200" b="1" i="0" u="none" strike="noStrike" cap="none" baseline="0" dirty="0" smtClean="0">
                <a:solidFill>
                  <a:schemeClr val="lt1"/>
                </a:solidFill>
              </a:rPr>
              <a:t> книги, сайты клиник – все нужно долго читать, смотреть, прежде, чем найдешь решение конкретно своего запроса.</a:t>
            </a: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/>
            </a:r>
            <a:br>
              <a:rPr lang="ru-RU" sz="12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1200" b="1" i="0" u="none" strike="noStrike" cap="none" dirty="0" smtClean="0">
                <a:solidFill>
                  <a:schemeClr val="lt1"/>
                </a:solidFill>
              </a:rPr>
              <a:t>3 –  Многие не идут на консультацию в аптеку, а приобретают товар через интернет аптеки</a:t>
            </a:r>
            <a:r>
              <a:rPr lang="ru-RU" sz="1200" b="1" i="0" u="none" strike="noStrike" cap="none" baseline="0" dirty="0" smtClean="0">
                <a:solidFill>
                  <a:schemeClr val="lt1"/>
                </a:solidFill>
              </a:rPr>
              <a:t>. Потому что убеждены, что им там могут продать не нужное и дорогое.</a:t>
            </a:r>
            <a:endParaRPr lang="ru-RU" sz="1200" b="1" i="0" u="none" strike="noStrike" cap="none" dirty="0" smtClean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latin typeface="Arial"/>
                <a:ea typeface="Arial"/>
                <a:cs typeface="Arial"/>
                <a:sym typeface="Arial"/>
              </a:rPr>
              <a:t>4 – С</a:t>
            </a:r>
            <a:r>
              <a:rPr lang="ru-RU" baseline="0" dirty="0" smtClean="0">
                <a:latin typeface="Arial"/>
                <a:ea typeface="Arial"/>
                <a:cs typeface="Arial"/>
                <a:sym typeface="Arial"/>
              </a:rPr>
              <a:t> высокой температурой не всегда попадешь к врачу быстро, а в первые дни болезни, когда симптомы еще не значительные – записаться еще сложнее. Да и все надеются на то, что «само пройдет».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b="1" dirty="0" smtClean="0">
                <a:solidFill>
                  <a:schemeClr val="lt1"/>
                </a:solidFill>
              </a:rPr>
              <a:t>У каждого конкурента моего продукта есть недостатки</a:t>
            </a:r>
            <a:br>
              <a:rPr lang="ru-RU" sz="1200" b="1" dirty="0" smtClean="0">
                <a:solidFill>
                  <a:schemeClr val="lt1"/>
                </a:solidFill>
              </a:rPr>
            </a:br>
            <a:r>
              <a:rPr lang="ru-RU" sz="1200" b="1" dirty="0" smtClean="0">
                <a:solidFill>
                  <a:schemeClr val="lt1"/>
                </a:solidFill>
              </a:rPr>
              <a:t>1 – клиенты не всегда доверяют фармацевтам, не все фармацевты могут оказать качественную консультацию, в аптеке может быть очередь и клиенту не уделят должного внимания</a:t>
            </a:r>
            <a:br>
              <a:rPr lang="ru-RU" sz="1200" b="1" dirty="0" smtClean="0">
                <a:solidFill>
                  <a:schemeClr val="lt1"/>
                </a:solidFill>
              </a:rPr>
            </a:br>
            <a:r>
              <a:rPr lang="ru-RU" sz="1200" b="1" dirty="0" smtClean="0">
                <a:solidFill>
                  <a:schemeClr val="lt1"/>
                </a:solidFill>
              </a:rPr>
              <a:t>2 – </a:t>
            </a:r>
            <a:r>
              <a:rPr lang="ru-RU" sz="1200" b="1" dirty="0" err="1" smtClean="0">
                <a:solidFill>
                  <a:schemeClr val="lt1"/>
                </a:solidFill>
              </a:rPr>
              <a:t>Онлайн</a:t>
            </a:r>
            <a:r>
              <a:rPr lang="ru-RU" sz="1200" b="1" dirty="0" smtClean="0">
                <a:solidFill>
                  <a:schemeClr val="lt1"/>
                </a:solidFill>
              </a:rPr>
              <a:t> консультации – дорогое удовольствие. Бесплатные консультации на сайте обычно заканчиваются записью в частную клинику с последующей установкой диагноза и назначения лечения</a:t>
            </a:r>
            <a:br>
              <a:rPr lang="ru-RU" sz="1200" b="1" dirty="0" smtClean="0">
                <a:solidFill>
                  <a:schemeClr val="lt1"/>
                </a:solidFill>
              </a:rPr>
            </a:br>
            <a:r>
              <a:rPr lang="ru-RU" sz="1200" b="1" dirty="0" smtClean="0">
                <a:solidFill>
                  <a:schemeClr val="lt1"/>
                </a:solidFill>
              </a:rPr>
              <a:t>3 – Все остальные конкуренты обладают недостоверной информацией либо требующей перепроверки.</a:t>
            </a:r>
            <a:endParaRPr lang="ru-RU" sz="1200" b="1" i="0" u="none" strike="noStrike" cap="none" dirty="0" smtClean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latin typeface="Arial"/>
                <a:ea typeface="Arial"/>
                <a:cs typeface="Arial"/>
                <a:sym typeface="Arial"/>
              </a:rPr>
              <a:t>Обоснование – почему 10% - я предложила приобрести схему распечатанную</a:t>
            </a:r>
            <a:r>
              <a:rPr lang="ru-RU" baseline="0" dirty="0" smtClean="0">
                <a:latin typeface="Arial"/>
                <a:ea typeface="Arial"/>
                <a:cs typeface="Arial"/>
                <a:sym typeface="Arial"/>
              </a:rPr>
              <a:t> на бумаге абсолютно незнакомым мне людям (мамы на детской площадке) – из 10-ти купили 2 мамы (потому что им в данный момент это было актуально) Цена продажи – 50р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0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 smtClean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СОС</a:t>
            </a:r>
            <a:endParaRPr sz="5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chemeClr val="dk1"/>
                </a:solidFill>
              </a:rPr>
              <a:t>Ссылка на проект на сайте Архипелага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Схемы</a:t>
            </a:r>
            <a:br>
              <a:rPr lang="ru-RU" sz="2400" dirty="0" smtClean="0">
                <a:solidFill>
                  <a:schemeClr val="dk1"/>
                </a:solidFill>
              </a:rPr>
            </a:br>
            <a:r>
              <a:rPr lang="ru-RU" sz="2400" dirty="0" err="1" smtClean="0">
                <a:solidFill>
                  <a:schemeClr val="dk1"/>
                </a:solidFill>
              </a:rPr>
              <a:t>Ответственой</a:t>
            </a:r>
            <a:r>
              <a:rPr lang="ru-RU" sz="2400" dirty="0" smtClean="0">
                <a:solidFill>
                  <a:schemeClr val="dk1"/>
                </a:solidFill>
              </a:rPr>
              <a:t/>
            </a:r>
            <a:br>
              <a:rPr lang="ru-RU" sz="2400" dirty="0" smtClean="0">
                <a:solidFill>
                  <a:schemeClr val="dk1"/>
                </a:solidFill>
              </a:rPr>
            </a:br>
            <a:r>
              <a:rPr lang="ru-RU" sz="2400" dirty="0" smtClean="0">
                <a:solidFill>
                  <a:schemeClr val="dk1"/>
                </a:solidFill>
              </a:rPr>
              <a:t>Самопомощи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18968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11207931" y="3252551"/>
            <a:ext cx="3285652" cy="74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1119700" y="2266150"/>
            <a:ext cx="12748700" cy="150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 smtClean="0">
                <a:solidFill>
                  <a:schemeClr val="lt1"/>
                </a:solidFill>
              </a:rPr>
              <a:t>Самолечение </a:t>
            </a:r>
            <a:r>
              <a:rPr lang="ru-RU" sz="2800" b="1" dirty="0" smtClean="0">
                <a:solidFill>
                  <a:schemeClr val="lt1"/>
                </a:solidFill>
              </a:rPr>
              <a:t> -  это проблема, которую невозможно искоренить.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Если ее не возможно контролировать, значит нужно ею управлять</a:t>
            </a:r>
            <a:r>
              <a:rPr lang="ru-RU" sz="2500" b="1" dirty="0" smtClean="0">
                <a:solidFill>
                  <a:schemeClr val="lt1"/>
                </a:solidFill>
              </a:rPr>
              <a:t>!  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9799" y="4137208"/>
            <a:ext cx="10693401" cy="529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Google Shape;117;p13"/>
          <p:cNvSpPr/>
          <p:nvPr/>
        </p:nvSpPr>
        <p:spPr>
          <a:xfrm>
            <a:off x="6502399" y="5588000"/>
            <a:ext cx="7620001" cy="38100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2;p13"/>
          <p:cNvSpPr txBox="1"/>
          <p:nvPr/>
        </p:nvSpPr>
        <p:spPr>
          <a:xfrm>
            <a:off x="6858000" y="5695150"/>
            <a:ext cx="7061200" cy="316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Проблемы </a:t>
            </a:r>
            <a:r>
              <a:rPr lang="ru-RU" sz="2500" b="1" i="0" u="none" strike="noStrike" cap="none" dirty="0" err="1" smtClean="0">
                <a:solidFill>
                  <a:schemeClr val="lt1"/>
                </a:solidFill>
              </a:rPr>
              <a:t>самолечащихся</a:t>
            </a: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:</a:t>
            </a:r>
            <a:br>
              <a:rPr lang="ru-RU" sz="25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1 – нет достоверных источников информации</a:t>
            </a:r>
            <a:br>
              <a:rPr lang="ru-RU" sz="25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2 – нет удобного инструмента помогать себе в первые дни болезни</a:t>
            </a:r>
            <a:br>
              <a:rPr lang="ru-RU" sz="25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3 – аптекам «лишь бы продать больше»</a:t>
            </a:r>
            <a:br>
              <a:rPr lang="ru-RU" sz="2500" b="1" i="0" u="none" strike="noStrike" cap="none" dirty="0" smtClean="0">
                <a:solidFill>
                  <a:schemeClr val="lt1"/>
                </a:solidFill>
              </a:rPr>
            </a:b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4 – « к врачу быстро не попасть»</a:t>
            </a:r>
            <a:endParaRPr sz="2500" b="1" i="0" u="none" strike="noStrike" cap="non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6"/>
            <a:ext cx="13898700" cy="30144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9524999" y="2336800"/>
            <a:ext cx="5202989" cy="99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316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Схемы Ответственного Самолечения помогут человеку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1 – получить достоверную информацию 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2 – в удобной форме (чат-бот)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3 – без </a:t>
            </a:r>
            <a:r>
              <a:rPr lang="ru-RU" sz="2500" dirty="0" err="1" smtClean="0">
                <a:solidFill>
                  <a:schemeClr val="lt1"/>
                </a:solidFill>
              </a:rPr>
              <a:t>допродаж</a:t>
            </a:r>
            <a:r>
              <a:rPr lang="ru-RU" sz="2500" dirty="0" smtClean="0">
                <a:solidFill>
                  <a:schemeClr val="lt1"/>
                </a:solidFill>
              </a:rPr>
              <a:t> – только самое необходимое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4 – без долгих ожиданий в очередях приема врача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5 – в любое время дня или ночи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841375" y="2090996"/>
            <a:ext cx="13898700" cy="718000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endParaRPr lang="ru-RU" sz="2000" b="1" dirty="0">
              <a:solidFill>
                <a:schemeClr val="lt1"/>
              </a:solidFill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8483599" y="7852854"/>
            <a:ext cx="5583989" cy="910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1348300" y="2189950"/>
            <a:ext cx="7109900" cy="695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lt1"/>
                </a:solidFill>
              </a:rPr>
              <a:t>СОС – это </a:t>
            </a:r>
            <a:r>
              <a:rPr lang="ru-RU" sz="2800" b="1" dirty="0" err="1" smtClean="0">
                <a:solidFill>
                  <a:schemeClr val="lt1"/>
                </a:solidFill>
              </a:rPr>
              <a:t>чатбот</a:t>
            </a:r>
            <a:r>
              <a:rPr lang="ru-RU" sz="2800" b="1" dirty="0" smtClean="0">
                <a:solidFill>
                  <a:schemeClr val="lt1"/>
                </a:solidFill>
              </a:rPr>
              <a:t> (как </a:t>
            </a:r>
            <a:r>
              <a:rPr lang="en-US" sz="2800" b="1" dirty="0" smtClean="0">
                <a:solidFill>
                  <a:schemeClr val="lt1"/>
                </a:solidFill>
              </a:rPr>
              <a:t>MVP) – </a:t>
            </a:r>
            <a:r>
              <a:rPr lang="ru-RU" sz="2800" b="1" dirty="0" smtClean="0">
                <a:solidFill>
                  <a:schemeClr val="lt1"/>
                </a:solidFill>
              </a:rPr>
              <a:t>в будущем – самостоятельное мобильное приложение.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Бот предлагает вопросы, отвечая на которые пользователь приходит к решению 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Это может быть рекомендация обратиться к врачу, если симптом имеет угрожающий жизни характер, </a:t>
            </a:r>
            <a:r>
              <a:rPr lang="ru-RU" sz="2800" b="1" dirty="0" err="1" smtClean="0">
                <a:solidFill>
                  <a:schemeClr val="lt1"/>
                </a:solidFill>
              </a:rPr>
              <a:t>немедикаментозная</a:t>
            </a:r>
            <a:r>
              <a:rPr lang="ru-RU" sz="2800" b="1" dirty="0" smtClean="0">
                <a:solidFill>
                  <a:schemeClr val="lt1"/>
                </a:solidFill>
              </a:rPr>
              <a:t> и /или медикаментозная помощь)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ЦА – это мамы в декрете, имеющие детей от трех лет. </a:t>
            </a:r>
            <a:endParaRPr sz="28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9499600" y="5054600"/>
            <a:ext cx="439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Тут будет ролик с ботом без звука, демонстрация работы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6"/>
            <a:ext cx="13898700" cy="41066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8483599" y="5054600"/>
            <a:ext cx="5888788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2901100" cy="44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lt1"/>
                </a:solidFill>
              </a:rPr>
              <a:t>Конкурентов полно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1 – фармацевты (они оказывают бесплатные консультации населению (</a:t>
            </a:r>
            <a:r>
              <a:rPr lang="ru-RU" sz="2800" b="1" dirty="0" err="1" smtClean="0">
                <a:solidFill>
                  <a:schemeClr val="lt1"/>
                </a:solidFill>
              </a:rPr>
              <a:t>фармконсультирование</a:t>
            </a:r>
            <a:r>
              <a:rPr lang="ru-RU" sz="2800" b="1" dirty="0" smtClean="0">
                <a:solidFill>
                  <a:schemeClr val="lt1"/>
                </a:solidFill>
              </a:rPr>
              <a:t> и </a:t>
            </a:r>
            <a:r>
              <a:rPr lang="ru-RU" sz="2800" b="1" dirty="0" err="1" smtClean="0">
                <a:solidFill>
                  <a:schemeClr val="lt1"/>
                </a:solidFill>
              </a:rPr>
              <a:t>фарминформирование</a:t>
            </a:r>
            <a:r>
              <a:rPr lang="ru-RU" sz="2800" b="1" dirty="0" smtClean="0">
                <a:solidFill>
                  <a:schemeClr val="lt1"/>
                </a:solidFill>
              </a:rPr>
              <a:t>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 smtClean="0">
                <a:solidFill>
                  <a:schemeClr val="lt1"/>
                </a:solidFill>
              </a:rPr>
              <a:t>2 – Врачи (</a:t>
            </a:r>
            <a:r>
              <a:rPr lang="ru-RU" sz="2800" b="1" i="0" u="none" strike="noStrike" cap="none" dirty="0" err="1" smtClean="0">
                <a:solidFill>
                  <a:schemeClr val="lt1"/>
                </a:solidFill>
              </a:rPr>
              <a:t>телемедициа</a:t>
            </a:r>
            <a:r>
              <a:rPr lang="ru-RU" sz="2800" b="1" i="0" u="none" strike="noStrike" cap="none" dirty="0" smtClean="0">
                <a:solidFill>
                  <a:schemeClr val="lt1"/>
                </a:solidFill>
              </a:rPr>
              <a:t>) – </a:t>
            </a:r>
            <a:r>
              <a:rPr lang="ru-RU" sz="2800" b="1" i="0" u="none" strike="noStrike" cap="none" dirty="0" err="1" smtClean="0">
                <a:solidFill>
                  <a:schemeClr val="lt1"/>
                </a:solidFill>
              </a:rPr>
              <a:t>онлайн</a:t>
            </a:r>
            <a:r>
              <a:rPr lang="ru-RU" sz="2800" b="1" i="0" u="none" strike="noStrike" cap="none" dirty="0" smtClean="0">
                <a:solidFill>
                  <a:schemeClr val="lt1"/>
                </a:solidFill>
              </a:rPr>
              <a:t> консультации (на некоторых сайтах даже бесплатные)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lt1"/>
                </a:solidFill>
              </a:rPr>
              <a:t>3 – Форумы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4 – знакомые, родственники, подруги</a:t>
            </a:r>
            <a:br>
              <a:rPr lang="ru-RU" sz="2800" b="1" dirty="0" smtClean="0">
                <a:solidFill>
                  <a:schemeClr val="lt1"/>
                </a:solidFill>
              </a:rPr>
            </a:br>
            <a:r>
              <a:rPr lang="ru-RU" sz="2800" b="1" dirty="0" smtClean="0">
                <a:solidFill>
                  <a:schemeClr val="lt1"/>
                </a:solidFill>
              </a:rPr>
              <a:t>5 – Интернет, </a:t>
            </a:r>
            <a:r>
              <a:rPr lang="ru-RU" sz="2800" b="1" i="0" u="none" strike="noStrike" cap="none" dirty="0" smtClean="0">
                <a:solidFill>
                  <a:schemeClr val="lt1"/>
                </a:solidFill>
              </a:rPr>
              <a:t> </a:t>
            </a:r>
            <a:endParaRPr sz="28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9499600" y="2091001"/>
            <a:ext cx="4876800" cy="624019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880600" y="2164550"/>
            <a:ext cx="4318000" cy="724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lt1"/>
                </a:solidFill>
              </a:rPr>
              <a:t>Больше 1 миллиона людей ищут информацию, как лечить то или иное заболевание/ симптом /синдром. </a:t>
            </a:r>
            <a:br>
              <a:rPr lang="ru-RU" sz="2800" dirty="0" smtClean="0">
                <a:solidFill>
                  <a:schemeClr val="lt1"/>
                </a:solidFill>
              </a:rPr>
            </a:br>
            <a:r>
              <a:rPr lang="ru-RU" sz="2800" dirty="0" smtClean="0">
                <a:solidFill>
                  <a:schemeClr val="lt1"/>
                </a:solidFill>
              </a:rPr>
              <a:t>Я рассчитываю на продажу продукта  10% в первый год ( холодная аудитория) в последующие года вырастить долю до 40%</a:t>
            </a:r>
            <a:r>
              <a:rPr lang="ru-RU" sz="2300" b="1" dirty="0" smtClean="0">
                <a:solidFill>
                  <a:schemeClr val="lt1"/>
                </a:solidFill>
              </a:rPr>
              <a:t/>
            </a:r>
            <a:br>
              <a:rPr lang="ru-RU" sz="2300" b="1" dirty="0" smtClean="0">
                <a:solidFill>
                  <a:schemeClr val="lt1"/>
                </a:solidFill>
              </a:rPr>
            </a:br>
            <a:r>
              <a:rPr lang="ru-RU" sz="2300" b="1" dirty="0" smtClean="0">
                <a:solidFill>
                  <a:schemeClr val="lt1"/>
                </a:solidFill>
              </a:rPr>
              <a:t/>
            </a:r>
            <a:br>
              <a:rPr lang="ru-RU" sz="2300" b="1" dirty="0" smtClean="0">
                <a:solidFill>
                  <a:schemeClr val="lt1"/>
                </a:solidFill>
              </a:rPr>
            </a:br>
            <a:endParaRPr sz="23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139" y="2255378"/>
            <a:ext cx="8858833" cy="300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0400" y="5586070"/>
            <a:ext cx="8610600" cy="297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6"/>
            <a:ext cx="13898700" cy="68244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670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Мой продукт будет доступен клиенту по подписке, за 99 рублей в месяц.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/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Клиент получит доступ к 40-ка схемам по самым распространенным симптомам (кашель, насморк, температура, запор, диарея, рвота, отравление, «ацетон», укусы, ожоги, травмы, синяки , геморрой, боль и </a:t>
            </a:r>
            <a:r>
              <a:rPr lang="ru-RU" sz="2500" b="1" dirty="0" err="1" smtClean="0">
                <a:solidFill>
                  <a:schemeClr val="lt1"/>
                </a:solidFill>
              </a:rPr>
              <a:t>тд</a:t>
            </a:r>
            <a:r>
              <a:rPr lang="ru-RU" sz="2500" b="1" dirty="0" smtClean="0">
                <a:solidFill>
                  <a:schemeClr val="lt1"/>
                </a:solidFill>
              </a:rPr>
              <a:t>)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/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Схема создается единожды (возможны дополнения и доработка один раз в полгода) 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/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Стоимость создания одной схемы с 2-мя доработками в год – от 10 000 до 60 000р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/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Стоимость загрузки одной схемы в </a:t>
            </a:r>
            <a:r>
              <a:rPr lang="ru-RU" sz="2500" b="1" dirty="0" err="1" smtClean="0">
                <a:solidFill>
                  <a:schemeClr val="lt1"/>
                </a:solidFill>
              </a:rPr>
              <a:t>чатбот</a:t>
            </a:r>
            <a:r>
              <a:rPr lang="ru-RU" sz="2500" b="1" dirty="0" smtClean="0">
                <a:solidFill>
                  <a:schemeClr val="lt1"/>
                </a:solidFill>
              </a:rPr>
              <a:t> – от 2 000 до 5 000 </a:t>
            </a:r>
            <a:r>
              <a:rPr lang="ru-RU" sz="2500" b="1" dirty="0" err="1" smtClean="0">
                <a:solidFill>
                  <a:schemeClr val="lt1"/>
                </a:solidFill>
              </a:rPr>
              <a:t>р</a:t>
            </a: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6"/>
            <a:ext cx="13898700" cy="687520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8508999" y="2391854"/>
            <a:ext cx="6168189" cy="101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5433500" cy="5381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Первая схема, которую я создала в начале года – была схема помощи при кашле.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Продажа состоялась через </a:t>
            </a:r>
            <a:r>
              <a:rPr lang="ru-RU" sz="2500" b="1" dirty="0" err="1" smtClean="0">
                <a:solidFill>
                  <a:schemeClr val="lt1"/>
                </a:solidFill>
              </a:rPr>
              <a:t>инстаграм</a:t>
            </a:r>
            <a:r>
              <a:rPr lang="ru-RU" sz="2500" b="1" dirty="0" smtClean="0">
                <a:solidFill>
                  <a:schemeClr val="lt1"/>
                </a:solidFill>
              </a:rPr>
              <a:t>.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Из охваченных 500 </a:t>
            </a:r>
            <a:r>
              <a:rPr lang="ru-RU" sz="2500" b="1" dirty="0" err="1" smtClean="0">
                <a:solidFill>
                  <a:schemeClr val="lt1"/>
                </a:solidFill>
              </a:rPr>
              <a:t>аккаунтов</a:t>
            </a:r>
            <a:r>
              <a:rPr lang="ru-RU" sz="2500" b="1" dirty="0" smtClean="0">
                <a:solidFill>
                  <a:schemeClr val="lt1"/>
                </a:solidFill>
              </a:rPr>
              <a:t> было 108 продаж. Средняя стоимость схемы  составила 580р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6"/>
            <a:ext cx="13898700" cy="657040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9067799" y="2391854"/>
            <a:ext cx="5609389" cy="833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42350"/>
            <a:ext cx="13234200" cy="6266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В планах сделать в этом году следующее: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1 – протестировать продукт на 3-х схемах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2 – получить первые продажи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3 - запатентовать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4 – написать новые схемы (20 до конца года)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5 – создать сайт для продукта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6 – запустить рекламу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7 – привлечь 5000 пользователей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8 – получить прибыль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chemeClr val="lt1"/>
                </a:solidFill>
              </a:rPr>
              <a:t>Для быстрого достижения этих целей мне нужны: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1. Партнер  для создания новых схем (это может быть собственник частных клиник,, например)</a:t>
            </a:r>
            <a:br>
              <a:rPr lang="ru-RU" sz="2500" b="1" dirty="0" smtClean="0">
                <a:solidFill>
                  <a:schemeClr val="lt1"/>
                </a:solidFill>
              </a:rPr>
            </a:br>
            <a:r>
              <a:rPr lang="ru-RU" sz="2500" b="1" dirty="0" smtClean="0">
                <a:solidFill>
                  <a:schemeClr val="lt1"/>
                </a:solidFill>
              </a:rPr>
              <a:t>2. Партнер по продвижению </a:t>
            </a: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8407399" y="2870200"/>
            <a:ext cx="6269789" cy="99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Регистрируем ООО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Товарный знак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Аккредитуем схемы в </a:t>
            </a:r>
            <a:r>
              <a:rPr lang="ru-RU" sz="2500" dirty="0" smtClean="0">
                <a:solidFill>
                  <a:schemeClr val="lt1"/>
                </a:solidFill>
              </a:rPr>
              <a:t>М</a:t>
            </a:r>
            <a:r>
              <a:rPr lang="ru-RU" sz="2500" dirty="0" smtClean="0">
                <a:solidFill>
                  <a:schemeClr val="lt1"/>
                </a:solidFill>
              </a:rPr>
              <a:t>инздраве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193793" y="1930401"/>
          <a:ext cx="12954006" cy="740325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159001"/>
                <a:gridCol w="2159001"/>
                <a:gridCol w="2159001"/>
                <a:gridCol w="2159001"/>
                <a:gridCol w="2159001"/>
                <a:gridCol w="2159001"/>
              </a:tblGrid>
              <a:tr h="1058333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год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 год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 год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 год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 год</a:t>
                      </a:r>
                      <a:endParaRPr lang="ru-RU" sz="2800" dirty="0"/>
                    </a:p>
                  </a:txBody>
                  <a:tcPr/>
                </a:tc>
              </a:tr>
              <a:tr h="10583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Вложения (округленные значения)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300 000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400 000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500 000</a:t>
                      </a:r>
                      <a:endParaRPr lang="ru-RU" sz="2800" dirty="0"/>
                    </a:p>
                  </a:txBody>
                  <a:tcPr/>
                </a:tc>
              </a:tr>
              <a:tr h="10583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Расходы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130</a:t>
                      </a:r>
                      <a:r>
                        <a:rPr lang="ru-RU" sz="2800" baseline="0" dirty="0" smtClean="0"/>
                        <a:t>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170 000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220 000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260 000</a:t>
                      </a:r>
                      <a:endParaRPr lang="ru-RU" sz="2800" dirty="0"/>
                    </a:p>
                  </a:txBody>
                  <a:tcPr/>
                </a:tc>
              </a:tr>
              <a:tr h="10583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Кол-во пользователей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</a:t>
                      </a:r>
                      <a:r>
                        <a:rPr lang="ru-RU" sz="2800" baseline="0" dirty="0" smtClean="0"/>
                        <a:t>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15 000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25 000</a:t>
                      </a:r>
                      <a:endParaRPr lang="ru-RU" sz="2800" dirty="0"/>
                    </a:p>
                  </a:txBody>
                  <a:tcPr/>
                </a:tc>
              </a:tr>
              <a:tr h="10583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доходы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495 000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990 000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1 485 000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1 980 000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2 475 000</a:t>
                      </a:r>
                      <a:endParaRPr lang="ru-RU" sz="2800" dirty="0"/>
                    </a:p>
                  </a:txBody>
                  <a:tcPr/>
                </a:tc>
              </a:tr>
              <a:tr h="1058333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прибыль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295 000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660 000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1 015 000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1 360 000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1 715 000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790575" y="2091000"/>
            <a:ext cx="13898700" cy="37425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1576900" y="2977350"/>
            <a:ext cx="12062900" cy="184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 smtClean="0">
                <a:solidFill>
                  <a:schemeClr val="lt1"/>
                </a:solidFill>
              </a:rPr>
              <a:t>Предлагаю партнеру разделить работу пополам и прибыль тоже пополам.</a:t>
            </a:r>
            <a:br>
              <a:rPr lang="ru-RU" sz="2500" dirty="0" smtClean="0">
                <a:solidFill>
                  <a:schemeClr val="lt1"/>
                </a:solidFill>
              </a:rPr>
            </a:br>
            <a:r>
              <a:rPr lang="ru-RU" sz="2500" dirty="0" smtClean="0">
                <a:solidFill>
                  <a:schemeClr val="lt1"/>
                </a:solidFill>
              </a:rPr>
              <a:t>Я и моя команда – пишем схемы и аккредитуем их в Минздраве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Партнер – занимается привлечением клиентов, продвижением продукта.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229627" y="472962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 smtClean="0">
                <a:solidFill>
                  <a:schemeClr val="lt1"/>
                </a:solidFill>
              </a:rPr>
              <a:t>Специалисты проекта</a:t>
            </a: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82517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Провизор</a:t>
            </a:r>
            <a:br>
              <a:rPr lang="ru-RU" sz="2200" dirty="0" smtClean="0"/>
            </a:br>
            <a:r>
              <a:rPr lang="ru-RU" sz="2200" dirty="0" smtClean="0"/>
              <a:t>Ген.директор ООО Доза</a:t>
            </a:r>
            <a:endParaRPr sz="2200"/>
          </a:p>
        </p:txBody>
      </p:sp>
      <p:pic>
        <p:nvPicPr>
          <p:cNvPr id="23" name="Рисунок 22" descr="IMG_7344.JPG"/>
          <p:cNvPicPr>
            <a:picLocks noGrp="1" noChangeAspect="1"/>
          </p:cNvPicPr>
          <p:nvPr>
            <p:ph type="pic" idx="2"/>
          </p:nvPr>
        </p:nvPicPr>
        <p:blipFill>
          <a:blip r:embed="rId6"/>
          <a:srcRect t="-3968" r="6569" b="-22533"/>
          <a:stretch>
            <a:fillRect/>
          </a:stretch>
        </p:blipFill>
        <p:spPr>
          <a:xfrm>
            <a:off x="838200" y="3987800"/>
            <a:ext cx="3251200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Дадой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Зарема</a:t>
            </a:r>
            <a:endParaRPr sz="2400" b="1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873728" y="7877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Педиатр</a:t>
            </a:r>
            <a:br>
              <a:rPr lang="ru-RU" sz="2200" dirty="0" smtClean="0"/>
            </a:br>
            <a:r>
              <a:rPr lang="ru-RU" sz="2200" dirty="0" smtClean="0"/>
              <a:t>Детский дерматолог</a:t>
            </a:r>
            <a:endParaRPr sz="2200"/>
          </a:p>
        </p:txBody>
      </p:sp>
      <p:pic>
        <p:nvPicPr>
          <p:cNvPr id="24" name="Рисунок 23" descr="FullSizeRender (3).jpg"/>
          <p:cNvPicPr>
            <a:picLocks noGrp="1" noChangeAspect="1"/>
          </p:cNvPicPr>
          <p:nvPr>
            <p:ph type="pic" idx="3"/>
          </p:nvPr>
        </p:nvPicPr>
        <p:blipFill>
          <a:blip r:embed="rId7"/>
          <a:stretch>
            <a:fillRect/>
          </a:stretch>
        </p:blipFill>
        <p:spPr>
          <a:xfrm>
            <a:off x="4675188" y="4164055"/>
            <a:ext cx="2998787" cy="255896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8737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Аблязизова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Сабина</a:t>
            </a:r>
            <a:endParaRPr sz="2400" b="1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8744478" y="78499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Пульмонолог</a:t>
            </a:r>
            <a:br>
              <a:rPr lang="ru-RU" sz="2200" dirty="0" smtClean="0"/>
            </a:br>
            <a:r>
              <a:rPr lang="ru-RU" sz="2200" dirty="0" smtClean="0"/>
              <a:t>Лидер мнения</a:t>
            </a:r>
            <a:endParaRPr sz="2200"/>
          </a:p>
        </p:txBody>
      </p:sp>
      <p:pic>
        <p:nvPicPr>
          <p:cNvPr id="25" name="Рисунок 24" descr="IMG_8895.JPG"/>
          <p:cNvPicPr>
            <a:picLocks noGrp="1" noChangeAspect="1"/>
          </p:cNvPicPr>
          <p:nvPr>
            <p:ph type="pic" idx="4"/>
          </p:nvPr>
        </p:nvPicPr>
        <p:blipFill>
          <a:blip r:embed="rId8"/>
          <a:srcRect l="50972" r="-496"/>
          <a:stretch>
            <a:fillRect/>
          </a:stretch>
        </p:blipFill>
        <p:spPr>
          <a:xfrm>
            <a:off x="8636000" y="3967163"/>
            <a:ext cx="1981200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8719078" y="72705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Бабак</a:t>
            </a:r>
            <a:r>
              <a:rPr lang="ru-RU" sz="2400" b="1" dirty="0" smtClean="0"/>
              <a:t> Марина</a:t>
            </a:r>
            <a:endParaRPr sz="2400" b="1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303478" y="782087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200" dirty="0" smtClean="0"/>
              <a:t>Инфекционист</a:t>
            </a:r>
            <a:br>
              <a:rPr lang="ru-RU" sz="2200" dirty="0" smtClean="0"/>
            </a:br>
            <a:r>
              <a:rPr lang="ru-RU" sz="2200" dirty="0" smtClean="0"/>
              <a:t>к.м.н.</a:t>
            </a:r>
            <a:endParaRPr sz="2200"/>
          </a:p>
        </p:txBody>
      </p:sp>
      <p:pic>
        <p:nvPicPr>
          <p:cNvPr id="26" name="Рисунок 25" descr="IMG_5852.JPG"/>
          <p:cNvPicPr>
            <a:picLocks noGrp="1" noChangeAspect="1"/>
          </p:cNvPicPr>
          <p:nvPr>
            <p:ph type="pic" idx="5"/>
          </p:nvPr>
        </p:nvPicPr>
        <p:blipFill>
          <a:blip r:embed="rId9"/>
          <a:srcRect l="7622" r="42246"/>
          <a:stretch>
            <a:fillRect/>
          </a:stretch>
        </p:blipFill>
        <p:spPr>
          <a:xfrm rot="10800000">
            <a:off x="11404600" y="3835400"/>
            <a:ext cx="2006601" cy="300196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03478" y="721608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smtClean="0"/>
              <a:t>Соболева Елена</a:t>
            </a:r>
            <a:endParaRPr sz="2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14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208271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(978) 834-38-54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zarema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dadoy@yandex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-RU" sz="2300" dirty="0" err="1" smtClean="0">
                          <a:solidFill>
                            <a:schemeClr val="dk1"/>
                          </a:solidFill>
                        </a:rPr>
                        <a:t>ru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331</Words>
  <PresentationFormat>Произвольный</PresentationFormat>
  <Paragraphs>110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Acer PC</cp:lastModifiedBy>
  <cp:revision>7</cp:revision>
  <dcterms:modified xsi:type="dcterms:W3CDTF">2022-07-04T19:18:14Z</dcterms:modified>
</cp:coreProperties>
</file>