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5" r:id="rId3"/>
    <p:sldId id="264" r:id="rId4"/>
    <p:sldId id="266" r:id="rId5"/>
    <p:sldId id="260" r:id="rId6"/>
    <p:sldId id="261" r:id="rId7"/>
    <p:sldId id="267" r:id="rId8"/>
    <p:sldId id="268" r:id="rId9"/>
    <p:sldId id="262" r:id="rId10"/>
    <p:sldId id="269" r:id="rId11"/>
    <p:sldId id="26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FBB3C1"/>
    <a:srgbClr val="B5D8E1"/>
    <a:srgbClr val="8F00FF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32" autoAdjust="0"/>
    <p:restoredTop sz="96341"/>
  </p:normalViewPr>
  <p:slideViewPr>
    <p:cSldViewPr snapToGrid="0" snapToObjects="1">
      <p:cViewPr varScale="1">
        <p:scale>
          <a:sx n="86" d="100"/>
          <a:sy n="86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F73A89-A1D0-4AE8-BBE6-3D45D8C05682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B27CF9-7A6F-482B-9AEC-0B42DC199526}">
      <dgm:prSet phldrT="[Текст]"/>
      <dgm:spPr>
        <a:solidFill>
          <a:srgbClr val="FCAF17"/>
        </a:solidFill>
      </dgm:spPr>
      <dgm:t>
        <a:bodyPr/>
        <a:lstStyle/>
        <a:p>
          <a:r>
            <a:rPr lang="en-US" b="1" dirty="0">
              <a:latin typeface="Montserrat" panose="00000500000000000000" pitchFamily="2" charset="-52"/>
            </a:rPr>
            <a:t>3</a:t>
          </a:r>
          <a:r>
            <a:rPr lang="ru-RU" b="1" dirty="0">
              <a:latin typeface="Montserrat" panose="00000500000000000000" pitchFamily="2" charset="-52"/>
            </a:rPr>
            <a:t>8,16 млрд </a:t>
          </a:r>
          <a:r>
            <a:rPr lang="ru-RU" b="1" dirty="0" err="1">
              <a:latin typeface="Montserrat" panose="00000500000000000000" pitchFamily="2" charset="-52"/>
            </a:rPr>
            <a:t>руб</a:t>
          </a:r>
          <a:r>
            <a:rPr lang="en-US" b="1" dirty="0">
              <a:latin typeface="Montserrat" panose="00000500000000000000" pitchFamily="2" charset="-52"/>
            </a:rPr>
            <a:t> </a:t>
          </a:r>
          <a:endParaRPr lang="ru-RU" b="1" dirty="0">
            <a:latin typeface="Montserrat" panose="00000500000000000000" pitchFamily="2" charset="-52"/>
          </a:endParaRPr>
        </a:p>
      </dgm:t>
    </dgm:pt>
    <dgm:pt modelId="{B78DFD12-E0AF-4AC7-AF67-BFE4D4E7AFC4}" type="parTrans" cxnId="{F2B46752-EDD8-49D4-BFE4-5876A9C15AC7}">
      <dgm:prSet/>
      <dgm:spPr/>
      <dgm:t>
        <a:bodyPr/>
        <a:lstStyle/>
        <a:p>
          <a:endParaRPr lang="ru-RU"/>
        </a:p>
      </dgm:t>
    </dgm:pt>
    <dgm:pt modelId="{2BC73A75-143B-40F1-A02D-38D0CBBE4749}" type="sibTrans" cxnId="{F2B46752-EDD8-49D4-BFE4-5876A9C15AC7}">
      <dgm:prSet/>
      <dgm:spPr/>
      <dgm:t>
        <a:bodyPr/>
        <a:lstStyle/>
        <a:p>
          <a:endParaRPr lang="ru-RU"/>
        </a:p>
      </dgm:t>
    </dgm:pt>
    <dgm:pt modelId="{3E022350-1762-47E9-AE8D-5E50DA008B83}">
      <dgm:prSet phldrT="[Текст]"/>
      <dgm:spPr>
        <a:solidFill>
          <a:srgbClr val="FBB3C1"/>
        </a:solidFill>
      </dgm:spPr>
      <dgm:t>
        <a:bodyPr/>
        <a:lstStyle/>
        <a:p>
          <a:r>
            <a:rPr lang="ru-RU" b="1" dirty="0">
              <a:latin typeface="Montserrat" panose="00000500000000000000" pitchFamily="2" charset="-52"/>
            </a:rPr>
            <a:t>19,08 млрд </a:t>
          </a:r>
          <a:r>
            <a:rPr lang="ru-RU" b="1" dirty="0" err="1">
              <a:latin typeface="Montserrat" panose="00000500000000000000" pitchFamily="2" charset="-52"/>
            </a:rPr>
            <a:t>руб</a:t>
          </a:r>
          <a:endParaRPr lang="ru-RU" b="1" dirty="0"/>
        </a:p>
      </dgm:t>
    </dgm:pt>
    <dgm:pt modelId="{645DFB1E-A8E8-4724-A59D-F07DA263C703}" type="parTrans" cxnId="{ACAEA36A-9E68-4FB4-BF30-3294B0F4121A}">
      <dgm:prSet/>
      <dgm:spPr/>
      <dgm:t>
        <a:bodyPr/>
        <a:lstStyle/>
        <a:p>
          <a:endParaRPr lang="ru-RU"/>
        </a:p>
      </dgm:t>
    </dgm:pt>
    <dgm:pt modelId="{D767EEB7-3F22-49AA-95D3-4A3BA2E9A2D1}" type="sibTrans" cxnId="{ACAEA36A-9E68-4FB4-BF30-3294B0F4121A}">
      <dgm:prSet/>
      <dgm:spPr/>
      <dgm:t>
        <a:bodyPr/>
        <a:lstStyle/>
        <a:p>
          <a:endParaRPr lang="ru-RU"/>
        </a:p>
      </dgm:t>
    </dgm:pt>
    <dgm:pt modelId="{4B62DFBB-B02F-46F9-9A0C-61B57640225E}">
      <dgm:prSet phldrT="[Текст]"/>
      <dgm:spPr>
        <a:solidFill>
          <a:srgbClr val="8F00FF"/>
        </a:solidFill>
      </dgm:spPr>
      <dgm:t>
        <a:bodyPr/>
        <a:lstStyle/>
        <a:p>
          <a:r>
            <a:rPr lang="ru-RU" b="1" dirty="0">
              <a:latin typeface="Montserrat" panose="00000500000000000000" pitchFamily="2" charset="-52"/>
            </a:rPr>
            <a:t>6,16 млрд </a:t>
          </a:r>
          <a:r>
            <a:rPr lang="ru-RU" b="1" dirty="0" err="1">
              <a:latin typeface="Montserrat" panose="00000500000000000000" pitchFamily="2" charset="-52"/>
            </a:rPr>
            <a:t>руб</a:t>
          </a:r>
          <a:endParaRPr lang="ru-RU" b="1" dirty="0"/>
        </a:p>
      </dgm:t>
    </dgm:pt>
    <dgm:pt modelId="{06BB3B11-C21C-4705-810B-118D3AE76FCF}" type="parTrans" cxnId="{04DF1E5C-4DC4-4040-9D17-0A843F3BD298}">
      <dgm:prSet/>
      <dgm:spPr/>
      <dgm:t>
        <a:bodyPr/>
        <a:lstStyle/>
        <a:p>
          <a:endParaRPr lang="ru-RU"/>
        </a:p>
      </dgm:t>
    </dgm:pt>
    <dgm:pt modelId="{9C915C62-808C-4AE6-96A6-57F9509D7D6B}" type="sibTrans" cxnId="{04DF1E5C-4DC4-4040-9D17-0A843F3BD298}">
      <dgm:prSet/>
      <dgm:spPr/>
      <dgm:t>
        <a:bodyPr/>
        <a:lstStyle/>
        <a:p>
          <a:endParaRPr lang="ru-RU"/>
        </a:p>
      </dgm:t>
    </dgm:pt>
    <dgm:pt modelId="{D92C0374-BFCA-4FEB-A307-42CDC0BB41A6}">
      <dgm:prSet phldrT="[Текст]"/>
      <dgm:spPr>
        <a:solidFill>
          <a:srgbClr val="FD493D"/>
        </a:solidFill>
      </dgm:spPr>
      <dgm:t>
        <a:bodyPr/>
        <a:lstStyle/>
        <a:p>
          <a:r>
            <a:rPr lang="ru-RU" b="1" dirty="0">
              <a:latin typeface="Montserrat" panose="00000500000000000000" pitchFamily="2" charset="-52"/>
            </a:rPr>
            <a:t>1,11 млн </a:t>
          </a:r>
          <a:r>
            <a:rPr lang="ru-RU" b="1" dirty="0" err="1">
              <a:latin typeface="Montserrat" panose="00000500000000000000" pitchFamily="2" charset="-52"/>
            </a:rPr>
            <a:t>руб</a:t>
          </a:r>
          <a:endParaRPr lang="ru-RU" b="1" dirty="0">
            <a:latin typeface="Montserrat" panose="00000500000000000000" pitchFamily="2" charset="-52"/>
          </a:endParaRPr>
        </a:p>
      </dgm:t>
    </dgm:pt>
    <dgm:pt modelId="{05CD19D1-214B-460B-B8C2-6D058F74E44E}" type="parTrans" cxnId="{A3B6BB68-0CA1-4D5D-99FA-FAFE7ED4F66D}">
      <dgm:prSet/>
      <dgm:spPr/>
      <dgm:t>
        <a:bodyPr/>
        <a:lstStyle/>
        <a:p>
          <a:endParaRPr lang="ru-RU"/>
        </a:p>
      </dgm:t>
    </dgm:pt>
    <dgm:pt modelId="{90352EFE-9203-4547-AFB4-18370306362B}" type="sibTrans" cxnId="{A3B6BB68-0CA1-4D5D-99FA-FAFE7ED4F66D}">
      <dgm:prSet/>
      <dgm:spPr/>
      <dgm:t>
        <a:bodyPr/>
        <a:lstStyle/>
        <a:p>
          <a:endParaRPr lang="ru-RU"/>
        </a:p>
      </dgm:t>
    </dgm:pt>
    <dgm:pt modelId="{967F8C6E-95A5-4335-BE96-F31A2595385D}" type="pres">
      <dgm:prSet presAssocID="{D6F73A89-A1D0-4AE8-BBE6-3D45D8C05682}" presName="Name0" presStyleCnt="0">
        <dgm:presLayoutVars>
          <dgm:chMax val="7"/>
          <dgm:resizeHandles val="exact"/>
        </dgm:presLayoutVars>
      </dgm:prSet>
      <dgm:spPr/>
    </dgm:pt>
    <dgm:pt modelId="{B9F11061-9E15-4574-AAD0-BE3E51D01044}" type="pres">
      <dgm:prSet presAssocID="{D6F73A89-A1D0-4AE8-BBE6-3D45D8C05682}" presName="comp1" presStyleCnt="0"/>
      <dgm:spPr/>
    </dgm:pt>
    <dgm:pt modelId="{DD3EBDF6-3AD3-4237-9F8C-556D10DE5A3A}" type="pres">
      <dgm:prSet presAssocID="{D6F73A89-A1D0-4AE8-BBE6-3D45D8C05682}" presName="circle1" presStyleLbl="node1" presStyleIdx="0" presStyleCnt="4"/>
      <dgm:spPr/>
    </dgm:pt>
    <dgm:pt modelId="{7C72045B-DD1E-4E22-BB74-C9073D6CCF99}" type="pres">
      <dgm:prSet presAssocID="{D6F73A89-A1D0-4AE8-BBE6-3D45D8C05682}" presName="c1text" presStyleLbl="node1" presStyleIdx="0" presStyleCnt="4">
        <dgm:presLayoutVars>
          <dgm:bulletEnabled val="1"/>
        </dgm:presLayoutVars>
      </dgm:prSet>
      <dgm:spPr/>
    </dgm:pt>
    <dgm:pt modelId="{B3425263-6BF3-48A1-9A7D-A17FCC7EE240}" type="pres">
      <dgm:prSet presAssocID="{D6F73A89-A1D0-4AE8-BBE6-3D45D8C05682}" presName="comp2" presStyleCnt="0"/>
      <dgm:spPr/>
    </dgm:pt>
    <dgm:pt modelId="{323270AE-7546-4F9D-A22D-FC15BF97DA5F}" type="pres">
      <dgm:prSet presAssocID="{D6F73A89-A1D0-4AE8-BBE6-3D45D8C05682}" presName="circle2" presStyleLbl="node1" presStyleIdx="1" presStyleCnt="4"/>
      <dgm:spPr/>
    </dgm:pt>
    <dgm:pt modelId="{4E0BAC2E-F589-400E-8062-03F22AB16D8E}" type="pres">
      <dgm:prSet presAssocID="{D6F73A89-A1D0-4AE8-BBE6-3D45D8C05682}" presName="c2text" presStyleLbl="node1" presStyleIdx="1" presStyleCnt="4">
        <dgm:presLayoutVars>
          <dgm:bulletEnabled val="1"/>
        </dgm:presLayoutVars>
      </dgm:prSet>
      <dgm:spPr/>
    </dgm:pt>
    <dgm:pt modelId="{496CD9A6-3685-4B33-9331-89A54A817862}" type="pres">
      <dgm:prSet presAssocID="{D6F73A89-A1D0-4AE8-BBE6-3D45D8C05682}" presName="comp3" presStyleCnt="0"/>
      <dgm:spPr/>
    </dgm:pt>
    <dgm:pt modelId="{133A4BA1-7E75-41C4-AE0A-4DDD8C3574B8}" type="pres">
      <dgm:prSet presAssocID="{D6F73A89-A1D0-4AE8-BBE6-3D45D8C05682}" presName="circle3" presStyleLbl="node1" presStyleIdx="2" presStyleCnt="4"/>
      <dgm:spPr/>
    </dgm:pt>
    <dgm:pt modelId="{64B55818-35F7-4E09-9542-9E31B9E6B643}" type="pres">
      <dgm:prSet presAssocID="{D6F73A89-A1D0-4AE8-BBE6-3D45D8C05682}" presName="c3text" presStyleLbl="node1" presStyleIdx="2" presStyleCnt="4">
        <dgm:presLayoutVars>
          <dgm:bulletEnabled val="1"/>
        </dgm:presLayoutVars>
      </dgm:prSet>
      <dgm:spPr/>
    </dgm:pt>
    <dgm:pt modelId="{80FB9658-6D06-49DD-9DB5-6EB72686301F}" type="pres">
      <dgm:prSet presAssocID="{D6F73A89-A1D0-4AE8-BBE6-3D45D8C05682}" presName="comp4" presStyleCnt="0"/>
      <dgm:spPr/>
    </dgm:pt>
    <dgm:pt modelId="{B889B263-8385-4676-9D77-109D580D169B}" type="pres">
      <dgm:prSet presAssocID="{D6F73A89-A1D0-4AE8-BBE6-3D45D8C05682}" presName="circle4" presStyleLbl="node1" presStyleIdx="3" presStyleCnt="4"/>
      <dgm:spPr/>
    </dgm:pt>
    <dgm:pt modelId="{B0CD59B4-BCCA-408F-B919-5360F5082F87}" type="pres">
      <dgm:prSet presAssocID="{D6F73A89-A1D0-4AE8-BBE6-3D45D8C05682}" presName="c4text" presStyleLbl="node1" presStyleIdx="3" presStyleCnt="4">
        <dgm:presLayoutVars>
          <dgm:bulletEnabled val="1"/>
        </dgm:presLayoutVars>
      </dgm:prSet>
      <dgm:spPr/>
    </dgm:pt>
  </dgm:ptLst>
  <dgm:cxnLst>
    <dgm:cxn modelId="{B3E12C07-E582-40FA-BAA9-C436E6578526}" type="presOf" srcId="{8CB27CF9-7A6F-482B-9AEC-0B42DC199526}" destId="{7C72045B-DD1E-4E22-BB74-C9073D6CCF99}" srcOrd="1" destOrd="0" presId="urn:microsoft.com/office/officeart/2005/8/layout/venn2"/>
    <dgm:cxn modelId="{04DF1E5C-4DC4-4040-9D17-0A843F3BD298}" srcId="{D6F73A89-A1D0-4AE8-BBE6-3D45D8C05682}" destId="{4B62DFBB-B02F-46F9-9A0C-61B57640225E}" srcOrd="2" destOrd="0" parTransId="{06BB3B11-C21C-4705-810B-118D3AE76FCF}" sibTransId="{9C915C62-808C-4AE6-96A6-57F9509D7D6B}"/>
    <dgm:cxn modelId="{B9F1415E-1633-4481-AEBB-46474C759194}" type="presOf" srcId="{3E022350-1762-47E9-AE8D-5E50DA008B83}" destId="{323270AE-7546-4F9D-A22D-FC15BF97DA5F}" srcOrd="0" destOrd="0" presId="urn:microsoft.com/office/officeart/2005/8/layout/venn2"/>
    <dgm:cxn modelId="{97E75C64-CD24-46AC-8090-35F363337018}" type="presOf" srcId="{D92C0374-BFCA-4FEB-A307-42CDC0BB41A6}" destId="{B889B263-8385-4676-9D77-109D580D169B}" srcOrd="0" destOrd="0" presId="urn:microsoft.com/office/officeart/2005/8/layout/venn2"/>
    <dgm:cxn modelId="{7A596A67-485B-41C3-8C68-DEDB2F5FABF4}" type="presOf" srcId="{4B62DFBB-B02F-46F9-9A0C-61B57640225E}" destId="{133A4BA1-7E75-41C4-AE0A-4DDD8C3574B8}" srcOrd="0" destOrd="0" presId="urn:microsoft.com/office/officeart/2005/8/layout/venn2"/>
    <dgm:cxn modelId="{A3B6BB68-0CA1-4D5D-99FA-FAFE7ED4F66D}" srcId="{D6F73A89-A1D0-4AE8-BBE6-3D45D8C05682}" destId="{D92C0374-BFCA-4FEB-A307-42CDC0BB41A6}" srcOrd="3" destOrd="0" parTransId="{05CD19D1-214B-460B-B8C2-6D058F74E44E}" sibTransId="{90352EFE-9203-4547-AFB4-18370306362B}"/>
    <dgm:cxn modelId="{ACAEA36A-9E68-4FB4-BF30-3294B0F4121A}" srcId="{D6F73A89-A1D0-4AE8-BBE6-3D45D8C05682}" destId="{3E022350-1762-47E9-AE8D-5E50DA008B83}" srcOrd="1" destOrd="0" parTransId="{645DFB1E-A8E8-4724-A59D-F07DA263C703}" sibTransId="{D767EEB7-3F22-49AA-95D3-4A3BA2E9A2D1}"/>
    <dgm:cxn modelId="{F2B46752-EDD8-49D4-BFE4-5876A9C15AC7}" srcId="{D6F73A89-A1D0-4AE8-BBE6-3D45D8C05682}" destId="{8CB27CF9-7A6F-482B-9AEC-0B42DC199526}" srcOrd="0" destOrd="0" parTransId="{B78DFD12-E0AF-4AC7-AF67-BFE4D4E7AFC4}" sibTransId="{2BC73A75-143B-40F1-A02D-38D0CBBE4749}"/>
    <dgm:cxn modelId="{1C454355-4AC5-4483-BA44-D11979DC3D58}" type="presOf" srcId="{D92C0374-BFCA-4FEB-A307-42CDC0BB41A6}" destId="{B0CD59B4-BCCA-408F-B919-5360F5082F87}" srcOrd="1" destOrd="0" presId="urn:microsoft.com/office/officeart/2005/8/layout/venn2"/>
    <dgm:cxn modelId="{75BA6C9E-4FC2-4746-96B0-9FC38A511F67}" type="presOf" srcId="{3E022350-1762-47E9-AE8D-5E50DA008B83}" destId="{4E0BAC2E-F589-400E-8062-03F22AB16D8E}" srcOrd="1" destOrd="0" presId="urn:microsoft.com/office/officeart/2005/8/layout/venn2"/>
    <dgm:cxn modelId="{5D8DA8B1-1A70-4A41-9656-CACAF77FD066}" type="presOf" srcId="{4B62DFBB-B02F-46F9-9A0C-61B57640225E}" destId="{64B55818-35F7-4E09-9542-9E31B9E6B643}" srcOrd="1" destOrd="0" presId="urn:microsoft.com/office/officeart/2005/8/layout/venn2"/>
    <dgm:cxn modelId="{027249B3-238F-4AE4-ADF4-44F0FAD1C3CE}" type="presOf" srcId="{D6F73A89-A1D0-4AE8-BBE6-3D45D8C05682}" destId="{967F8C6E-95A5-4335-BE96-F31A2595385D}" srcOrd="0" destOrd="0" presId="urn:microsoft.com/office/officeart/2005/8/layout/venn2"/>
    <dgm:cxn modelId="{B0FCA9E4-6979-4910-BC09-E8D5F45F5E35}" type="presOf" srcId="{8CB27CF9-7A6F-482B-9AEC-0B42DC199526}" destId="{DD3EBDF6-3AD3-4237-9F8C-556D10DE5A3A}" srcOrd="0" destOrd="0" presId="urn:microsoft.com/office/officeart/2005/8/layout/venn2"/>
    <dgm:cxn modelId="{D456A341-A35B-45AA-B91F-5801EAC70DEC}" type="presParOf" srcId="{967F8C6E-95A5-4335-BE96-F31A2595385D}" destId="{B9F11061-9E15-4574-AAD0-BE3E51D01044}" srcOrd="0" destOrd="0" presId="urn:microsoft.com/office/officeart/2005/8/layout/venn2"/>
    <dgm:cxn modelId="{F44D2C8C-855E-401E-A388-13AA080E1721}" type="presParOf" srcId="{B9F11061-9E15-4574-AAD0-BE3E51D01044}" destId="{DD3EBDF6-3AD3-4237-9F8C-556D10DE5A3A}" srcOrd="0" destOrd="0" presId="urn:microsoft.com/office/officeart/2005/8/layout/venn2"/>
    <dgm:cxn modelId="{EAEFB65C-00A0-4D52-959E-E1CD8287D6D9}" type="presParOf" srcId="{B9F11061-9E15-4574-AAD0-BE3E51D01044}" destId="{7C72045B-DD1E-4E22-BB74-C9073D6CCF99}" srcOrd="1" destOrd="0" presId="urn:microsoft.com/office/officeart/2005/8/layout/venn2"/>
    <dgm:cxn modelId="{A583F95A-CBCA-4BCF-87FF-8CCDB5695615}" type="presParOf" srcId="{967F8C6E-95A5-4335-BE96-F31A2595385D}" destId="{B3425263-6BF3-48A1-9A7D-A17FCC7EE240}" srcOrd="1" destOrd="0" presId="urn:microsoft.com/office/officeart/2005/8/layout/venn2"/>
    <dgm:cxn modelId="{07E5ADFF-7C06-41EE-A6A1-B45F9FA6DC83}" type="presParOf" srcId="{B3425263-6BF3-48A1-9A7D-A17FCC7EE240}" destId="{323270AE-7546-4F9D-A22D-FC15BF97DA5F}" srcOrd="0" destOrd="0" presId="urn:microsoft.com/office/officeart/2005/8/layout/venn2"/>
    <dgm:cxn modelId="{AE01C1B5-63B3-488E-9919-D0DB2A2BAA8B}" type="presParOf" srcId="{B3425263-6BF3-48A1-9A7D-A17FCC7EE240}" destId="{4E0BAC2E-F589-400E-8062-03F22AB16D8E}" srcOrd="1" destOrd="0" presId="urn:microsoft.com/office/officeart/2005/8/layout/venn2"/>
    <dgm:cxn modelId="{C7688EBE-64F4-4169-9416-1DDF5CCA652F}" type="presParOf" srcId="{967F8C6E-95A5-4335-BE96-F31A2595385D}" destId="{496CD9A6-3685-4B33-9331-89A54A817862}" srcOrd="2" destOrd="0" presId="urn:microsoft.com/office/officeart/2005/8/layout/venn2"/>
    <dgm:cxn modelId="{E47D9FD0-230A-4FD2-8BB7-DF9F2E3936DC}" type="presParOf" srcId="{496CD9A6-3685-4B33-9331-89A54A817862}" destId="{133A4BA1-7E75-41C4-AE0A-4DDD8C3574B8}" srcOrd="0" destOrd="0" presId="urn:microsoft.com/office/officeart/2005/8/layout/venn2"/>
    <dgm:cxn modelId="{19DACE64-F0AC-4FEC-B766-805A15ED8FCF}" type="presParOf" srcId="{496CD9A6-3685-4B33-9331-89A54A817862}" destId="{64B55818-35F7-4E09-9542-9E31B9E6B643}" srcOrd="1" destOrd="0" presId="urn:microsoft.com/office/officeart/2005/8/layout/venn2"/>
    <dgm:cxn modelId="{A229A087-BEDF-4EB0-8A42-2118957BCE28}" type="presParOf" srcId="{967F8C6E-95A5-4335-BE96-F31A2595385D}" destId="{80FB9658-6D06-49DD-9DB5-6EB72686301F}" srcOrd="3" destOrd="0" presId="urn:microsoft.com/office/officeart/2005/8/layout/venn2"/>
    <dgm:cxn modelId="{88E32396-3A49-4D4D-A876-706071B28A43}" type="presParOf" srcId="{80FB9658-6D06-49DD-9DB5-6EB72686301F}" destId="{B889B263-8385-4676-9D77-109D580D169B}" srcOrd="0" destOrd="0" presId="urn:microsoft.com/office/officeart/2005/8/layout/venn2"/>
    <dgm:cxn modelId="{3B85D818-7CBF-468C-A7E7-29D92EEB84E1}" type="presParOf" srcId="{80FB9658-6D06-49DD-9DB5-6EB72686301F}" destId="{B0CD59B4-BCCA-408F-B919-5360F5082F8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3EBDF6-3AD3-4237-9F8C-556D10DE5A3A}">
      <dsp:nvSpPr>
        <dsp:cNvPr id="0" name=""/>
        <dsp:cNvSpPr/>
      </dsp:nvSpPr>
      <dsp:spPr>
        <a:xfrm>
          <a:off x="1354666" y="0"/>
          <a:ext cx="5418667" cy="5418667"/>
        </a:xfrm>
        <a:prstGeom prst="ellipse">
          <a:avLst/>
        </a:prstGeom>
        <a:solidFill>
          <a:srgbClr val="FCAF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latin typeface="Montserrat" panose="00000500000000000000" pitchFamily="2" charset="-52"/>
            </a:rPr>
            <a:t>3</a:t>
          </a:r>
          <a:r>
            <a:rPr lang="ru-RU" sz="1700" b="1" kern="1200" dirty="0">
              <a:latin typeface="Montserrat" panose="00000500000000000000" pitchFamily="2" charset="-52"/>
            </a:rPr>
            <a:t>8,16 млрд </a:t>
          </a:r>
          <a:r>
            <a:rPr lang="ru-RU" sz="1700" b="1" kern="1200" dirty="0" err="1">
              <a:latin typeface="Montserrat" panose="00000500000000000000" pitchFamily="2" charset="-52"/>
            </a:rPr>
            <a:t>руб</a:t>
          </a:r>
          <a:r>
            <a:rPr lang="en-US" sz="1700" b="1" kern="1200" dirty="0">
              <a:latin typeface="Montserrat" panose="00000500000000000000" pitchFamily="2" charset="-52"/>
            </a:rPr>
            <a:t> </a:t>
          </a:r>
          <a:endParaRPr lang="ru-RU" sz="1700" b="1" kern="1200" dirty="0">
            <a:latin typeface="Montserrat" panose="00000500000000000000" pitchFamily="2" charset="-52"/>
          </a:endParaRPr>
        </a:p>
      </dsp:txBody>
      <dsp:txXfrm>
        <a:off x="3306470" y="270933"/>
        <a:ext cx="1515059" cy="812800"/>
      </dsp:txXfrm>
    </dsp:sp>
    <dsp:sp modelId="{323270AE-7546-4F9D-A22D-FC15BF97DA5F}">
      <dsp:nvSpPr>
        <dsp:cNvPr id="0" name=""/>
        <dsp:cNvSpPr/>
      </dsp:nvSpPr>
      <dsp:spPr>
        <a:xfrm>
          <a:off x="1896533" y="1083733"/>
          <a:ext cx="4334933" cy="4334933"/>
        </a:xfrm>
        <a:prstGeom prst="ellipse">
          <a:avLst/>
        </a:prstGeom>
        <a:solidFill>
          <a:srgbClr val="FBB3C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latin typeface="Montserrat" panose="00000500000000000000" pitchFamily="2" charset="-52"/>
            </a:rPr>
            <a:t>19,08 млрд </a:t>
          </a:r>
          <a:r>
            <a:rPr lang="ru-RU" sz="1700" b="1" kern="1200" dirty="0" err="1">
              <a:latin typeface="Montserrat" panose="00000500000000000000" pitchFamily="2" charset="-52"/>
            </a:rPr>
            <a:t>руб</a:t>
          </a:r>
          <a:endParaRPr lang="ru-RU" sz="1700" b="1" kern="1200" dirty="0"/>
        </a:p>
      </dsp:txBody>
      <dsp:txXfrm>
        <a:off x="3306470" y="1343829"/>
        <a:ext cx="1515059" cy="780288"/>
      </dsp:txXfrm>
    </dsp:sp>
    <dsp:sp modelId="{133A4BA1-7E75-41C4-AE0A-4DDD8C3574B8}">
      <dsp:nvSpPr>
        <dsp:cNvPr id="0" name=""/>
        <dsp:cNvSpPr/>
      </dsp:nvSpPr>
      <dsp:spPr>
        <a:xfrm>
          <a:off x="2438399" y="2167466"/>
          <a:ext cx="3251200" cy="3251200"/>
        </a:xfrm>
        <a:prstGeom prst="ellipse">
          <a:avLst/>
        </a:prstGeom>
        <a:solidFill>
          <a:srgbClr val="8F00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latin typeface="Montserrat" panose="00000500000000000000" pitchFamily="2" charset="-52"/>
            </a:rPr>
            <a:t>6,16 млрд </a:t>
          </a:r>
          <a:r>
            <a:rPr lang="ru-RU" sz="1700" b="1" kern="1200" dirty="0" err="1">
              <a:latin typeface="Montserrat" panose="00000500000000000000" pitchFamily="2" charset="-52"/>
            </a:rPr>
            <a:t>руб</a:t>
          </a:r>
          <a:endParaRPr lang="ru-RU" sz="1700" b="1" kern="1200" dirty="0"/>
        </a:p>
      </dsp:txBody>
      <dsp:txXfrm>
        <a:off x="3306470" y="2411306"/>
        <a:ext cx="1515059" cy="731520"/>
      </dsp:txXfrm>
    </dsp:sp>
    <dsp:sp modelId="{B889B263-8385-4676-9D77-109D580D169B}">
      <dsp:nvSpPr>
        <dsp:cNvPr id="0" name=""/>
        <dsp:cNvSpPr/>
      </dsp:nvSpPr>
      <dsp:spPr>
        <a:xfrm>
          <a:off x="2980266" y="3251200"/>
          <a:ext cx="2167466" cy="2167466"/>
        </a:xfrm>
        <a:prstGeom prst="ellipse">
          <a:avLst/>
        </a:prstGeom>
        <a:solidFill>
          <a:srgbClr val="FD493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latin typeface="Montserrat" panose="00000500000000000000" pitchFamily="2" charset="-52"/>
            </a:rPr>
            <a:t>1,11 млн </a:t>
          </a:r>
          <a:r>
            <a:rPr lang="ru-RU" sz="1700" b="1" kern="1200" dirty="0" err="1">
              <a:latin typeface="Montserrat" panose="00000500000000000000" pitchFamily="2" charset="-52"/>
            </a:rPr>
            <a:t>руб</a:t>
          </a:r>
          <a:endParaRPr lang="ru-RU" sz="1700" b="1" kern="1200" dirty="0">
            <a:latin typeface="Montserrat" panose="00000500000000000000" pitchFamily="2" charset="-52"/>
          </a:endParaRPr>
        </a:p>
      </dsp:txBody>
      <dsp:txXfrm>
        <a:off x="3297684" y="3793066"/>
        <a:ext cx="1532630" cy="10837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D63DCD-F02C-CF44-87ED-92F383FF56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B0F195-DBFE-C649-B4CE-CB4105EBA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7B0BF6-58BD-BB4E-9281-38930CDC6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92DFF8-7CE8-C048-83FB-10BEB80D2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0C4B92-E9B4-5744-8966-8C80788D3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52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0B8BF-E5D1-C54A-9D00-0534DD646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6062FA-13A4-564A-A013-A8E4589E6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74E18D-8A5A-A647-92D6-5B3B6DFB4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9AF202-C41D-254B-B529-7A62D4244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B901B8-DF24-364F-95DB-86FCCDF18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61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D7327-C7ED-E84F-A1BE-777F91D4F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FB9213-90CE-6D45-8B19-2B7DD7F9A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96F3A6-09E1-8B46-ACDE-135496C6A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515CDC-8109-6349-BCB9-D828BAE4B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3EA09D-FEEE-914B-91D3-AE2F8B5E2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366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82BBB-EE00-534D-9173-5A8C1A2F3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13681B-B9EE-4D4E-8B17-5F275257C9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62AF36-4A35-EA41-98F7-9482D5384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A0054-7016-B745-A2B2-ED0F1E39C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A4B6FD-2131-EA46-9DB7-CC2C901AD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018F00-632B-2B48-A442-5BE88085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865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D894BC-CD77-624A-A9A8-783764F7D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330D9C-04FC-3F4E-B327-8BC6C3A1C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2BD383-9B34-3849-B50B-2F5BBFB28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FCBA93-66BB-334A-B472-5C953888BF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9242558-DBC3-894F-B144-ADDEDC17F7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ABD2905-7208-EF43-B3E9-7CFF5E02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478EF3-E6C6-1B43-8883-E71B16075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21006CF-A146-5041-8781-6C77429FA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76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3BC6D-90FB-DB4E-8ABB-ADBBB14EC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35DF39-778C-6E4C-A731-FE75FF5D6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BBEF3AE-73A8-F146-800B-199773198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F2C0F3-C4B9-EB44-B9D3-6D5E4B58C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95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5EF70B9-0EB2-CF44-98E4-3102B722F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8BB29DF-4FD9-9F4B-BE8A-FD51B829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493D2D-A3E9-4840-B69B-74E76B6E3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74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F3CF66-82DC-C643-A37D-1713EB18D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F00A2D-637B-D24D-8384-C5A5693BF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364826-429D-AB48-9070-394AB2EC4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0D7129-4C19-254F-9DA6-B9D7C952D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75C68A-2322-EB45-9260-50427CCC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2578BC-40FD-0345-9F27-A8D6E5D2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375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DA7CD2-2D69-7E43-A1E3-69B98F076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6BAF64C-BEEE-6648-B574-0FA098BE1B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9EC4B8-B9A8-4343-9164-A44E35281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AD2BB1-672F-954D-BB5A-970BCD5F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26DEC7-37CC-6747-A2D1-8504A0A06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2B7EE4-BBC7-DE46-A50C-42C8103C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73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1954E-F072-6747-A970-2014A60C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EAFDB6-F79F-4C46-8A02-0D827A99E9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4C2B7E-C63C-FA47-B740-DC4D22ECE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596CD6-34D5-F544-8FD1-43AC7774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DD0C50-7B84-F544-A0E9-55B5ABC7E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1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9DC264-984D-C541-A3D2-6BFA999FC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A3A7FD-8DD5-FB44-81B5-53786A285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9A5972-75F5-5443-80F5-496AE52F6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0FE41D-29AD-9143-BDEC-46EBCBBE6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D11230-D0DF-E542-875A-4A58C6DF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36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DAB3FE-21E0-DC4C-9860-7B034C0D9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02C09B-375B-E94C-91B3-5B8F2E49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B9BD78-E440-9243-9945-E224568D1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6B3EF-2721-A847-B538-4C9C7EB75172}" type="datetimeFigureOut">
              <a:rPr lang="ru-RU" smtClean="0"/>
              <a:t>08.12.2024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8C041D-D973-1B41-AF19-F66076235C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0F45E3-20CA-4646-88D1-B41C9019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85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-1" y="0"/>
            <a:ext cx="1956391" cy="3152397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956391" y="0"/>
            <a:ext cx="3264194" cy="436245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0" y="3152398"/>
            <a:ext cx="1956390" cy="218514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956391" y="4362453"/>
            <a:ext cx="3264193" cy="249554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-1" y="5337545"/>
            <a:ext cx="1956391" cy="152045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809050-C7AA-C74F-BF00-6EA4FB17E745}"/>
              </a:ext>
            </a:extLst>
          </p:cNvPr>
          <p:cNvSpPr txBox="1"/>
          <p:nvPr/>
        </p:nvSpPr>
        <p:spPr>
          <a:xfrm>
            <a:off x="5794744" y="1492445"/>
            <a:ext cx="4601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Montserrat SemiBold" pitchFamily="2" charset="0"/>
              </a:rPr>
              <a:t>Разработка комплекса программного обеспечения для свободного автоматического доступа ко всемирным сервисам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ED12A5-EDD7-724A-B6F1-5CF676EDF1D5}"/>
              </a:ext>
            </a:extLst>
          </p:cNvPr>
          <p:cNvSpPr txBox="1"/>
          <p:nvPr/>
        </p:nvSpPr>
        <p:spPr>
          <a:xfrm>
            <a:off x="5794744" y="3053498"/>
            <a:ext cx="460158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Комплекс программного обеспечения - расширение для браузера, программы для </a:t>
            </a:r>
            <a:r>
              <a:rPr lang="en" sz="160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iOS, macOS, windows </a:t>
            </a:r>
            <a:r>
              <a:rPr lang="ru-RU" sz="160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и </a:t>
            </a:r>
            <a:r>
              <a:rPr lang="en" sz="160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android, </a:t>
            </a:r>
            <a:r>
              <a:rPr lang="ru-RU" sz="1600" i="0" u="none" strike="noStrike" dirty="0">
                <a:solidFill>
                  <a:srgbClr val="000000"/>
                </a:solidFill>
                <a:effectLst/>
                <a:latin typeface="Montserrat" pitchFamily="2" charset="0"/>
              </a:rPr>
              <a:t>которые будут на фоне отслеживать пользовательскую активность и подключать прокси тогда, когда пользователь заходит на ресурсы, доступ к которым ограничен, и выключать тогда, когда пользователь выходит с данных ресурсов (сайтов/приложений)</a:t>
            </a:r>
            <a:endParaRPr lang="ru-RU" sz="1600" dirty="0">
              <a:latin typeface="Montserrat" pitchFamily="2" charset="0"/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EABB3E6-A42C-5348-B598-C22B3E0971D7}"/>
              </a:ext>
            </a:extLst>
          </p:cNvPr>
          <p:cNvCxnSpPr>
            <a:cxnSpLocks/>
          </p:cNvCxnSpPr>
          <p:nvPr/>
        </p:nvCxnSpPr>
        <p:spPr>
          <a:xfrm>
            <a:off x="5901070" y="2892056"/>
            <a:ext cx="44231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09D9C7C-D0B7-C149-A10F-2E46DD0E7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390" y="605818"/>
            <a:ext cx="3217237" cy="1425236"/>
          </a:xfrm>
          <a:prstGeom prst="rect">
            <a:avLst/>
          </a:prstGeom>
        </p:spPr>
      </p:pic>
      <p:pic>
        <p:nvPicPr>
          <p:cNvPr id="18" name="Google Shape;57;p12" descr="E:\-=Tanya=-\2035 Работа\-=Айдентика 2035=-\лого университета\Univer20_35_RGB_white.emf">
            <a:extLst>
              <a:ext uri="{FF2B5EF4-FFF2-40B4-BE49-F238E27FC236}">
                <a16:creationId xmlns:a16="http://schemas.microsoft.com/office/drawing/2014/main" id="{15BA8CFB-E280-B447-AB9D-07E3ABE0DF5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53463" y="3849747"/>
            <a:ext cx="1049462" cy="545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;p12">
            <a:extLst>
              <a:ext uri="{FF2B5EF4-FFF2-40B4-BE49-F238E27FC236}">
                <a16:creationId xmlns:a16="http://schemas.microsoft.com/office/drawing/2014/main" id="{85CDF91B-7256-BA42-80C3-11749966C177}"/>
              </a:ext>
            </a:extLst>
          </p:cNvPr>
          <p:cNvPicPr preferRelativeResize="0"/>
          <p:nvPr/>
        </p:nvPicPr>
        <p:blipFill rotWithShape="1">
          <a:blip r:embed="rId4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53463" y="5696607"/>
            <a:ext cx="1049462" cy="73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66;p12">
            <a:extLst>
              <a:ext uri="{FF2B5EF4-FFF2-40B4-BE49-F238E27FC236}">
                <a16:creationId xmlns:a16="http://schemas.microsoft.com/office/drawing/2014/main" id="{8FC50C75-5917-9047-AFA5-1651176BBF3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4840" y="765639"/>
            <a:ext cx="1426708" cy="10325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944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39E74-A201-1753-AD80-8F64B4488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90B5A3-9696-A402-580E-95BFE2014E3B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5DBA547-2CE0-5F84-F9F4-6C90D5B76433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44185A2-D549-11FC-E9F3-A7EFC722AFCF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13E96BD-B06A-789A-19A7-EF2A333FCE26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15AE0E5-CFB8-53CF-6201-DB48217CC670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D5640F6-B41A-57C5-25CB-E424F073B3BE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D4835FF-E2DF-CC89-FFD1-8633B0AA4910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01FEB1-2DF3-0A41-9B59-76C735286A83}"/>
              </a:ext>
            </a:extLst>
          </p:cNvPr>
          <p:cNvSpPr txBox="1"/>
          <p:nvPr/>
        </p:nvSpPr>
        <p:spPr>
          <a:xfrm>
            <a:off x="115417" y="856197"/>
            <a:ext cx="652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2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D947B9-C571-7622-A341-B24C3354DE14}"/>
              </a:ext>
            </a:extLst>
          </p:cNvPr>
          <p:cNvSpPr txBox="1"/>
          <p:nvPr/>
        </p:nvSpPr>
        <p:spPr>
          <a:xfrm>
            <a:off x="1282637" y="177718"/>
            <a:ext cx="5911103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dirty="0">
                <a:latin typeface="Montserrat" pitchFamily="2" charset="0"/>
              </a:rPr>
              <a:t>Продукт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8930F3-F7A3-5798-D7DA-A3078CAF4AC6}"/>
              </a:ext>
            </a:extLst>
          </p:cNvPr>
          <p:cNvSpPr txBox="1"/>
          <p:nvPr/>
        </p:nvSpPr>
        <p:spPr>
          <a:xfrm>
            <a:off x="1282637" y="1680966"/>
            <a:ext cx="8080866" cy="3186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600" dirty="0">
                <a:latin typeface="Montserrat" pitchFamily="2" charset="0"/>
              </a:rPr>
              <a:t>Наш продукт - комплекс программного обеспечения - расширение для браузера, программы для </a:t>
            </a:r>
            <a:r>
              <a:rPr lang="en" sz="1600" dirty="0">
                <a:latin typeface="Montserrat" pitchFamily="2" charset="0"/>
              </a:rPr>
              <a:t>iOS, MacOS, </a:t>
            </a:r>
            <a:r>
              <a:rPr lang="en-US" sz="1600" dirty="0">
                <a:latin typeface="Montserrat" pitchFamily="2" charset="0"/>
              </a:rPr>
              <a:t>W</a:t>
            </a:r>
            <a:r>
              <a:rPr lang="en" sz="1600" dirty="0">
                <a:latin typeface="Montserrat" pitchFamily="2" charset="0"/>
              </a:rPr>
              <a:t>indows </a:t>
            </a:r>
            <a:r>
              <a:rPr lang="ru-RU" sz="1600" dirty="0">
                <a:latin typeface="Montserrat" pitchFamily="2" charset="0"/>
              </a:rPr>
              <a:t>и </a:t>
            </a:r>
            <a:r>
              <a:rPr lang="en-US" sz="1600" dirty="0">
                <a:latin typeface="Montserrat" pitchFamily="2" charset="0"/>
              </a:rPr>
              <a:t>A</a:t>
            </a:r>
            <a:r>
              <a:rPr lang="en" sz="1600" dirty="0">
                <a:latin typeface="Montserrat" pitchFamily="2" charset="0"/>
              </a:rPr>
              <a:t>ndroid, </a:t>
            </a:r>
            <a:r>
              <a:rPr lang="ru-RU" sz="1600" dirty="0">
                <a:latin typeface="Montserrat" pitchFamily="2" charset="0"/>
              </a:rPr>
              <a:t>которые будут в фоновом режиме отслеживать пользовательскую активность и подключать прокси тогда, когда пользователь заходит на ресурсы, которые ограничили доступ, и выключать тогда, когда пользователь выходит с данных ресурсов (сайтов/приложений).</a:t>
            </a:r>
            <a:br>
              <a:rPr lang="en-US" sz="1600" dirty="0">
                <a:latin typeface="Montserrat" pitchFamily="2" charset="0"/>
              </a:rPr>
            </a:br>
            <a:endParaRPr lang="ru-RU" sz="1600" dirty="0">
              <a:latin typeface="Montserrat" pitchFamily="2" charset="0"/>
            </a:endParaRPr>
          </a:p>
          <a:p>
            <a:pPr>
              <a:lnSpc>
                <a:spcPct val="115000"/>
              </a:lnSpc>
            </a:pPr>
            <a:r>
              <a:rPr lang="ru-RU" sz="1600" dirty="0">
                <a:effectLst/>
                <a:latin typeface="Montserrat" pitchFamily="2" charset="0"/>
                <a:ea typeface="Times New Roman" panose="02020603050405020304" pitchFamily="18" charset="0"/>
              </a:rPr>
              <a:t>Поль</a:t>
            </a:r>
            <a:r>
              <a:rPr lang="ru-RU" sz="1600" dirty="0">
                <a:latin typeface="Montserrat" pitchFamily="2" charset="0"/>
                <a:ea typeface="Times New Roman" panose="02020603050405020304" pitchFamily="18" charset="0"/>
              </a:rPr>
              <a:t>зователь может с</a:t>
            </a:r>
            <a:r>
              <a:rPr lang="ru-RU" sz="1600" dirty="0">
                <a:effectLst/>
                <a:latin typeface="Montserrat" pitchFamily="2" charset="0"/>
                <a:ea typeface="Times New Roman" panose="02020603050405020304" pitchFamily="18" charset="0"/>
              </a:rPr>
              <a:t>качать программу и она будет отслеживать сайты и приложения, на которые заходит пользователь, и если ресурс совпадает со списком ресурсов, к которым нет доступа, то автоматически будет подключаться прокси.</a:t>
            </a:r>
            <a:endParaRPr lang="ru-RU" sz="1600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099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BAEDF-6D5B-A215-36BA-64C44D18D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82E45FF-3E78-3A9B-EA93-CAC235C0B281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141CE1A-D48E-5B7D-0078-D72D182FFD27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2397F7F-2428-6C23-F63C-07CBE8A534F6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34B52DC-12C0-089B-814F-20186CCA5C25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7EF3E31-3060-A2F4-A6DB-69F08BFEDF8D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12F738F-8B8A-1162-2455-6B9E27ED42DF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96881CD-52D5-0239-EDB6-50475DA8249F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2D2645-2E85-01BC-CE2E-6DF1BEDF831B}"/>
              </a:ext>
            </a:extLst>
          </p:cNvPr>
          <p:cNvSpPr txBox="1"/>
          <p:nvPr/>
        </p:nvSpPr>
        <p:spPr>
          <a:xfrm>
            <a:off x="115416" y="1865632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3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6782925-59F1-6AEE-DAB3-3B453CE3141D}"/>
              </a:ext>
            </a:extLst>
          </p:cNvPr>
          <p:cNvSpPr txBox="1"/>
          <p:nvPr/>
        </p:nvSpPr>
        <p:spPr>
          <a:xfrm>
            <a:off x="1360897" y="157911"/>
            <a:ext cx="5835723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dirty="0">
                <a:latin typeface="Montserrat" pitchFamily="2" charset="0"/>
              </a:rPr>
              <a:t>ПРОБЛЕМА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87C32A-BF3B-5007-BAEE-89CAD7057056}"/>
              </a:ext>
            </a:extLst>
          </p:cNvPr>
          <p:cNvSpPr txBox="1"/>
          <p:nvPr/>
        </p:nvSpPr>
        <p:spPr>
          <a:xfrm>
            <a:off x="1360897" y="1418704"/>
            <a:ext cx="9921275" cy="49552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С введением санкций российские пользователи потеряли доступ к большому количеству крупных социальных сетей и интернет-ресурсов. Из-за этого они не имеют доступа к ранее созданным профилям или иным данным, в том числе к развлекательному контенту, важной информации, обучающим материалам и даже данным, необходимым для осуществления профессиональной деятельности.</a:t>
            </a:r>
          </a:p>
          <a:p>
            <a:br>
              <a:rPr lang="ru-RU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На фоне волны блокировок доступа к различным ресурсам резко возрастает потребность в технических решениях, призванных снять ограничения с пользователей. По сравнению с 2021 годом количество пользователей </a:t>
            </a:r>
            <a:r>
              <a:rPr lang="en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VPN </a:t>
            </a:r>
            <a:r>
              <a:rPr lang="ru-RU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выросло в 2,5 раза. В 2022 году этот показатель составлял 87%. В 2023 году темпы роста замедлились на фоне возросшей базы прошлого года. Основной возраст пользователей </a:t>
            </a:r>
            <a:r>
              <a:rPr lang="en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VPN </a:t>
            </a:r>
            <a:r>
              <a:rPr lang="ru-RU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составляет 35–44 года (63%), но численность этой аудитории снизилась на 4% по сравнению с 2022 годом, а вот доля пользователей </a:t>
            </a:r>
            <a:r>
              <a:rPr lang="en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VPN </a:t>
            </a:r>
            <a:r>
              <a:rPr lang="ru-RU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от 25 до 34 лет выросла сразу на 10%.</a:t>
            </a:r>
          </a:p>
          <a:p>
            <a:br>
              <a:rPr lang="ru-RU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Данная статистика подтверждает масштаб и актуальность проблемы, и наше решение призвано помочь решить её.</a:t>
            </a:r>
          </a:p>
          <a:p>
            <a:endParaRPr lang="ru-RU" sz="1400" dirty="0">
              <a:effectLst/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Пользователи теряют время на включение/выключение VPN/</a:t>
            </a:r>
            <a:r>
              <a:rPr lang="ru-RU" sz="1400" dirty="0" err="1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Proxy</a:t>
            </a:r>
            <a:r>
              <a:rPr lang="ru-RU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, добавляется больше действий в цепочке доступа к ресурсам. Также доступ к программам и сайтам, ушедшим из РФ – </a:t>
            </a:r>
            <a:r>
              <a:rPr lang="ru-RU" sz="1400" dirty="0" err="1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JetBrains</a:t>
            </a:r>
            <a:r>
              <a:rPr lang="ru-RU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 IDE, </a:t>
            </a:r>
            <a:r>
              <a:rPr lang="ru-RU" sz="1400" dirty="0" err="1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Canva</a:t>
            </a:r>
            <a:r>
              <a:rPr lang="ru-RU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, Adobe, Microsoft, Nvidia, AMD, Intel. Эти программы использовались как разработчиками, так и простыми пользователями. И, к сожалению, аналогов к ним нет.</a:t>
            </a:r>
          </a:p>
          <a:p>
            <a:endParaRPr lang="ru-RU" sz="1400" dirty="0">
              <a:effectLst/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Montserrat" panose="00000500000000000000" pitchFamily="2" charset="-52"/>
                <a:cs typeface="Times New Roman" panose="02020603050405020304" pitchFamily="18" charset="0"/>
              </a:rPr>
              <a:t>Наш продукт дает автоматический доступ к ресурсам, что обеспечивает максимальное удобство пользования, а также можно работать в устойчивом соединении.</a:t>
            </a:r>
          </a:p>
          <a:p>
            <a:endParaRPr lang="ru-RU" sz="1400" dirty="0">
              <a:effectLst/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400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FDCA7-CA12-6F70-EA98-9728D8C74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241758-F9F2-A9EC-0926-A00A41D5C2AC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2DD38B2-4BD2-698F-C73D-0D1AE4E56843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DBBE382-7F07-E6DF-6376-6B326A7774A6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0E0CA19-3875-DC40-1624-97F8D5E93465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3B4659C-DB8D-0E79-F918-47BB4C9856EE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06E9ADC-D74A-5349-8414-0A39E0DB865F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1983191-6B0F-6C5E-CCFD-7CEA2ADB5C28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90814B-BB04-7955-AD9F-DFAD5393DD65}"/>
              </a:ext>
            </a:extLst>
          </p:cNvPr>
          <p:cNvSpPr txBox="1"/>
          <p:nvPr/>
        </p:nvSpPr>
        <p:spPr>
          <a:xfrm>
            <a:off x="115417" y="2851950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4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D8C774-286A-6B37-DD42-9502BD88F2FF}"/>
              </a:ext>
            </a:extLst>
          </p:cNvPr>
          <p:cNvSpPr txBox="1"/>
          <p:nvPr/>
        </p:nvSpPr>
        <p:spPr>
          <a:xfrm>
            <a:off x="1282637" y="177718"/>
            <a:ext cx="5911103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dirty="0">
                <a:latin typeface="Montserrat" pitchFamily="2" charset="0"/>
              </a:rPr>
              <a:t>РЕШЕНИЕ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E54219-5EA5-7F38-5055-6967EDAB3ABA}"/>
              </a:ext>
            </a:extLst>
          </p:cNvPr>
          <p:cNvSpPr txBox="1"/>
          <p:nvPr/>
        </p:nvSpPr>
        <p:spPr>
          <a:xfrm>
            <a:off x="1282637" y="1479477"/>
            <a:ext cx="9921275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Montserrat" pitchFamily="2" charset="0"/>
              </a:rPr>
              <a:t>Решение проблемы заключается в создании комплекса программ для </a:t>
            </a:r>
            <a:r>
              <a:rPr lang="en-US" sz="1600" dirty="0">
                <a:solidFill>
                  <a:srgbClr val="000000"/>
                </a:solidFill>
                <a:latin typeface="Montserrat" pitchFamily="2" charset="0"/>
              </a:rPr>
              <a:t>iOS/MacOS/Windows/Android, </a:t>
            </a:r>
            <a:r>
              <a:rPr lang="ru-RU" sz="1600" dirty="0">
                <a:solidFill>
                  <a:srgbClr val="000000"/>
                </a:solidFill>
                <a:latin typeface="Montserrat" pitchFamily="2" charset="0"/>
              </a:rPr>
              <a:t>а также в создании расширения для браузера. Данные программы будут отслеживать, в какие приложения или на какие сайты заходит пользователь, и если приложение или сайт будет совпадать со списком ресурсов, которые самостоятельно ограничили доступ граждан РФ к своим ресурсам, то автоматически будет устанавливаться соединение с прокси сервером для обхода ограничений.</a:t>
            </a:r>
          </a:p>
          <a:p>
            <a:r>
              <a:rPr lang="ru-RU" sz="1600" dirty="0">
                <a:solidFill>
                  <a:srgbClr val="000000"/>
                </a:solidFill>
                <a:latin typeface="Montserrat" pitchFamily="2" charset="0"/>
              </a:rPr>
              <a:t>В иное время, когда пользователь использует приложения или посещает сайты, к которым не был ограничен доступ, прокси-соединение не будет устанавливаться для того, чтобы избежать возможные ошибки. </a:t>
            </a:r>
          </a:p>
          <a:p>
            <a:br>
              <a:rPr lang="ru-RU" sz="1600" dirty="0">
                <a:solidFill>
                  <a:srgbClr val="000000"/>
                </a:solidFill>
                <a:latin typeface="Montserrat" pitchFamily="2" charset="0"/>
              </a:rPr>
            </a:br>
            <a:r>
              <a:rPr lang="ru-RU" sz="1600" dirty="0">
                <a:solidFill>
                  <a:srgbClr val="000000"/>
                </a:solidFill>
                <a:latin typeface="Montserrat" pitchFamily="2" charset="0"/>
              </a:rPr>
              <a:t>Особенность решения в том, что напрямую пользователь никак не будет взаимодействовать с программой, кроме как в момент установки, что делает весь процесс взаимодействия с программой максимально автоматизированным и удобным.</a:t>
            </a:r>
          </a:p>
          <a:p>
            <a:endParaRPr lang="ru-RU" sz="1600" dirty="0">
              <a:solidFill>
                <a:srgbClr val="000000"/>
              </a:solidFill>
              <a:latin typeface="Montserrat" pitchFamily="2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Montserrat" pitchFamily="2" charset="0"/>
              </a:rPr>
              <a:t>Из-за мониторинга пользовательской активности, который подразумевается для работы программы, у пользователя может возникнуть недоверие к нашему продукту. Поэтому в перспективе видится возможным создавать приложения или расширения на встроенных автоматизациях </a:t>
            </a:r>
            <a:r>
              <a:rPr lang="en-US" sz="1600" dirty="0">
                <a:solidFill>
                  <a:srgbClr val="000000"/>
                </a:solidFill>
                <a:latin typeface="Montserrat" pitchFamily="2" charset="0"/>
              </a:rPr>
              <a:t>OS</a:t>
            </a:r>
            <a:r>
              <a:rPr lang="ru-RU" sz="1600" dirty="0">
                <a:solidFill>
                  <a:srgbClr val="000000"/>
                </a:solidFill>
                <a:latin typeface="Montserrat" pitchFamily="2" charset="0"/>
              </a:rPr>
              <a:t> для исключения мониторинга пользовательской активности.</a:t>
            </a:r>
          </a:p>
        </p:txBody>
      </p:sp>
    </p:spTree>
    <p:extLst>
      <p:ext uri="{BB962C8B-B14F-4D97-AF65-F5344CB8AC3E}">
        <p14:creationId xmlns:p14="http://schemas.microsoft.com/office/powerpoint/2010/main" val="4257466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57F6F5-BFE7-D04A-A800-B35385276611}"/>
              </a:ext>
            </a:extLst>
          </p:cNvPr>
          <p:cNvSpPr txBox="1"/>
          <p:nvPr/>
        </p:nvSpPr>
        <p:spPr>
          <a:xfrm>
            <a:off x="115417" y="3838270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5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A34C1-8822-F040-914F-EB12C5C015CB}"/>
              </a:ext>
            </a:extLst>
          </p:cNvPr>
          <p:cNvSpPr txBox="1"/>
          <p:nvPr/>
        </p:nvSpPr>
        <p:spPr>
          <a:xfrm>
            <a:off x="1216013" y="475518"/>
            <a:ext cx="10249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Montserrat" panose="00000500000000000000" pitchFamily="2" charset="-52"/>
              </a:rPr>
              <a:t>ПОТРЕБИТЕЛЬСКИЕ СЕГМЕНТЫ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F460596-788D-2144-8525-67E90D7B336A}"/>
              </a:ext>
            </a:extLst>
          </p:cNvPr>
          <p:cNvSpPr txBox="1"/>
          <p:nvPr/>
        </p:nvSpPr>
        <p:spPr>
          <a:xfrm>
            <a:off x="1216013" y="1183404"/>
            <a:ext cx="10249156" cy="517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400" b="1" i="0" u="none" strike="noStrike" dirty="0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Портрет целевой аудитории</a:t>
            </a:r>
            <a:r>
              <a:rPr lang="ru-RU" sz="1400" b="0" i="0" u="none" strike="noStrike" dirty="0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:</a:t>
            </a:r>
            <a: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 возраст от 22 до 50 лет</a:t>
            </a:r>
            <a:r>
              <a:rPr lang="ru-RU" sz="1400" i="0" u="none" strike="noStrike" dirty="0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. Это платёжеспособные активные пользователи интернета, которые регулярно взаимодействуют с различными глобальными онлайн-ресурсами, сервисами и соцсетями. Для них важны простота, скорость и гибкость решения, которое может интегрировать разные мировые сервисы в единый поток задач.</a:t>
            </a:r>
            <a:b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</a:br>
            <a:b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</a:br>
            <a:r>
              <a:rPr lang="ru-RU" sz="1400" i="0" u="none" strike="noStrike" dirty="0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Профессиональная деятельность:</a:t>
            </a:r>
            <a:b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</a:br>
            <a:r>
              <a:rPr lang="ru-RU" sz="1400" i="0" u="none" strike="noStrike" dirty="0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1. Фрилансеры</a:t>
            </a:r>
            <a:b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</a:br>
            <a:r>
              <a:rPr lang="ru-RU" sz="1400" i="0" u="none" strike="noStrike" dirty="0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2. Технические специалисты</a:t>
            </a:r>
            <a:b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</a:br>
            <a:r>
              <a:rPr lang="ru-RU" sz="1400" i="0" u="none" strike="noStrike" dirty="0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3. Малый бизнес и стартапы</a:t>
            </a:r>
            <a:b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</a:br>
            <a:br>
              <a:rPr lang="en-US" sz="1400" dirty="0">
                <a:latin typeface="Montserrat" panose="00000500000000000000" pitchFamily="2" charset="-52"/>
                <a:cs typeface="Mongolian Baiti" panose="03000500000000000000" pitchFamily="66" charset="0"/>
              </a:rPr>
            </a:br>
            <a: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1. Рынок </a:t>
            </a:r>
            <a:r>
              <a:rPr lang="en-US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B</a:t>
            </a:r>
            <a: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2</a:t>
            </a:r>
            <a:r>
              <a:rPr lang="en-US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C (</a:t>
            </a:r>
            <a: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видеоблогеры, модели, фотографы, политики, активисты, видеомонтажеры, жители РФ, возраст от 16 до 65 лет)</a:t>
            </a:r>
          </a:p>
          <a:p>
            <a: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2. Рынок </a:t>
            </a:r>
            <a:r>
              <a:rPr lang="en-US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B</a:t>
            </a:r>
            <a: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2</a:t>
            </a:r>
            <a:r>
              <a:rPr lang="en-US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B (</a:t>
            </a:r>
            <a: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кофейни, автосалоны, бары, рестораны, </a:t>
            </a:r>
            <a:r>
              <a:rPr lang="ru-RU" sz="1400" dirty="0" err="1">
                <a:latin typeface="Montserrat" panose="00000500000000000000" pitchFamily="2" charset="-52"/>
                <a:cs typeface="Mongolian Baiti" panose="03000500000000000000" pitchFamily="66" charset="0"/>
              </a:rPr>
              <a:t>барбершопы</a:t>
            </a:r>
            <a: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 – компании, которые используют социальные сети в качестве продвижения) – </a:t>
            </a:r>
            <a:r>
              <a:rPr lang="en-US" sz="1400" dirty="0" err="1">
                <a:latin typeface="Montserrat" panose="00000500000000000000" pitchFamily="2" charset="-52"/>
                <a:cs typeface="Mongolian Baiti" panose="03000500000000000000" pitchFamily="66" charset="0"/>
              </a:rPr>
              <a:t>Varka</a:t>
            </a:r>
            <a:r>
              <a:rPr lang="en-US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 coffee, </a:t>
            </a:r>
            <a:r>
              <a:rPr lang="en-US" sz="1400" dirty="0" err="1">
                <a:latin typeface="Montserrat" panose="00000500000000000000" pitchFamily="2" charset="-52"/>
                <a:cs typeface="Mongolian Baiti" panose="03000500000000000000" pitchFamily="66" charset="0"/>
              </a:rPr>
              <a:t>JetCar</a:t>
            </a:r>
            <a:r>
              <a:rPr lang="en-US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, Barbarossa </a:t>
            </a:r>
            <a: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и т.д. Компании, которые находятся в России, Беларуси.</a:t>
            </a:r>
            <a:br>
              <a:rPr lang="en-US" sz="1400" dirty="0">
                <a:latin typeface="Montserrat" panose="00000500000000000000" pitchFamily="2" charset="-52"/>
                <a:cs typeface="Mongolian Baiti" panose="03000500000000000000" pitchFamily="66" charset="0"/>
              </a:rPr>
            </a:br>
            <a:endParaRPr lang="ru-RU" sz="1400" dirty="0">
              <a:latin typeface="Montserrat" panose="00000500000000000000" pitchFamily="2" charset="-52"/>
              <a:cs typeface="Mongolian Baiti" panose="03000500000000000000" pitchFamily="66" charset="0"/>
            </a:endParaRPr>
          </a:p>
          <a:p>
            <a:r>
              <a:rPr lang="ru-RU" sz="1400" b="1" dirty="0">
                <a:latin typeface="Montserrat" panose="00000500000000000000" pitchFamily="2" charset="-52"/>
                <a:cs typeface="Mongolian Baiti" panose="03000500000000000000" pitchFamily="66" charset="0"/>
              </a:rPr>
              <a:t>Ценностное предложение:</a:t>
            </a:r>
          </a:p>
          <a:p>
            <a:r>
              <a:rPr lang="ru-RU" sz="1400" dirty="0">
                <a:latin typeface="Montserrat" panose="00000500000000000000" pitchFamily="2" charset="-52"/>
                <a:cs typeface="Mongolian Baiti" panose="03000500000000000000" pitchFamily="66" charset="0"/>
              </a:rPr>
              <a:t>Наше решение автоматически подключает прокси при попытке открыть сайты и приложения, заблокировавшие доступ пользователям из РФ, при этом не требует взаимодействия от пользователя, что обеспечивает максимальное удобство пользования и безопасность. Программа работает в фоновом режиме и использует прокси только при необходимости, что минимизирует ошибки и гарантирует быструю работу с незаблокированными ресурсами.</a:t>
            </a:r>
            <a:br>
              <a:rPr lang="en-US" sz="1400" dirty="0">
                <a:latin typeface="Montserrat" panose="00000500000000000000" pitchFamily="2" charset="-52"/>
                <a:cs typeface="Mongolian Baiti" panose="03000500000000000000" pitchFamily="66" charset="0"/>
              </a:rPr>
            </a:br>
            <a:br>
              <a:rPr lang="en-US" sz="1400" dirty="0">
                <a:latin typeface="Montserrat" panose="00000500000000000000" pitchFamily="2" charset="-52"/>
                <a:cs typeface="Mongolian Baiti" panose="03000500000000000000" pitchFamily="66" charset="0"/>
              </a:rPr>
            </a:br>
            <a:endParaRPr lang="en-US" sz="1400" dirty="0">
              <a:latin typeface="Montserrat" panose="00000500000000000000" pitchFamily="2" charset="-52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811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C1A9CB-A0BC-2147-9848-CF1126E15B42}"/>
              </a:ext>
            </a:extLst>
          </p:cNvPr>
          <p:cNvSpPr txBox="1"/>
          <p:nvPr/>
        </p:nvSpPr>
        <p:spPr>
          <a:xfrm>
            <a:off x="102815" y="4818452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6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87EBCD-20E3-3543-BC7D-6655BA345201}"/>
              </a:ext>
            </a:extLst>
          </p:cNvPr>
          <p:cNvSpPr txBox="1"/>
          <p:nvPr/>
        </p:nvSpPr>
        <p:spPr>
          <a:xfrm>
            <a:off x="1437861" y="192623"/>
            <a:ext cx="5178055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000" dirty="0">
                <a:latin typeface="Montserrat" pitchFamily="2" charset="0"/>
              </a:rPr>
              <a:t>КОНКУРЕНТЫ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C2267A6-4F7E-4E1A-BC42-A00AF88934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363108"/>
              </p:ext>
            </p:extLst>
          </p:nvPr>
        </p:nvGraphicFramePr>
        <p:xfrm>
          <a:off x="1437861" y="1226319"/>
          <a:ext cx="9683109" cy="464124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40345">
                  <a:extLst>
                    <a:ext uri="{9D8B030D-6E8A-4147-A177-3AD203B41FA5}">
                      <a16:colId xmlns:a16="http://schemas.microsoft.com/office/drawing/2014/main" val="935825101"/>
                    </a:ext>
                  </a:extLst>
                </a:gridCol>
                <a:gridCol w="4107612">
                  <a:extLst>
                    <a:ext uri="{9D8B030D-6E8A-4147-A177-3AD203B41FA5}">
                      <a16:colId xmlns:a16="http://schemas.microsoft.com/office/drawing/2014/main" val="2963117765"/>
                    </a:ext>
                  </a:extLst>
                </a:gridCol>
                <a:gridCol w="3835152">
                  <a:extLst>
                    <a:ext uri="{9D8B030D-6E8A-4147-A177-3AD203B41FA5}">
                      <a16:colId xmlns:a16="http://schemas.microsoft.com/office/drawing/2014/main" val="1325128156"/>
                    </a:ext>
                  </a:extLst>
                </a:gridCol>
              </a:tblGrid>
              <a:tr h="368169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Конкуренты</a:t>
                      </a:r>
                      <a:endParaRPr lang="ru-RU" dirty="0">
                        <a:solidFill>
                          <a:schemeClr val="bg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Характеристика продуктов конкурентов</a:t>
                      </a:r>
                      <a:endParaRPr lang="ru-RU" dirty="0">
                        <a:solidFill>
                          <a:schemeClr val="bg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Montserrat" panose="00000500000000000000" pitchFamily="2" charset="-52"/>
                        </a:rPr>
                        <a:t>Наши конкурентные преимущества</a:t>
                      </a:r>
                      <a:endParaRPr lang="ru-RU" dirty="0">
                        <a:solidFill>
                          <a:schemeClr val="bg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315691"/>
                  </a:ext>
                </a:extLst>
              </a:tr>
              <a:tr h="664864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KProxy</a:t>
                      </a:r>
                      <a:endParaRPr lang="ru-RU" dirty="0"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Обход онлайн-ограничений на иностранный контент</a:t>
                      </a:r>
                    </a:p>
                    <a:p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Полная безопасность за счет обхода хакеров</a:t>
                      </a:r>
                    </a:p>
                    <a:p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Возможность маскировать IP-адрес от слежки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itchFamily="2" charset="0"/>
                        </a:rPr>
                        <a:t>Не требует подключения к ботам, что обеспечивает совершение минимального числа действий в цепочке доступа к ресурсам</a:t>
                      </a:r>
                      <a:endParaRPr lang="en-US" sz="1200" dirty="0">
                        <a:solidFill>
                          <a:srgbClr val="000000"/>
                        </a:solidFill>
                        <a:latin typeface="Montserrat" pitchFamily="2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itchFamily="2" charset="0"/>
                        </a:rPr>
                        <a:t>Быстрая установка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itchFamily="2" charset="0"/>
                        </a:rPr>
                        <a:t>Полная автоматизация процесса подключения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Montserrat" pitchFamily="2" charset="0"/>
                        </a:rPr>
                        <a:t>Proxy</a:t>
                      </a:r>
                      <a:endParaRPr lang="ru-RU" sz="1200" dirty="0">
                        <a:solidFill>
                          <a:srgbClr val="000000"/>
                        </a:solidFill>
                        <a:latin typeface="Montserrat" pitchFamily="2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itchFamily="2" charset="0"/>
                        </a:rPr>
                        <a:t>Обеспечение устойчивого соединения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latin typeface="Montserrat" pitchFamily="2" charset="0"/>
                        </a:rPr>
                        <a:t>Доступ на </a:t>
                      </a:r>
                      <a:r>
                        <a:rPr lang="en" sz="1200" dirty="0">
                          <a:latin typeface="Montserrat" pitchFamily="2" charset="0"/>
                        </a:rPr>
                        <a:t>iOS, MacOS, </a:t>
                      </a:r>
                      <a:r>
                        <a:rPr lang="en-US" sz="1200" dirty="0">
                          <a:latin typeface="Montserrat" pitchFamily="2" charset="0"/>
                        </a:rPr>
                        <a:t>W</a:t>
                      </a:r>
                      <a:r>
                        <a:rPr lang="en" sz="1200" dirty="0">
                          <a:latin typeface="Montserrat" pitchFamily="2" charset="0"/>
                        </a:rPr>
                        <a:t>indows </a:t>
                      </a:r>
                      <a:r>
                        <a:rPr lang="ru-RU" sz="1200" dirty="0">
                          <a:latin typeface="Montserrat" pitchFamily="2" charset="0"/>
                        </a:rPr>
                        <a:t>и </a:t>
                      </a:r>
                      <a:r>
                        <a:rPr lang="en-US" sz="1200" dirty="0">
                          <a:latin typeface="Montserrat" pitchFamily="2" charset="0"/>
                        </a:rPr>
                        <a:t>A</a:t>
                      </a:r>
                      <a:r>
                        <a:rPr lang="en" sz="1200" dirty="0">
                          <a:latin typeface="Montserrat" pitchFamily="2" charset="0"/>
                        </a:rPr>
                        <a:t>ndroid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itchFamily="2" charset="0"/>
                        </a:rPr>
                        <a:t>Бесплатный пробный период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itchFamily="2" charset="0"/>
                        </a:rPr>
                        <a:t>Обход онлайн-ограничений на иностранный контент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itchFamily="2" charset="0"/>
                        </a:rPr>
                        <a:t>Отсутствие рекламы (не продаём данные пользователей маркетинговым компаниям)</a:t>
                      </a:r>
                      <a:endParaRPr lang="en-US" sz="1200" dirty="0">
                        <a:solidFill>
                          <a:srgbClr val="000000"/>
                        </a:solidFill>
                        <a:latin typeface="Montserrat" pitchFamily="2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Montserrat" pitchFamily="2" charset="0"/>
                        </a:rPr>
                        <a:t>C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itchFamily="2" charset="0"/>
                        </a:rPr>
                        <a:t>писок доступных ресурсов будет расширяться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906347"/>
                  </a:ext>
                </a:extLst>
              </a:tr>
              <a:tr h="6658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TipTopVPN</a:t>
                      </a:r>
                      <a:endParaRPr lang="ru-RU" sz="180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Простота в использовании</a:t>
                      </a:r>
                    </a:p>
                    <a:p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Может использоваться только для соцсетей</a:t>
                      </a:r>
                    </a:p>
                    <a:p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Есть реклама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007386"/>
                  </a:ext>
                </a:extLst>
              </a:tr>
              <a:tr h="6835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ProxySite</a:t>
                      </a:r>
                      <a:endParaRPr lang="ru-RU" dirty="0">
                        <a:latin typeface="Montserrat" panose="00000500000000000000" pitchFamily="2" charset="-5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Защита от слежки</a:t>
                      </a:r>
                    </a:p>
                    <a:p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Ускорение общего процесса просмотра веб-страниц через гигабитную сеть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itchFamily="2" charset="0"/>
                        </a:rPr>
                        <a:t>Не требует подключения к ботам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itchFamily="2" charset="0"/>
                        </a:rPr>
                        <a:t>Мгновенное подключение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Montserrat" pitchFamily="2" charset="0"/>
                        </a:rPr>
                        <a:t>Доступно на </a:t>
                      </a:r>
                      <a:r>
                        <a:rPr lang="en" sz="1200" dirty="0">
                          <a:latin typeface="Montserrat" pitchFamily="2" charset="0"/>
                        </a:rPr>
                        <a:t>iOS, MacOS, </a:t>
                      </a:r>
                      <a:r>
                        <a:rPr lang="en-US" sz="1200" dirty="0">
                          <a:latin typeface="Montserrat" pitchFamily="2" charset="0"/>
                        </a:rPr>
                        <a:t>W</a:t>
                      </a:r>
                      <a:r>
                        <a:rPr lang="en" sz="1200" dirty="0">
                          <a:latin typeface="Montserrat" pitchFamily="2" charset="0"/>
                        </a:rPr>
                        <a:t>indows </a:t>
                      </a:r>
                      <a:r>
                        <a:rPr lang="ru-RU" sz="1200" dirty="0">
                          <a:latin typeface="Montserrat" pitchFamily="2" charset="0"/>
                        </a:rPr>
                        <a:t>и </a:t>
                      </a:r>
                      <a:r>
                        <a:rPr lang="en-US" sz="1200" dirty="0">
                          <a:latin typeface="Montserrat" pitchFamily="2" charset="0"/>
                        </a:rPr>
                        <a:t>A</a:t>
                      </a:r>
                      <a:r>
                        <a:rPr lang="en" sz="1200" dirty="0">
                          <a:latin typeface="Montserrat" pitchFamily="2" charset="0"/>
                        </a:rPr>
                        <a:t>ndroid</a:t>
                      </a:r>
                      <a:endParaRPr lang="ru-RU" sz="1200" dirty="0">
                        <a:solidFill>
                          <a:srgbClr val="000000"/>
                        </a:solidFill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295561"/>
                  </a:ext>
                </a:extLst>
              </a:tr>
              <a:tr h="6354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ALPHA VPN</a:t>
                      </a:r>
                      <a:endParaRPr lang="ru-RU" sz="180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Мгновенное подключение</a:t>
                      </a:r>
                    </a:p>
                    <a:p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Удобный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Telegram-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бот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Надёжное шифрование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Бесплатный период на 7 дней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rgbClr val="000000"/>
                        </a:solidFill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147836"/>
                  </a:ext>
                </a:extLst>
              </a:tr>
              <a:tr h="8170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Hola VPN</a:t>
                      </a:r>
                      <a:endParaRPr lang="ru-RU" sz="1800" dirty="0">
                        <a:solidFill>
                          <a:srgbClr val="00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Простота в использовании</a:t>
                      </a:r>
                    </a:p>
                    <a:p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Разблокировка сайтов</a:t>
                      </a:r>
                    </a:p>
                    <a:p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Высокая скорость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30-дневная гарантия возврата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anose="00000500000000000000" pitchFamily="2" charset="-52"/>
                        </a:rPr>
                        <a:t>Имеет ряд серьезных проблем с безопасностью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Montserrat" pitchFamily="2" charset="0"/>
                        </a:rPr>
                        <a:t>Бесплатный пробный период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938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2349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543173-63DE-482A-9144-3E2481DA8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071" y="237313"/>
            <a:ext cx="5613756" cy="1325563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Montserrat" panose="00000500000000000000" pitchFamily="2" charset="-52"/>
              </a:rPr>
              <a:t>АНАЛИЗ РЫНКА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5C171ADF-AC40-4AD9-B549-C1570EBC50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8294183"/>
              </p:ext>
            </p:extLst>
          </p:nvPr>
        </p:nvGraphicFramePr>
        <p:xfrm>
          <a:off x="4415518" y="90433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54EFA1B-2EF1-450E-8944-F87129635D7C}"/>
              </a:ext>
            </a:extLst>
          </p:cNvPr>
          <p:cNvSpPr txBox="1"/>
          <p:nvPr/>
        </p:nvSpPr>
        <p:spPr>
          <a:xfrm>
            <a:off x="896645" y="1423385"/>
            <a:ext cx="5346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latin typeface="Montserrat" panose="00000500000000000000" pitchFamily="2" charset="-52"/>
              </a:rPr>
              <a:t>PAM</a:t>
            </a:r>
            <a:r>
              <a:rPr lang="ru-RU" b="1" dirty="0">
                <a:latin typeface="Montserrat" panose="00000500000000000000" pitchFamily="2" charset="-52"/>
              </a:rPr>
              <a:t>: </a:t>
            </a:r>
            <a:r>
              <a:rPr lang="ru-RU" dirty="0">
                <a:latin typeface="Montserrat" panose="00000500000000000000" pitchFamily="2" charset="-52"/>
              </a:rPr>
              <a:t>пользователи VPN в России – 22%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B49B43-2237-415D-BC71-6E4565198EA6}"/>
              </a:ext>
            </a:extLst>
          </p:cNvPr>
          <p:cNvSpPr txBox="1"/>
          <p:nvPr/>
        </p:nvSpPr>
        <p:spPr>
          <a:xfrm>
            <a:off x="896645" y="2652977"/>
            <a:ext cx="5199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latin typeface="Montserrat" panose="00000500000000000000" pitchFamily="2" charset="-52"/>
              </a:rPr>
              <a:t>TAM</a:t>
            </a:r>
            <a:r>
              <a:rPr lang="ru-RU" b="1" dirty="0">
                <a:latin typeface="Montserrat" panose="00000500000000000000" pitchFamily="2" charset="-52"/>
              </a:rPr>
              <a:t>: </a:t>
            </a:r>
            <a:r>
              <a:rPr lang="ru-RU" dirty="0">
                <a:latin typeface="Montserrat" panose="00000500000000000000" pitchFamily="2" charset="-52"/>
              </a:rPr>
              <a:t>пользователи платным </a:t>
            </a:r>
            <a:r>
              <a:rPr lang="en-US" dirty="0">
                <a:latin typeface="Montserrat" panose="00000500000000000000" pitchFamily="2" charset="-52"/>
              </a:rPr>
              <a:t>VPN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D14F43-5DE9-4A51-8E74-3F626B6F40D7}"/>
              </a:ext>
            </a:extLst>
          </p:cNvPr>
          <p:cNvSpPr txBox="1"/>
          <p:nvPr/>
        </p:nvSpPr>
        <p:spPr>
          <a:xfrm>
            <a:off x="896645" y="3882569"/>
            <a:ext cx="48673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latin typeface="Montserrat" panose="00000500000000000000" pitchFamily="2" charset="-52"/>
              </a:rPr>
              <a:t>SAM</a:t>
            </a:r>
            <a:r>
              <a:rPr lang="ru-RU" b="1" dirty="0">
                <a:latin typeface="Montserrat" panose="00000500000000000000" pitchFamily="2" charset="-52"/>
              </a:rPr>
              <a:t>: </a:t>
            </a:r>
            <a:r>
              <a:rPr lang="ru-RU" dirty="0">
                <a:latin typeface="Montserrat" panose="00000500000000000000" pitchFamily="2" charset="-52"/>
              </a:rPr>
              <a:t>пользователи платным прокси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A1AE25-66B4-4A5B-AE2C-CEB628BA1AEA}"/>
              </a:ext>
            </a:extLst>
          </p:cNvPr>
          <p:cNvSpPr txBox="1"/>
          <p:nvPr/>
        </p:nvSpPr>
        <p:spPr>
          <a:xfrm>
            <a:off x="896646" y="5088378"/>
            <a:ext cx="53467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latin typeface="Montserrat" panose="00000500000000000000" pitchFamily="2" charset="-52"/>
              </a:rPr>
              <a:t>SOM</a:t>
            </a:r>
            <a:r>
              <a:rPr lang="ru-RU" b="1" dirty="0">
                <a:latin typeface="Montserrat" panose="00000500000000000000" pitchFamily="2" charset="-52"/>
              </a:rPr>
              <a:t>: </a:t>
            </a:r>
            <a:r>
              <a:rPr lang="ru-RU" dirty="0">
                <a:latin typeface="Montserrat" panose="00000500000000000000" pitchFamily="2" charset="-52"/>
              </a:rPr>
              <a:t>потенциальное количество продаж </a:t>
            </a:r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3DB67DC-50E9-40E8-9B80-62A13BA4B2A5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47F73A4-C6A2-402A-9AEF-432D7EA97CAB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D44C3AF-DD62-4370-8718-4243566855F1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2DCDA0-5A35-454B-AB78-CDC989C332E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0419A02-D45C-4AC0-8EB1-C23DFB4744E0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D41F8E4-4BE7-447F-8BB6-E001DA369E88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1BE0D1B-E3FF-4DEC-B7B6-F706ACEED95D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21ACE5-00E7-4FEB-BB75-AB6FE817E73F}"/>
              </a:ext>
            </a:extLst>
          </p:cNvPr>
          <p:cNvSpPr txBox="1"/>
          <p:nvPr/>
        </p:nvSpPr>
        <p:spPr>
          <a:xfrm>
            <a:off x="102815" y="5722833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7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C96F0D7-92CB-4F38-83FA-CF983722C239}"/>
              </a:ext>
            </a:extLst>
          </p:cNvPr>
          <p:cNvCxnSpPr>
            <a:cxnSpLocks/>
          </p:cNvCxnSpPr>
          <p:nvPr/>
        </p:nvCxnSpPr>
        <p:spPr>
          <a:xfrm>
            <a:off x="5868140" y="1562876"/>
            <a:ext cx="163349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A88A03F-4EFD-4195-A443-6D6AB16927E0}"/>
              </a:ext>
            </a:extLst>
          </p:cNvPr>
          <p:cNvCxnSpPr>
            <a:cxnSpLocks/>
          </p:cNvCxnSpPr>
          <p:nvPr/>
        </p:nvCxnSpPr>
        <p:spPr>
          <a:xfrm>
            <a:off x="5102600" y="2822800"/>
            <a:ext cx="214157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3CA0C55-E7C2-42A6-A218-96302529AFAB}"/>
              </a:ext>
            </a:extLst>
          </p:cNvPr>
          <p:cNvCxnSpPr>
            <a:cxnSpLocks/>
          </p:cNvCxnSpPr>
          <p:nvPr/>
        </p:nvCxnSpPr>
        <p:spPr>
          <a:xfrm>
            <a:off x="5511553" y="4077378"/>
            <a:ext cx="173262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A10C2461-DC38-4937-8A28-5890C0A5ADE2}"/>
              </a:ext>
            </a:extLst>
          </p:cNvPr>
          <p:cNvCxnSpPr>
            <a:cxnSpLocks/>
          </p:cNvCxnSpPr>
          <p:nvPr/>
        </p:nvCxnSpPr>
        <p:spPr>
          <a:xfrm>
            <a:off x="6172941" y="5283304"/>
            <a:ext cx="155950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250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6645A-76AD-408F-A75D-667E87608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52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Montserrat" panose="00000500000000000000" pitchFamily="2" charset="-52"/>
              </a:rPr>
              <a:t>ФИНАНСОВЫЙ ПЛАН РЕАЛИЗАЦИИ РЫНКА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2137D48-4151-4DDD-B36F-52F8B08CF561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44A6AF5-0B98-4B27-ACBA-08D24CA0E37A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2C5ECBF-C9B7-4EA3-9C0F-FAFEDE13282B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4703098-EDCA-434E-BA91-A61CE4A7B0DF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036F43D-9390-428B-AF08-D514F1C685BC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5A32414-B0CF-45EB-91C9-65BE2DD85B25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5402ECB-AB4A-44C3-8B07-45F0CACFE269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1328FA-3E56-4B0A-B275-8BBCF499EB85}"/>
              </a:ext>
            </a:extLst>
          </p:cNvPr>
          <p:cNvSpPr txBox="1"/>
          <p:nvPr/>
        </p:nvSpPr>
        <p:spPr>
          <a:xfrm>
            <a:off x="102815" y="-107006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8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2EC02C-00A0-4EE4-B39D-6CF767803541}"/>
              </a:ext>
            </a:extLst>
          </p:cNvPr>
          <p:cNvSpPr txBox="1"/>
          <p:nvPr/>
        </p:nvSpPr>
        <p:spPr>
          <a:xfrm>
            <a:off x="838200" y="1686276"/>
            <a:ext cx="105156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0000500000000000000" pitchFamily="2" charset="-52"/>
                <a:cs typeface="Mongolian Baiti" panose="03000500000000000000" pitchFamily="66" charset="0"/>
              </a:rPr>
              <a:t>Доходы с проекта, чтобы покрыть весь доступный рынок: 6,16 млн </a:t>
            </a:r>
            <a:r>
              <a:rPr lang="ru-RU" dirty="0" err="1">
                <a:latin typeface="Montserrat" panose="00000500000000000000" pitchFamily="2" charset="-52"/>
                <a:cs typeface="Mongolian Baiti" panose="03000500000000000000" pitchFamily="66" charset="0"/>
              </a:rPr>
              <a:t>руб</a:t>
            </a:r>
            <a:r>
              <a:rPr lang="ru-RU" dirty="0">
                <a:latin typeface="Montserrat" panose="00000500000000000000" pitchFamily="2" charset="-52"/>
                <a:cs typeface="Mongolian Baiti" panose="03000500000000000000" pitchFamily="66" charset="0"/>
              </a:rPr>
              <a:t> (24 739 пользователей)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0000500000000000000" pitchFamily="2" charset="-52"/>
                <a:cs typeface="Mongolian Baiti" panose="03000500000000000000" pitchFamily="66" charset="0"/>
              </a:rPr>
              <a:t>Проект выйдет на этот доход через 3 года</a:t>
            </a:r>
          </a:p>
          <a:p>
            <a:endParaRPr lang="ru-RU" dirty="0">
              <a:latin typeface="Montserrat" panose="00000500000000000000" pitchFamily="2" charset="-52"/>
              <a:cs typeface="Mongolian Baiti" panose="0300050000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0000500000000000000" pitchFamily="2" charset="-52"/>
                <a:cs typeface="Mongolian Baiti" panose="03000500000000000000" pitchFamily="66" charset="0"/>
              </a:rPr>
              <a:t>Прибыль с проекта за 3 года: 2 453 500 </a:t>
            </a:r>
            <a:r>
              <a:rPr lang="ru-RU" dirty="0" err="1">
                <a:latin typeface="Montserrat" panose="00000500000000000000" pitchFamily="2" charset="-52"/>
                <a:cs typeface="Mongolian Baiti" panose="03000500000000000000" pitchFamily="66" charset="0"/>
              </a:rPr>
              <a:t>руб</a:t>
            </a:r>
            <a:endParaRPr lang="ru-RU" dirty="0">
              <a:latin typeface="Montserrat" panose="00000500000000000000" pitchFamily="2" charset="-52"/>
              <a:cs typeface="Mongolian Baiti" panose="0300050000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Montserrat" panose="00000500000000000000" pitchFamily="2" charset="-52"/>
              <a:cs typeface="Mongolian Baiti" panose="0300050000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" panose="00000500000000000000" pitchFamily="2" charset="-52"/>
                <a:cs typeface="Mongolian Baiti" panose="03000500000000000000" pitchFamily="66" charset="0"/>
              </a:rPr>
              <a:t>Необходимые инвестиции на реализацию проекта: 3 706 500 РУБ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Montserrat" panose="00000500000000000000" pitchFamily="2" charset="-52"/>
              <a:cs typeface="Mongolian Baiti" panose="0300050000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i="0" u="none" strike="noStrike" dirty="0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Статьи расходов (3 года):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u-RU" u="none" strike="noStrike" dirty="0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Аренда кластера серверов</a:t>
            </a:r>
            <a:r>
              <a:rPr lang="ru-RU" i="0" u="none" strike="noStrike" dirty="0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: 825 000 </a:t>
            </a:r>
            <a:r>
              <a:rPr lang="ru-RU" i="0" u="none" strike="noStrike" dirty="0" err="1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руб</a:t>
            </a:r>
            <a:endParaRPr lang="ru-RU" i="0" u="none" strike="noStrike" dirty="0">
              <a:effectLst/>
              <a:latin typeface="Montserrat" panose="00000500000000000000" pitchFamily="2" charset="-52"/>
              <a:cs typeface="Mongolian Baiti" panose="03000500000000000000" pitchFamily="66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u-RU" i="0" u="none" strike="noStrike" dirty="0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Домен: 1 500 </a:t>
            </a:r>
            <a:r>
              <a:rPr lang="ru-RU" i="0" u="none" strike="noStrike" dirty="0" err="1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руб</a:t>
            </a:r>
            <a:endParaRPr lang="ru-RU" i="0" u="none" strike="noStrike" dirty="0">
              <a:effectLst/>
              <a:latin typeface="Montserrat" panose="00000500000000000000" pitchFamily="2" charset="-52"/>
              <a:cs typeface="Mongolian Baiti" panose="03000500000000000000" pitchFamily="66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u-RU" i="0" u="none" strike="noStrike" dirty="0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Таргетированная реклама: 1 080 000 </a:t>
            </a:r>
            <a:r>
              <a:rPr lang="ru-RU" i="0" u="none" strike="noStrike" dirty="0" err="1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руб</a:t>
            </a:r>
            <a:endParaRPr lang="ru-RU" i="0" u="none" strike="noStrike" dirty="0">
              <a:effectLst/>
              <a:latin typeface="Montserrat" panose="00000500000000000000" pitchFamily="2" charset="-52"/>
              <a:cs typeface="Mongolian Baiti" panose="03000500000000000000" pitchFamily="66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u-RU" i="0" u="none" strike="noStrike" dirty="0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Зарплата специалистам: 1 800 000 </a:t>
            </a:r>
            <a:r>
              <a:rPr lang="ru-RU" i="0" u="none" strike="noStrike" dirty="0" err="1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руб</a:t>
            </a:r>
            <a:endParaRPr lang="ru-RU" i="0" u="none" strike="noStrike" dirty="0">
              <a:effectLst/>
              <a:latin typeface="Montserrat" panose="00000500000000000000" pitchFamily="2" charset="-52"/>
              <a:cs typeface="Mongolian Baiti" panose="03000500000000000000" pitchFamily="66" charset="0"/>
            </a:endParaRPr>
          </a:p>
          <a:p>
            <a:endParaRPr lang="ru-RU" sz="1800" i="0" u="none" strike="noStrike" dirty="0">
              <a:effectLst/>
              <a:latin typeface="Montserrat" panose="00000500000000000000" pitchFamily="2" charset="-52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48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6265FC-EDF7-8E45-90F5-CF85D892589D}"/>
              </a:ext>
            </a:extLst>
          </p:cNvPr>
          <p:cNvSpPr txBox="1"/>
          <p:nvPr/>
        </p:nvSpPr>
        <p:spPr>
          <a:xfrm>
            <a:off x="115416" y="879312"/>
            <a:ext cx="652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9</a:t>
            </a:r>
            <a:endParaRPr lang="en-US" sz="72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F5F12F-8FDA-4A48-A4F8-16F58B0048F0}"/>
              </a:ext>
            </a:extLst>
          </p:cNvPr>
          <p:cNvSpPr txBox="1"/>
          <p:nvPr/>
        </p:nvSpPr>
        <p:spPr>
          <a:xfrm>
            <a:off x="1589864" y="396732"/>
            <a:ext cx="9356052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000" dirty="0">
                <a:latin typeface="Montserrat" pitchFamily="2" charset="0"/>
              </a:rPr>
              <a:t>КАЛЕНДАРНЫЙ ПЛАН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73B15C-692D-43CE-A463-C700F10C9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91" y="1966726"/>
            <a:ext cx="11189807" cy="359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37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37B31D0-FE4C-4F35-8CDC-657B60026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5702" y="3494554"/>
            <a:ext cx="5014834" cy="28796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6645A-76AD-408F-A75D-667E87608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52" y="365125"/>
            <a:ext cx="10515600" cy="1200329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Montserrat" panose="00000500000000000000" pitchFamily="2" charset="-52"/>
              </a:rPr>
              <a:t>MVP</a:t>
            </a:r>
            <a:endParaRPr lang="ru-RU" sz="4000" dirty="0">
              <a:latin typeface="Montserrat" panose="00000500000000000000" pitchFamily="2" charset="-52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2137D48-4151-4DDD-B36F-52F8B08CF561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44A6AF5-0B98-4B27-ACBA-08D24CA0E37A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2C5ECBF-C9B7-4EA3-9C0F-FAFEDE13282B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4703098-EDCA-434E-BA91-A61CE4A7B0DF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036F43D-9390-428B-AF08-D514F1C685BC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5A32414-B0CF-45EB-91C9-65BE2DD85B25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5402ECB-AB4A-44C3-8B07-45F0CACFE269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2EC02C-00A0-4EE4-B39D-6CF767803541}"/>
              </a:ext>
            </a:extLst>
          </p:cNvPr>
          <p:cNvSpPr txBox="1"/>
          <p:nvPr/>
        </p:nvSpPr>
        <p:spPr>
          <a:xfrm>
            <a:off x="6096000" y="1481628"/>
            <a:ext cx="55445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Montserrat" panose="00000500000000000000" pitchFamily="2" charset="-52"/>
                <a:cs typeface="Mongolian Baiti" panose="03000500000000000000" pitchFamily="66" charset="0"/>
              </a:rPr>
              <a:t>То, как расширение выглядит в хром-расширениях. </a:t>
            </a:r>
            <a:endParaRPr lang="ru-RU" sz="1800" i="0" u="none" strike="noStrike" dirty="0">
              <a:effectLst/>
              <a:latin typeface="Montserrat" panose="00000500000000000000" pitchFamily="2" charset="-52"/>
              <a:cs typeface="Mongolian Baiti" panose="03000500000000000000" pitchFamily="66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B220BC-DD3D-44FF-8023-3A9E45DBA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574" y="1479477"/>
            <a:ext cx="4319726" cy="27146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96B532-DD34-4563-A2CE-1756D6709CBA}"/>
              </a:ext>
            </a:extLst>
          </p:cNvPr>
          <p:cNvSpPr txBox="1"/>
          <p:nvPr/>
        </p:nvSpPr>
        <p:spPr>
          <a:xfrm>
            <a:off x="1249602" y="4896837"/>
            <a:ext cx="484942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i="0" u="none" strike="noStrike" dirty="0">
                <a:effectLst/>
                <a:latin typeface="Montserrat" panose="00000500000000000000" pitchFamily="2" charset="-52"/>
                <a:cs typeface="Mongolian Baiti" panose="03000500000000000000" pitchFamily="66" charset="0"/>
              </a:rPr>
              <a:t>Окно ввода данных для подключения к прокси серверу</a:t>
            </a:r>
            <a:r>
              <a:rPr lang="en-US" dirty="0">
                <a:latin typeface="Montserrat" panose="00000500000000000000" pitchFamily="2" charset="-52"/>
                <a:cs typeface="Mongolian Baiti" panose="03000500000000000000" pitchFamily="66" charset="0"/>
              </a:rPr>
              <a:t>.</a:t>
            </a:r>
            <a:r>
              <a:rPr lang="ru-RU" dirty="0">
                <a:latin typeface="Montserrat" panose="00000500000000000000" pitchFamily="2" charset="-52"/>
                <a:cs typeface="Mongolian Baiti" panose="03000500000000000000" pitchFamily="66" charset="0"/>
              </a:rPr>
              <a:t> Расширение пока что работает в полуавтоматическом режиме (требуется ручная авторизация).</a:t>
            </a:r>
            <a:endParaRPr lang="ru-RU" sz="1800" i="0" u="none" strike="noStrike" dirty="0">
              <a:effectLst/>
              <a:latin typeface="Montserrat" panose="00000500000000000000" pitchFamily="2" charset="-52"/>
              <a:cs typeface="Mongolian Baiti" panose="03000500000000000000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906B89-16CE-4E67-A37A-8F2F3C515183}"/>
              </a:ext>
            </a:extLst>
          </p:cNvPr>
          <p:cNvSpPr txBox="1"/>
          <p:nvPr/>
        </p:nvSpPr>
        <p:spPr>
          <a:xfrm>
            <a:off x="36870" y="2050298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10</a:t>
            </a:r>
            <a:endParaRPr lang="en-US" sz="48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315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F0063-738B-EC4D-A881-2A03AAB72ED8}"/>
              </a:ext>
            </a:extLst>
          </p:cNvPr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C066FD-96A9-7342-9EF1-F82EBF67A601}"/>
              </a:ext>
            </a:extLst>
          </p:cNvPr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110447-3C76-4B4C-A5DF-B610CA29FFA5}"/>
              </a:ext>
            </a:extLst>
          </p:cNvPr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FC81D9-DC79-6A45-BB01-696D867DAE4E}"/>
              </a:ext>
            </a:extLst>
          </p:cNvPr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6E88CA-82ED-6045-AEDB-A395D70F20B5}"/>
              </a:ext>
            </a:extLst>
          </p:cNvPr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DCDA5-4DBD-9F45-B0F5-4322C9C811FA}"/>
              </a:ext>
            </a:extLst>
          </p:cNvPr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A0B30B-EF85-9944-8B95-1EB12107B891}"/>
              </a:ext>
            </a:extLst>
          </p:cNvPr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307894-2353-6345-9F7A-08C69F863B2A}"/>
              </a:ext>
            </a:extLst>
          </p:cNvPr>
          <p:cNvSpPr txBox="1"/>
          <p:nvPr/>
        </p:nvSpPr>
        <p:spPr>
          <a:xfrm>
            <a:off x="34468" y="3036616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Gotham Pro Medium" panose="02000603030000020004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11</a:t>
            </a:r>
            <a:endParaRPr lang="en-US" sz="4800" dirty="0">
              <a:solidFill>
                <a:schemeClr val="bg1"/>
              </a:solidFill>
              <a:latin typeface="Gotham Pro Medium" panose="02000603030000020004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37">
            <a:extLst>
              <a:ext uri="{FF2B5EF4-FFF2-40B4-BE49-F238E27FC236}">
                <a16:creationId xmlns:a16="http://schemas.microsoft.com/office/drawing/2014/main" id="{A2B65D16-2ADA-F64B-B68D-E5B1A5E37FFD}"/>
              </a:ext>
            </a:extLst>
          </p:cNvPr>
          <p:cNvSpPr txBox="1"/>
          <p:nvPr/>
        </p:nvSpPr>
        <p:spPr>
          <a:xfrm>
            <a:off x="2456122" y="1118621"/>
            <a:ext cx="7400259" cy="1008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latin typeface="Montserrat" pitchFamily="2" charset="0"/>
              </a:rPr>
              <a:t>КОМАНДА ПРОЕКТА</a:t>
            </a:r>
            <a:endParaRPr lang="en-US" sz="4800" b="1" dirty="0">
              <a:latin typeface="Montserrat" pitchFamily="2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3B7A61E-DE28-6648-ABC6-A29CFCC8E587}"/>
              </a:ext>
            </a:extLst>
          </p:cNvPr>
          <p:cNvSpPr/>
          <p:nvPr/>
        </p:nvSpPr>
        <p:spPr>
          <a:xfrm>
            <a:off x="1368196" y="2461234"/>
            <a:ext cx="1483739" cy="200955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5F7973-2271-2C48-BAC0-DEEFE720B822}"/>
              </a:ext>
            </a:extLst>
          </p:cNvPr>
          <p:cNvSpPr txBox="1"/>
          <p:nvPr/>
        </p:nvSpPr>
        <p:spPr>
          <a:xfrm>
            <a:off x="1267783" y="4748858"/>
            <a:ext cx="16845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Артемьев Виктор</a:t>
            </a:r>
            <a:br>
              <a:rPr lang="ru-RU" sz="1600" dirty="0"/>
            </a:br>
            <a:r>
              <a:rPr lang="ru-RU" sz="1600" dirty="0"/>
              <a:t>Степанович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56CAAD-E6ED-B34E-9B67-A73853FB9F9B}"/>
              </a:ext>
            </a:extLst>
          </p:cNvPr>
          <p:cNvSpPr txBox="1"/>
          <p:nvPr/>
        </p:nvSpPr>
        <p:spPr>
          <a:xfrm>
            <a:off x="3157122" y="4748858"/>
            <a:ext cx="1866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Кулаковский Денис</a:t>
            </a:r>
            <a:br>
              <a:rPr lang="ru-RU" sz="1600" dirty="0"/>
            </a:br>
            <a:r>
              <a:rPr lang="ru-RU" sz="1600" dirty="0"/>
              <a:t>Витальевич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09C289-B32B-7443-8D69-33FF33CC55F9}"/>
              </a:ext>
            </a:extLst>
          </p:cNvPr>
          <p:cNvSpPr txBox="1"/>
          <p:nvPr/>
        </p:nvSpPr>
        <p:spPr>
          <a:xfrm>
            <a:off x="4916548" y="4748858"/>
            <a:ext cx="2358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Шестакова Елизавета Дмитриевна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76B8B6E-3DD7-B949-AAF2-77BF1050FF36}"/>
              </a:ext>
            </a:extLst>
          </p:cNvPr>
          <p:cNvSpPr txBox="1"/>
          <p:nvPr/>
        </p:nvSpPr>
        <p:spPr>
          <a:xfrm>
            <a:off x="1548435" y="5432436"/>
            <a:ext cx="11232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/>
              <a:t>Координатор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D34ED28-BCA2-E941-AAA4-83CE5E7A2D29}"/>
              </a:ext>
            </a:extLst>
          </p:cNvPr>
          <p:cNvSpPr txBox="1"/>
          <p:nvPr/>
        </p:nvSpPr>
        <p:spPr>
          <a:xfrm>
            <a:off x="1093599" y="6140982"/>
            <a:ext cx="20329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1000" dirty="0"/>
              <a:t>https://leader-</a:t>
            </a:r>
            <a:r>
              <a:rPr lang="en" sz="1000" dirty="0" err="1"/>
              <a:t>id.ru</a:t>
            </a:r>
            <a:r>
              <a:rPr lang="en" sz="1000" dirty="0"/>
              <a:t>/users/2627216</a:t>
            </a:r>
            <a:endParaRPr lang="ru-RU" sz="10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76A6812-C7DD-4B46-B3AD-FB9AF55E542A}"/>
              </a:ext>
            </a:extLst>
          </p:cNvPr>
          <p:cNvSpPr txBox="1"/>
          <p:nvPr/>
        </p:nvSpPr>
        <p:spPr>
          <a:xfrm>
            <a:off x="3073893" y="6140983"/>
            <a:ext cx="20329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https://leader-</a:t>
            </a:r>
            <a:r>
              <a:rPr lang="en-US" sz="1000" dirty="0" err="1"/>
              <a:t>id.ru</a:t>
            </a:r>
            <a:r>
              <a:rPr lang="en-US" sz="1000" dirty="0"/>
              <a:t>/users/6260033</a:t>
            </a:r>
            <a:endParaRPr lang="ru-RU" sz="1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E7A32C9-AC39-804A-97B3-55B88EF164ED}"/>
              </a:ext>
            </a:extLst>
          </p:cNvPr>
          <p:cNvSpPr txBox="1"/>
          <p:nvPr/>
        </p:nvSpPr>
        <p:spPr>
          <a:xfrm>
            <a:off x="5079533" y="6140981"/>
            <a:ext cx="20329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https://leader-id.ru/users/3476415</a:t>
            </a:r>
            <a:endParaRPr lang="ru-RU" sz="10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8B8D88A-C222-4D3B-A352-3C256F9341B6}"/>
              </a:ext>
            </a:extLst>
          </p:cNvPr>
          <p:cNvSpPr txBox="1"/>
          <p:nvPr/>
        </p:nvSpPr>
        <p:spPr>
          <a:xfrm>
            <a:off x="2925908" y="5424753"/>
            <a:ext cx="23589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/>
              <a:t>ФГБОУ ВО РОСБИОТЕХ</a:t>
            </a:r>
          </a:p>
          <a:p>
            <a:pPr algn="ctr"/>
            <a:r>
              <a:rPr lang="en-US" sz="1300" dirty="0"/>
              <a:t> </a:t>
            </a:r>
            <a:r>
              <a:rPr lang="ru-RU" sz="1300" dirty="0"/>
              <a:t>22-ИУ-4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BB5FE81-3323-6025-44E3-4506B5CC4B41}"/>
              </a:ext>
            </a:extLst>
          </p:cNvPr>
          <p:cNvSpPr/>
          <p:nvPr/>
        </p:nvSpPr>
        <p:spPr>
          <a:xfrm>
            <a:off x="3363490" y="2463469"/>
            <a:ext cx="1483739" cy="200955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F6A5AC0-B104-813F-EAA8-A514E54B2CB0}"/>
              </a:ext>
            </a:extLst>
          </p:cNvPr>
          <p:cNvSpPr/>
          <p:nvPr/>
        </p:nvSpPr>
        <p:spPr>
          <a:xfrm>
            <a:off x="5354130" y="2463469"/>
            <a:ext cx="1483739" cy="200955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FF68803-EE17-55EA-6E69-1F7E7E8229FD}"/>
              </a:ext>
            </a:extLst>
          </p:cNvPr>
          <p:cNvSpPr/>
          <p:nvPr/>
        </p:nvSpPr>
        <p:spPr>
          <a:xfrm>
            <a:off x="7344770" y="2461234"/>
            <a:ext cx="1483739" cy="200955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4916A61-4E60-1552-CE73-CD166DA3B1B0}"/>
              </a:ext>
            </a:extLst>
          </p:cNvPr>
          <p:cNvSpPr/>
          <p:nvPr/>
        </p:nvSpPr>
        <p:spPr>
          <a:xfrm>
            <a:off x="9340064" y="2461234"/>
            <a:ext cx="1483739" cy="200955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A2BE70-1477-7620-E02F-C1A2AE482CD4}"/>
              </a:ext>
            </a:extLst>
          </p:cNvPr>
          <p:cNvSpPr txBox="1"/>
          <p:nvPr/>
        </p:nvSpPr>
        <p:spPr>
          <a:xfrm>
            <a:off x="4976800" y="5427531"/>
            <a:ext cx="23589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/>
              <a:t>ФГБОУ ВО РОСБИОТЕХ</a:t>
            </a:r>
          </a:p>
          <a:p>
            <a:pPr algn="ctr"/>
            <a:r>
              <a:rPr lang="en-US" sz="1300" dirty="0"/>
              <a:t> </a:t>
            </a:r>
            <a:r>
              <a:rPr lang="ru-RU" sz="1300" dirty="0"/>
              <a:t>22-ИУ-4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57865D-0E53-F138-BA5E-C98262A48DBE}"/>
              </a:ext>
            </a:extLst>
          </p:cNvPr>
          <p:cNvSpPr txBox="1"/>
          <p:nvPr/>
        </p:nvSpPr>
        <p:spPr>
          <a:xfrm>
            <a:off x="6907188" y="5424752"/>
            <a:ext cx="23589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/>
              <a:t>ФГБОУ ВО РОСБИОТЕХ</a:t>
            </a:r>
          </a:p>
          <a:p>
            <a:pPr algn="ctr"/>
            <a:r>
              <a:rPr lang="en-US" sz="1300" dirty="0"/>
              <a:t> </a:t>
            </a:r>
            <a:r>
              <a:rPr lang="ru-RU" sz="1300" dirty="0"/>
              <a:t>22-ИУ-4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30AB1D-050D-06E1-5F46-B86596B5F122}"/>
              </a:ext>
            </a:extLst>
          </p:cNvPr>
          <p:cNvSpPr txBox="1"/>
          <p:nvPr/>
        </p:nvSpPr>
        <p:spPr>
          <a:xfrm>
            <a:off x="8902482" y="5421973"/>
            <a:ext cx="23589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/>
              <a:t>ФГБОУ ВО РОСБИОТЕХ</a:t>
            </a:r>
          </a:p>
          <a:p>
            <a:pPr algn="ctr"/>
            <a:r>
              <a:rPr lang="en-US" sz="1300" dirty="0"/>
              <a:t> </a:t>
            </a:r>
            <a:r>
              <a:rPr lang="ru-RU" sz="1300" dirty="0"/>
              <a:t>22-ИУ-4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D98CCC3-F4D7-310A-74DD-493E3D3E2CD5}"/>
              </a:ext>
            </a:extLst>
          </p:cNvPr>
          <p:cNvSpPr txBox="1"/>
          <p:nvPr/>
        </p:nvSpPr>
        <p:spPr>
          <a:xfrm>
            <a:off x="6907186" y="4748858"/>
            <a:ext cx="2358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0" u="none" strike="noStrike" dirty="0">
                <a:solidFill>
                  <a:srgbClr val="1E1E2F"/>
                </a:solidFill>
                <a:effectLst/>
              </a:rPr>
              <a:t>Кирилл Евгеньевич Мальков</a:t>
            </a:r>
            <a:endParaRPr lang="ru-RU" sz="16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1FCA122-B549-3088-2CAB-78C282FAD5CB}"/>
              </a:ext>
            </a:extLst>
          </p:cNvPr>
          <p:cNvSpPr txBox="1"/>
          <p:nvPr/>
        </p:nvSpPr>
        <p:spPr>
          <a:xfrm>
            <a:off x="8982404" y="4748858"/>
            <a:ext cx="2358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0" u="none" strike="noStrike" dirty="0">
                <a:solidFill>
                  <a:srgbClr val="1E1E2F"/>
                </a:solidFill>
                <a:effectLst/>
              </a:rPr>
              <a:t>Михаил Евгеньевич Вахрушин</a:t>
            </a:r>
            <a:endParaRPr lang="ru-RU" sz="16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AB1BCCF-0AA7-A37B-CD27-15DC14595939}"/>
              </a:ext>
            </a:extLst>
          </p:cNvPr>
          <p:cNvSpPr txBox="1"/>
          <p:nvPr/>
        </p:nvSpPr>
        <p:spPr>
          <a:xfrm>
            <a:off x="7112462" y="6140981"/>
            <a:ext cx="20329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1000" b="0" i="0" u="none" strike="noStrike" dirty="0">
                <a:effectLst/>
              </a:rPr>
              <a:t>https://leader-</a:t>
            </a:r>
            <a:r>
              <a:rPr lang="en" sz="1000" b="0" i="0" u="none" strike="noStrike" dirty="0" err="1">
                <a:effectLst/>
              </a:rPr>
              <a:t>id.ru</a:t>
            </a:r>
            <a:r>
              <a:rPr lang="en" sz="1000" b="0" i="0" u="none" strike="noStrike" dirty="0">
                <a:effectLst/>
              </a:rPr>
              <a:t>/users/6261587</a:t>
            </a:r>
            <a:endParaRPr lang="ru-RU" sz="10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8F1444A-2F62-4A1F-2D7C-6F7A946A4649}"/>
              </a:ext>
            </a:extLst>
          </p:cNvPr>
          <p:cNvSpPr txBox="1"/>
          <p:nvPr/>
        </p:nvSpPr>
        <p:spPr>
          <a:xfrm>
            <a:off x="9145391" y="6140981"/>
            <a:ext cx="20329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https://leader-</a:t>
            </a:r>
            <a:r>
              <a:rPr lang="en-US" sz="1000" dirty="0" err="1"/>
              <a:t>id.ru</a:t>
            </a:r>
            <a:r>
              <a:rPr lang="en-US" sz="1000" dirty="0"/>
              <a:t>/users/4139962</a:t>
            </a:r>
            <a:endParaRPr lang="ru-RU" sz="1000" dirty="0"/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9B03159B-9560-5350-AB2F-EA5C7ADAD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196" y="2461234"/>
            <a:ext cx="1510943" cy="2009554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F6F9A0B-4F95-0376-DA30-58807292B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889" y="2461234"/>
            <a:ext cx="1510943" cy="201377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D91AC0-72F6-8723-9E89-733CD4572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1923" y="2461234"/>
            <a:ext cx="1507166" cy="200955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8C1487C-6EED-5068-5530-DA33AAFE74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2911" y="2458455"/>
            <a:ext cx="1483738" cy="201655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77DC76C-DC82-1C3D-0DF3-E5B2FBC9D9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2860" y="2461234"/>
            <a:ext cx="1510943" cy="201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828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2464</TotalTime>
  <Words>1203</Words>
  <Application>Microsoft Office PowerPoint</Application>
  <PresentationFormat>Широкоэкранный</PresentationFormat>
  <Paragraphs>115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Gotham Pro Medium</vt:lpstr>
      <vt:lpstr>Montserrat</vt:lpstr>
      <vt:lpstr>Montserrat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АНАЛИЗ РЫНКА</vt:lpstr>
      <vt:lpstr>ФИНАНСОВЫЙ ПЛАН РЕАЛИЗАЦИИ РЫНКА</vt:lpstr>
      <vt:lpstr>Презентация PowerPoint</vt:lpstr>
      <vt:lpstr>MVP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Груздев</dc:creator>
  <cp:lastModifiedBy>Elisabeth</cp:lastModifiedBy>
  <cp:revision>121</cp:revision>
  <dcterms:created xsi:type="dcterms:W3CDTF">2023-10-28T09:28:14Z</dcterms:created>
  <dcterms:modified xsi:type="dcterms:W3CDTF">2024-12-08T11:45:41Z</dcterms:modified>
</cp:coreProperties>
</file>