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269" autoAdjust="0"/>
  </p:normalViewPr>
  <p:slideViewPr>
    <p:cSldViewPr>
      <p:cViewPr varScale="1">
        <p:scale>
          <a:sx n="78" d="100"/>
          <a:sy n="78" d="100"/>
        </p:scale>
        <p:origin x="-692" y="-7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Пожарные подразделения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>
            <a:buNone/>
          </a:pPr>
          <a:r>
            <a:rPr lang="ru-RU" sz="2900" dirty="0"/>
            <a:t>Использование отсталых для нашего времени бумажных карт расположений гидрантов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#1"/>
    <dgm:cxn modelId="{8FB9B805-005E-438B-90F6-4C544F728267}" type="presOf" srcId="{4B8D2A1B-1AF5-4C7B-861F-7B6A3BC87275}" destId="{C12AB981-CE2A-46AD-A1EC-BC438E315F66}" srcOrd="0" destOrd="0" presId="urn:microsoft.com/office/officeart/2005/8/layout/venn2#1"/>
    <dgm:cxn modelId="{F6294063-0DC6-44C5-AB8B-05A806FC3643}" type="presOf" srcId="{A5C99BE3-4D64-4E7A-B18B-8B213C86CDEC}" destId="{1BAB291C-2D12-4C6C-AF57-8F3D2971ECEF}" srcOrd="1" destOrd="0" presId="urn:microsoft.com/office/officeart/2005/8/layout/venn2#1"/>
    <dgm:cxn modelId="{77974610-95C7-432D-9659-A3DC12973D65}" type="presOf" srcId="{37AF65A7-7E5E-427D-BA82-D110CBC1AE77}" destId="{2C29A3DA-C316-42BB-A5C2-535CBF0E275C}" srcOrd="1" destOrd="0" presId="urn:microsoft.com/office/officeart/2005/8/layout/venn2#1"/>
    <dgm:cxn modelId="{4E4167A8-833C-4E6B-8AAA-8CC19B4C5519}" type="presOf" srcId="{0818C206-01D3-42CA-8284-93BDB68F62D6}" destId="{A493D662-2D6B-4213-8BCC-C3E77744DC58}" srcOrd="0" destOrd="0" presId="urn:microsoft.com/office/officeart/2005/8/layout/venn2#1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#1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#1"/>
    <dgm:cxn modelId="{EDA52304-46AB-4F72-9170-3B6A3489704A}" type="presOf" srcId="{4B8D2A1B-1AF5-4C7B-861F-7B6A3BC87275}" destId="{35FD8772-767A-40C1-9DBC-28B8FDCDD168}" srcOrd="1" destOrd="0" presId="urn:microsoft.com/office/officeart/2005/8/layout/venn2#1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#1"/>
    <dgm:cxn modelId="{B6D11E35-FAF3-4A5C-8823-A5CE05A4B7DD}" type="presParOf" srcId="{0AA7055B-6A39-42CE-9DAA-F774E35C7CE0}" destId="{BC414194-CF75-48E5-A718-61A934C9264C}" srcOrd="0" destOrd="0" presId="urn:microsoft.com/office/officeart/2005/8/layout/venn2#1"/>
    <dgm:cxn modelId="{E16FA340-5987-40C2-9028-17EA3E4E500E}" type="presParOf" srcId="{BC414194-CF75-48E5-A718-61A934C9264C}" destId="{A493D662-2D6B-4213-8BCC-C3E77744DC58}" srcOrd="0" destOrd="0" presId="urn:microsoft.com/office/officeart/2005/8/layout/venn2#1"/>
    <dgm:cxn modelId="{E4336096-ABDB-41D4-86B6-43392E9EDFF0}" type="presParOf" srcId="{BC414194-CF75-48E5-A718-61A934C9264C}" destId="{E9939ED1-4562-48D9-BE1C-4783B0C5CCC3}" srcOrd="1" destOrd="0" presId="urn:microsoft.com/office/officeart/2005/8/layout/venn2#1"/>
    <dgm:cxn modelId="{EA1C85FB-6A8B-453B-ADE0-F910833EF018}" type="presParOf" srcId="{0AA7055B-6A39-42CE-9DAA-F774E35C7CE0}" destId="{2D8272D6-E575-4238-A0D6-5D8B76F9C1BD}" srcOrd="1" destOrd="0" presId="urn:microsoft.com/office/officeart/2005/8/layout/venn2#1"/>
    <dgm:cxn modelId="{1B8F0A16-227E-4617-9D04-33639448D90E}" type="presParOf" srcId="{2D8272D6-E575-4238-A0D6-5D8B76F9C1BD}" destId="{71F9D321-AD24-4B2F-9858-808383740F5B}" srcOrd="0" destOrd="0" presId="urn:microsoft.com/office/officeart/2005/8/layout/venn2#1"/>
    <dgm:cxn modelId="{F9CA43EA-8D6D-4C24-A20B-9F83BF92911F}" type="presParOf" srcId="{2D8272D6-E575-4238-A0D6-5D8B76F9C1BD}" destId="{1BAB291C-2D12-4C6C-AF57-8F3D2971ECEF}" srcOrd="1" destOrd="0" presId="urn:microsoft.com/office/officeart/2005/8/layout/venn2#1"/>
    <dgm:cxn modelId="{46D5F971-788F-4D6B-9B34-974BE6CD6B54}" type="presParOf" srcId="{0AA7055B-6A39-42CE-9DAA-F774E35C7CE0}" destId="{7B9134C8-35FA-4C35-943A-88376E3E58B3}" srcOrd="2" destOrd="0" presId="urn:microsoft.com/office/officeart/2005/8/layout/venn2#1"/>
    <dgm:cxn modelId="{A0E9E59E-8445-4972-BE89-9E5E8246D0D1}" type="presParOf" srcId="{7B9134C8-35FA-4C35-943A-88376E3E58B3}" destId="{F4F73ED0-32D2-41A1-B72D-C2D81FC80C1A}" srcOrd="0" destOrd="0" presId="urn:microsoft.com/office/officeart/2005/8/layout/venn2#1"/>
    <dgm:cxn modelId="{3735A40F-4CF1-4CE8-8BA4-C614759981A2}" type="presParOf" srcId="{7B9134C8-35FA-4C35-943A-88376E3E58B3}" destId="{2C29A3DA-C316-42BB-A5C2-535CBF0E275C}" srcOrd="1" destOrd="0" presId="urn:microsoft.com/office/officeart/2005/8/layout/venn2#1"/>
    <dgm:cxn modelId="{158A5812-A9EB-4C8A-903D-3B16D1D25239}" type="presParOf" srcId="{0AA7055B-6A39-42CE-9DAA-F774E35C7CE0}" destId="{92275A94-14E9-4F05-A906-105908E0C9A4}" srcOrd="3" destOrd="0" presId="urn:microsoft.com/office/officeart/2005/8/layout/venn2#1"/>
    <dgm:cxn modelId="{AD76E7CF-21AD-4FB6-9B09-55B9B127A182}" type="presParOf" srcId="{92275A94-14E9-4F05-A906-105908E0C9A4}" destId="{C12AB981-CE2A-46AD-A1EC-BC438E315F66}" srcOrd="0" destOrd="0" presId="urn:microsoft.com/office/officeart/2005/8/layout/venn2#1"/>
    <dgm:cxn modelId="{522D2414-E9A9-4585-B0DA-4E594C57DF09}" type="presParOf" srcId="{92275A94-14E9-4F05-A906-105908E0C9A4}" destId="{35FD8772-767A-40C1-9DBC-28B8FDCDD168}" srcOrd="1" destOrd="0" presId="urn:microsoft.com/office/officeart/2005/8/layout/venn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Бумажные карты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Электронные </a:t>
          </a:r>
          <a:r>
            <a:rPr lang="ru-RU" dirty="0" smtClean="0"/>
            <a:t>карты:</a:t>
          </a:r>
          <a:r>
            <a:rPr lang="ru-RU" b="0" i="0" dirty="0" smtClean="0"/>
            <a:t>Karta01.ru</a:t>
          </a:r>
          <a:r>
            <a:rPr lang="ru-RU" i="0" dirty="0" smtClean="0"/>
            <a:t> – многопользовательский интерактивный </a:t>
          </a:r>
          <a:r>
            <a:rPr lang="ru-RU" i="0" dirty="0" err="1" smtClean="0"/>
            <a:t>on-line</a:t>
          </a:r>
          <a:r>
            <a:rPr lang="ru-RU" i="0" dirty="0" smtClean="0"/>
            <a:t> сервис; ЭСУ ППВ; </a:t>
          </a:r>
          <a:r>
            <a:rPr lang="ru-RU" i="0" dirty="0" err="1" smtClean="0"/>
            <a:t>OsmHydrant</a:t>
          </a:r>
          <a:r>
            <a:rPr lang="ru-RU" i="0" dirty="0" smtClean="0"/>
            <a:t>; </a:t>
          </a:r>
          <a:r>
            <a:rPr lang="ru-RU" b="0" i="0" dirty="0" err="1" smtClean="0"/>
            <a:t>mchs.fun</a:t>
          </a:r>
          <a:r>
            <a:rPr lang="ru-RU" b="0" i="0" dirty="0" smtClean="0"/>
            <a:t>; Приложение </a:t>
          </a:r>
          <a:r>
            <a:rPr lang="ru-RU" b="1" i="0" dirty="0" smtClean="0"/>
            <a:t>«</a:t>
          </a:r>
          <a:r>
            <a:rPr lang="ru-RU" i="0" dirty="0" smtClean="0"/>
            <a:t>Карта Гидрантов»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Яндекс карты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Google</a:t>
          </a:r>
          <a:r>
            <a:rPr lang="ru-RU" dirty="0"/>
            <a:t> карты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/>
            <a:t>Более удобный формат – электронные карты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/>
            <a:t>Работа карт без интернета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F2934C78-1FCF-4592-AEE9-5A45B2C608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/>
            <a:t>Точное </a:t>
          </a:r>
          <a:r>
            <a:rPr lang="ru-RU" sz="2000" dirty="0" err="1"/>
            <a:t>распоожение</a:t>
          </a:r>
          <a:r>
            <a:rPr lang="ru-RU" sz="2000" dirty="0"/>
            <a:t> гидрантов</a:t>
          </a:r>
        </a:p>
      </dgm:t>
    </dgm:pt>
    <dgm:pt modelId="{CCFC0D9A-9303-436E-8A7E-5A80C6915D12}" type="parTrans" cxnId="{92A06101-5D7B-4433-A8A5-97B89DDD1007}">
      <dgm:prSet/>
      <dgm:spPr/>
      <dgm:t>
        <a:bodyPr/>
        <a:lstStyle/>
        <a:p>
          <a:endParaRPr lang="ru-RU"/>
        </a:p>
      </dgm:t>
    </dgm:pt>
    <dgm:pt modelId="{5CDED2E2-9B10-4E5A-8FE5-AB248156EE10}" type="sibTrans" cxnId="{92A06101-5D7B-4433-A8A5-97B89DDD1007}">
      <dgm:prSet/>
      <dgm:spPr/>
      <dgm:t>
        <a:bodyPr/>
        <a:lstStyle/>
        <a:p>
          <a:endParaRPr lang="ru-RU"/>
        </a:p>
      </dgm:t>
    </dgm:pt>
    <dgm:pt modelId="{CA470D56-4D26-4DC3-B824-AE648B95D79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2GIS</a:t>
          </a:r>
          <a:endParaRPr lang="ru-RU" dirty="0"/>
        </a:p>
      </dgm:t>
    </dgm:pt>
    <dgm:pt modelId="{A5795FC7-F3F2-427A-AB59-A0A73074C85F}" type="parTrans" cxnId="{A1EEA4D4-CA51-4573-9472-8ECD638283EB}">
      <dgm:prSet/>
      <dgm:spPr/>
      <dgm:t>
        <a:bodyPr/>
        <a:lstStyle/>
        <a:p>
          <a:endParaRPr lang="ru-RU"/>
        </a:p>
      </dgm:t>
    </dgm:pt>
    <dgm:pt modelId="{B330DE1B-59B9-4D06-8933-E5AE9C6DF59C}" type="sibTrans" cxnId="{A1EEA4D4-CA51-4573-9472-8ECD638283EB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A1EEA4D4-CA51-4573-9472-8ECD638283EB}" srcId="{FD45624C-83CF-47B9-8EDE-C4DE60E9F279}" destId="{CA470D56-4D26-4DC3-B824-AE648B95D792}" srcOrd="2" destOrd="0" parTransId="{A5795FC7-F3F2-427A-AB59-A0A73074C85F}" sibTransId="{B330DE1B-59B9-4D06-8933-E5AE9C6DF59C}"/>
    <dgm:cxn modelId="{FD089DF5-FA60-417D-9198-514311347B43}" type="presOf" srcId="{E9C0C10C-D089-4C45-8689-1A221423929E}" destId="{0C85A15E-56D2-44B3-8E52-7FFFB1AE2983}" srcOrd="0" destOrd="2" presId="urn:microsoft.com/office/officeart/2005/8/layout/hList1"/>
    <dgm:cxn modelId="{4728A57C-C08C-4816-95AD-99166B33A765}" type="presOf" srcId="{CA470D56-4D26-4DC3-B824-AE648B95D792}" destId="{400F4E5D-F016-41EA-97FB-BF5BA36522C2}" srcOrd="0" destOrd="2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7A57DDA1-C402-4977-ADC1-D43B705252C6}" type="presOf" srcId="{F2934C78-1FCF-4592-AEE9-5A45B2C60813}" destId="{0C85A15E-56D2-44B3-8E52-7FFFB1AE2983}" srcOrd="0" destOrd="1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4C27379-214C-4DD4-B0D3-D0E654A38009}" srcId="{C1DCF8D2-41C8-416E-B988-A9BFE3AC37E6}" destId="{E9C0C10C-D089-4C45-8689-1A221423929E}" srcOrd="2" destOrd="0" parTransId="{822B20DA-FB00-4A46-8CE0-F3C6EED0DDE1}" sibTransId="{A1EB79CB-B3A8-4F09-9DB4-1F4178D14251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92A06101-5D7B-4433-A8A5-97B89DDD1007}" srcId="{C1DCF8D2-41C8-416E-B988-A9BFE3AC37E6}" destId="{F2934C78-1FCF-4592-AEE9-5A45B2C60813}" srcOrd="1" destOrd="0" parTransId="{CCFC0D9A-9303-436E-8A7E-5A80C6915D12}" sibTransId="{5CDED2E2-9B10-4E5A-8FE5-AB248156EE1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/>
            <a:t>Использование отсталых для нашего времени бумажных карт расположений гидрантов </a:t>
          </a:r>
        </a:p>
      </dsp:txBody>
      <dsp:txXfrm rot="5400000">
        <a:off x="5895172" y="-2254143"/>
        <a:ext cx="1332392" cy="6175406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Пожарные подразделения</a:t>
          </a:r>
        </a:p>
      </dsp:txBody>
      <dsp:txXfrm>
        <a:off x="0" y="814"/>
        <a:ext cx="3473665" cy="1665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1" y="3096804"/>
        <a:ext cx="1251303" cy="88480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855365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Конкуренты Продукты/Услуги</a:t>
          </a:r>
        </a:p>
      </dsp:txBody>
      <dsp:txXfrm>
        <a:off x="3137" y="855365"/>
        <a:ext cx="3059169" cy="628598"/>
      </dsp:txXfrm>
    </dsp:sp>
    <dsp:sp modelId="{B206DAC4-D1DF-4053-8506-5DE426BC8BEF}">
      <dsp:nvSpPr>
        <dsp:cNvPr id="0" name=""/>
        <dsp:cNvSpPr/>
      </dsp:nvSpPr>
      <dsp:spPr>
        <a:xfrm>
          <a:off x="0" y="1446412"/>
          <a:ext cx="3059169" cy="242109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/>
            <a:t>Бумажные карты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/>
            <a:t>Электронные </a:t>
          </a:r>
          <a:r>
            <a:rPr lang="ru-RU" sz="1800" kern="1200" dirty="0" smtClean="0"/>
            <a:t>карты:</a:t>
          </a:r>
          <a:r>
            <a:rPr lang="ru-RU" sz="1800" b="0" i="0" kern="1200" dirty="0" smtClean="0"/>
            <a:t>Karta01.ru</a:t>
          </a:r>
          <a:r>
            <a:rPr lang="ru-RU" sz="1800" i="0" kern="1200" dirty="0" smtClean="0"/>
            <a:t> – многопользовательский интерактивный </a:t>
          </a:r>
          <a:r>
            <a:rPr lang="ru-RU" sz="1800" i="0" kern="1200" dirty="0" err="1" smtClean="0"/>
            <a:t>on-line</a:t>
          </a:r>
          <a:r>
            <a:rPr lang="ru-RU" sz="1800" i="0" kern="1200" dirty="0" smtClean="0"/>
            <a:t> сервис; ЭСУ ППВ; </a:t>
          </a:r>
          <a:r>
            <a:rPr lang="ru-RU" sz="1800" i="0" kern="1200" dirty="0" err="1" smtClean="0"/>
            <a:t>OsmHydrant</a:t>
          </a:r>
          <a:r>
            <a:rPr lang="ru-RU" sz="1800" i="0" kern="1200" dirty="0" smtClean="0"/>
            <a:t>; </a:t>
          </a:r>
          <a:r>
            <a:rPr lang="ru-RU" sz="1800" b="0" i="0" kern="1200" dirty="0" err="1" smtClean="0"/>
            <a:t>mchs.fun</a:t>
          </a:r>
          <a:r>
            <a:rPr lang="ru-RU" sz="1800" b="0" i="0" kern="1200" dirty="0" smtClean="0"/>
            <a:t>; Приложение </a:t>
          </a:r>
          <a:r>
            <a:rPr lang="ru-RU" sz="1800" b="1" i="0" kern="1200" dirty="0" smtClean="0"/>
            <a:t>«</a:t>
          </a:r>
          <a:r>
            <a:rPr lang="ru-RU" sz="1800" i="0" kern="1200" dirty="0" smtClean="0"/>
            <a:t>Карта Гидрантов»</a:t>
          </a:r>
          <a:endParaRPr lang="ru-RU" sz="1800" kern="1200" dirty="0"/>
        </a:p>
      </dsp:txBody>
      <dsp:txXfrm>
        <a:off x="0" y="1446412"/>
        <a:ext cx="3059169" cy="2421090"/>
      </dsp:txXfrm>
    </dsp:sp>
    <dsp:sp modelId="{34E68AF3-FEED-4A3D-869A-6E2B7BBFBA4D}">
      <dsp:nvSpPr>
        <dsp:cNvPr id="0" name=""/>
        <dsp:cNvSpPr/>
      </dsp:nvSpPr>
      <dsp:spPr>
        <a:xfrm>
          <a:off x="3490590" y="855365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Фирмы конкуренты</a:t>
          </a:r>
        </a:p>
      </dsp:txBody>
      <dsp:txXfrm>
        <a:off x="3490590" y="855365"/>
        <a:ext cx="3059169" cy="628598"/>
      </dsp:txXfrm>
    </dsp:sp>
    <dsp:sp modelId="{400F4E5D-F016-41EA-97FB-BF5BA36522C2}">
      <dsp:nvSpPr>
        <dsp:cNvPr id="0" name=""/>
        <dsp:cNvSpPr/>
      </dsp:nvSpPr>
      <dsp:spPr>
        <a:xfrm>
          <a:off x="3490590" y="1483963"/>
          <a:ext cx="3059169" cy="242109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/>
            <a:t>Яндекс карты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Google</a:t>
          </a:r>
          <a:r>
            <a:rPr lang="ru-RU" sz="1800" kern="1200" dirty="0"/>
            <a:t> карты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2GIS</a:t>
          </a:r>
          <a:endParaRPr lang="ru-RU" sz="1800" kern="1200" dirty="0"/>
        </a:p>
      </dsp:txBody>
      <dsp:txXfrm>
        <a:off x="3490590" y="1483963"/>
        <a:ext cx="3059169" cy="2421090"/>
      </dsp:txXfrm>
    </dsp:sp>
    <dsp:sp modelId="{869E6585-1C72-4E82-914E-39E2C4E28665}">
      <dsp:nvSpPr>
        <dsp:cNvPr id="0" name=""/>
        <dsp:cNvSpPr/>
      </dsp:nvSpPr>
      <dsp:spPr>
        <a:xfrm>
          <a:off x="6981180" y="850160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Наши преимущества</a:t>
          </a:r>
        </a:p>
      </dsp:txBody>
      <dsp:txXfrm>
        <a:off x="6981180" y="850160"/>
        <a:ext cx="3059169" cy="628598"/>
      </dsp:txXfrm>
    </dsp:sp>
    <dsp:sp modelId="{0C85A15E-56D2-44B3-8E52-7FFFB1AE2983}">
      <dsp:nvSpPr>
        <dsp:cNvPr id="0" name=""/>
        <dsp:cNvSpPr/>
      </dsp:nvSpPr>
      <dsp:spPr>
        <a:xfrm>
          <a:off x="6978043" y="1483963"/>
          <a:ext cx="3059169" cy="242109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Более удобный формат – электронные карты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Точное </a:t>
          </a:r>
          <a:r>
            <a:rPr lang="ru-RU" sz="2000" kern="1200" dirty="0" err="1"/>
            <a:t>распоожение</a:t>
          </a:r>
          <a:r>
            <a:rPr lang="ru-RU" sz="2000" kern="1200" dirty="0"/>
            <a:t> гидрантов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Работа карт без интернета</a:t>
          </a:r>
        </a:p>
      </dsp:txBody>
      <dsp:txXfrm>
        <a:off x="6978043" y="1483963"/>
        <a:ext cx="3059169" cy="2421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#1">
  <dgm:title val=""/>
  <dgm:desc val=""/>
  <dgm:catLst>
    <dgm:cat type="relationship" pri="11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Карты </a:t>
            </a:r>
            <a:r>
              <a:rPr lang="ru-RU" sz="4400" dirty="0"/>
              <a:t>для подразделений МЧС</a:t>
            </a:r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latin typeface="Arial"/>
              </a:rPr>
              <a:t>Похитители воды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72" y="3411339"/>
            <a:ext cx="1512168" cy="2035490"/>
          </a:xfrm>
          <a:prstGeom prst="rect">
            <a:avLst/>
          </a:prstGeom>
          <a:noFill/>
        </p:spPr>
      </p:pic>
      <p:pic>
        <p:nvPicPr>
          <p:cNvPr id="7" name="Рисунок 6" descr="pngtree-fire-hydrant-fire-hydrant-fire-safety-fire-safety-illustration-png-image_33006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8104" y="4203427"/>
            <a:ext cx="192022" cy="1440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i="1" dirty="0"/>
              <a:t>Павлова Ксения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i="1" dirty="0"/>
              <a:t>Разрабатывала проект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i="1" dirty="0"/>
              <a:t>Лидер</a:t>
            </a: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787B603E-652F-4B4A-86EC-F1FB62950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82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D9B31A1A-A9EB-46A7-AB2B-849F0510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0" i="1" dirty="0"/>
              <a:t>Гумерова </a:t>
            </a:r>
            <a:r>
              <a:rPr lang="ru-RU" sz="8000" i="1" dirty="0" err="1"/>
              <a:t>Авелина</a:t>
            </a:r>
            <a:endParaRPr lang="ru-RU" sz="8000" i="1" dirty="0"/>
          </a:p>
          <a:p>
            <a:pPr marR="0" lvl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0" i="1" dirty="0"/>
              <a:t>Образование по профилю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0" i="1" dirty="0"/>
              <a:t>Разработка карт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0" i="1" dirty="0" err="1"/>
              <a:t>Домаскина</a:t>
            </a:r>
            <a:r>
              <a:rPr lang="ru-RU" sz="8000" i="1" dirty="0"/>
              <a:t> Мария</a:t>
            </a:r>
          </a:p>
          <a:p>
            <a:pPr marR="0" lvl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0" i="1" dirty="0"/>
              <a:t>Образование по профилю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0" i="1" dirty="0"/>
              <a:t>Связь с общественностью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B98D5AF-AFF7-0A67-D38E-571A807153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t="14443" b="19046"/>
          <a:stretch/>
        </p:blipFill>
        <p:spPr>
          <a:xfrm>
            <a:off x="4256651" y="1295118"/>
            <a:ext cx="2126457" cy="18857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96204CA-53DD-8E53-8B81-C8A7E62D9E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b="22840"/>
          <a:stretch/>
        </p:blipFill>
        <p:spPr>
          <a:xfrm>
            <a:off x="7289100" y="1236788"/>
            <a:ext cx="1929373" cy="19849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77D171F-AEA9-E210-43DD-EF064C2707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24672" t="22840" b="19046"/>
          <a:stretch/>
        </p:blipFill>
        <p:spPr>
          <a:xfrm>
            <a:off x="919369" y="1170909"/>
            <a:ext cx="2025860" cy="20838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Создание приложения с картами гидрантов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5671301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540060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Приложение, в котором на картах будут отмечены расположение гидрантов и мест для забора воды, а так же можно будет построить путь до этого места.</a:t>
            </a:r>
            <a:endParaRPr lang="ru-RU" sz="28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C753A65-64DF-C34C-A144-BA3368AA095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2360" y="1495397"/>
            <a:ext cx="4249311" cy="32168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2156934"/>
              </p:ext>
            </p:extLst>
          </p:nvPr>
        </p:nvGraphicFramePr>
        <p:xfrm>
          <a:off x="503808" y="1251099"/>
          <a:ext cx="9217024" cy="3938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b="1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b="1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</a:p>
                    <a:p>
                      <a:r>
                        <a:rPr lang="ru-RU" sz="18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Большие данные</a:t>
                      </a:r>
                      <a:endParaRPr lang="ru-RU" sz="2000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7692" y="333069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625774" y="2226590"/>
            <a:ext cx="1008062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Целевая аудитория: Государственные и частные пожарно-спасательные части</a:t>
            </a:r>
          </a:p>
          <a:p>
            <a:r>
              <a:rPr lang="ru-RU" sz="2400" dirty="0"/>
              <a:t>Портрет потребителя:</a:t>
            </a:r>
          </a:p>
          <a:p>
            <a:pPr marL="342900" indent="-342900">
              <a:buAutoNum type="arabicPeriod"/>
            </a:pPr>
            <a:r>
              <a:rPr lang="ru-RU" sz="2400" dirty="0"/>
              <a:t>Расположены: Удмуртская республика</a:t>
            </a:r>
          </a:p>
          <a:p>
            <a:pPr marL="342900" indent="-342900">
              <a:buAutoNum type="arabicPeriod"/>
            </a:pPr>
            <a:r>
              <a:rPr lang="ru-RU" sz="2400" dirty="0"/>
              <a:t>Частные и государственные</a:t>
            </a: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2000" b="1" i="1" dirty="0">
                <a:effectLst/>
              </a:rPr>
              <a:t>PAM (</a:t>
            </a:r>
            <a:r>
              <a:rPr lang="ru-RU" sz="2000" b="1" i="1" dirty="0" err="1">
                <a:effectLst/>
              </a:rPr>
              <a:t>Potential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Available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Market</a:t>
            </a:r>
            <a:r>
              <a:rPr lang="ru-RU" sz="2000" b="1" i="1" dirty="0">
                <a:effectLst/>
              </a:rPr>
              <a:t>) – </a:t>
            </a:r>
            <a:r>
              <a:rPr lang="ru-RU" sz="2000" i="1" dirty="0"/>
              <a:t>Частные и государственные пожарные части по всей </a:t>
            </a:r>
            <a:r>
              <a:rPr lang="ru-RU" sz="2000" i="1" dirty="0" err="1"/>
              <a:t>Росии</a:t>
            </a:r>
            <a:endParaRPr lang="ru-RU" sz="2000" b="0" i="1" dirty="0">
              <a:effectLst/>
            </a:endParaRPr>
          </a:p>
          <a:p>
            <a:pPr algn="l"/>
            <a:endParaRPr lang="ru-RU" sz="2000" b="1" i="1" dirty="0">
              <a:effectLst/>
            </a:endParaRPr>
          </a:p>
          <a:p>
            <a:pPr algn="l"/>
            <a:r>
              <a:rPr lang="ru-RU" sz="2000" b="1" i="1" dirty="0">
                <a:effectLst/>
              </a:rPr>
              <a:t>TAM (</a:t>
            </a:r>
            <a:r>
              <a:rPr lang="ru-RU" sz="2000" b="1" i="1" dirty="0" err="1">
                <a:effectLst/>
              </a:rPr>
              <a:t>Total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Addressable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Market</a:t>
            </a:r>
            <a:r>
              <a:rPr lang="ru-RU" sz="2000" b="1" i="1" dirty="0">
                <a:effectLst/>
              </a:rPr>
              <a:t>) – </a:t>
            </a:r>
            <a:r>
              <a:rPr lang="ru-RU" sz="2000" i="1" dirty="0"/>
              <a:t>Частные и государственные пожарные части Приволжского федерального округа</a:t>
            </a:r>
            <a:endParaRPr lang="ru-RU" sz="2000" b="0" i="1" dirty="0">
              <a:effectLst/>
            </a:endParaRPr>
          </a:p>
          <a:p>
            <a:pPr algn="l"/>
            <a:endParaRPr lang="ru-RU" sz="2000" b="1" i="1" dirty="0">
              <a:effectLst/>
            </a:endParaRPr>
          </a:p>
          <a:p>
            <a:pPr algn="l"/>
            <a:r>
              <a:rPr lang="ru-RU" sz="2000" b="1" i="1" dirty="0">
                <a:effectLst/>
              </a:rPr>
              <a:t>SAM (</a:t>
            </a:r>
            <a:r>
              <a:rPr lang="ru-RU" sz="2000" b="1" i="1" dirty="0" err="1">
                <a:effectLst/>
              </a:rPr>
              <a:t>Serviceable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Available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Market</a:t>
            </a:r>
            <a:r>
              <a:rPr lang="ru-RU" sz="2000" b="1" i="1" dirty="0">
                <a:effectLst/>
              </a:rPr>
              <a:t>) – </a:t>
            </a:r>
            <a:r>
              <a:rPr lang="ru-RU" sz="2000" i="1" dirty="0"/>
              <a:t>Частные и государственные пожарные части Удмуртской республики</a:t>
            </a:r>
            <a:endParaRPr lang="ru-RU" sz="2000" b="0" i="1" dirty="0">
              <a:effectLst/>
            </a:endParaRPr>
          </a:p>
          <a:p>
            <a:pPr algn="l"/>
            <a:endParaRPr lang="ru-RU" sz="2000" b="1" i="1" dirty="0">
              <a:effectLst/>
            </a:endParaRPr>
          </a:p>
          <a:p>
            <a:pPr algn="l"/>
            <a:r>
              <a:rPr lang="ru-RU" sz="2000" b="1" i="1" dirty="0">
                <a:effectLst/>
              </a:rPr>
              <a:t>SOM (</a:t>
            </a:r>
            <a:r>
              <a:rPr lang="ru-RU" sz="2000" b="1" i="1" dirty="0" err="1">
                <a:effectLst/>
              </a:rPr>
              <a:t>Serviceable</a:t>
            </a:r>
            <a:r>
              <a:rPr lang="ru-RU" sz="2000" b="1" i="1" dirty="0">
                <a:effectLst/>
              </a:rPr>
              <a:t> &amp; </a:t>
            </a:r>
            <a:r>
              <a:rPr lang="ru-RU" sz="2000" b="1" i="1" dirty="0" err="1">
                <a:effectLst/>
              </a:rPr>
              <a:t>Obtainable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err="1">
                <a:effectLst/>
              </a:rPr>
              <a:t>Market</a:t>
            </a:r>
            <a:r>
              <a:rPr lang="ru-RU" sz="2000" b="1" i="1" dirty="0">
                <a:effectLst/>
              </a:rPr>
              <a:t>) – </a:t>
            </a:r>
            <a:r>
              <a:rPr lang="ru-RU" sz="2000" i="1" dirty="0">
                <a:effectLst/>
              </a:rPr>
              <a:t>ДПО учебных заведений Удмуртской республики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07500667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Нишевой рынок (частные и государственные пожарные подразделения)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600" i="1" dirty="0"/>
          </a:p>
          <a:p>
            <a:r>
              <a:rPr lang="ru-RU" sz="1600" b="1" i="1" dirty="0"/>
              <a:t>Прямой </a:t>
            </a:r>
            <a:r>
              <a:rPr lang="ru-RU" sz="1600" i="1" dirty="0"/>
              <a:t>(продажи через интернет)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0" y="1382542"/>
            <a:ext cx="2036285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5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500" i="1" dirty="0"/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500" i="1" dirty="0"/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2816063" y="4555960"/>
            <a:ext cx="6189201" cy="492443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Продажа продукта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/>
              <a:t>Плата за использование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17467" y="2855861"/>
            <a:ext cx="201557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i="1" dirty="0"/>
              <a:t>Интеллектуальные ресурсы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/>
              <a:t>Платформы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/>
              <a:t>Программное обеспечение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Возможные партнёры: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/>
              <a:t>Яндекс карты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/>
              <a:t>2</a:t>
            </a:r>
            <a:r>
              <a:rPr lang="en-US" sz="1600" i="1" dirty="0" err="1"/>
              <a:t>Gis</a:t>
            </a:r>
            <a:endParaRPr lang="ru-RU" sz="16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Фиксированные (постоянные)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Электричество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Интернет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Амортизация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Маркетинг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791840" y="1611139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BAAFCB1-B390-9BE4-E200-EB042F838B41}"/>
              </a:ext>
            </a:extLst>
          </p:cNvPr>
          <p:cNvSpPr txBox="1"/>
          <p:nvPr/>
        </p:nvSpPr>
        <p:spPr>
          <a:xfrm>
            <a:off x="791840" y="2122996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/>
              <a:t>Закупка необходимых вещей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Создание приложения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Тест драйв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Вывод на рынок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Распространение товара</a:t>
            </a:r>
          </a:p>
        </p:txBody>
      </p:sp>
    </p:spTree>
    <p:extLst>
      <p:ext uri="{BB962C8B-B14F-4D97-AF65-F5344CB8AC3E}">
        <p14:creationId xmlns:p14="http://schemas.microsoft.com/office/powerpoint/2010/main" xmlns="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C8A91C9-7435-F73D-4FDE-9892252FB140}"/>
              </a:ext>
            </a:extLst>
          </p:cNvPr>
          <p:cNvSpPr txBox="1"/>
          <p:nvPr/>
        </p:nvSpPr>
        <p:spPr>
          <a:xfrm>
            <a:off x="1079872" y="1107083"/>
            <a:ext cx="813690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</a:t>
            </a:r>
            <a:r>
              <a:rPr lang="ru-RU" sz="3200" dirty="0"/>
              <a:t> – выход на государственный уровень, увеличение продаж</a:t>
            </a:r>
            <a:endParaRPr lang="en-US" sz="3200" dirty="0"/>
          </a:p>
          <a:p>
            <a:r>
              <a:rPr lang="en-US" sz="3200" dirty="0"/>
              <a:t>M</a:t>
            </a:r>
            <a:r>
              <a:rPr lang="ru-RU" sz="3200" dirty="0"/>
              <a:t> – больше покупок приложения и его обновлений</a:t>
            </a:r>
            <a:endParaRPr lang="en-US" sz="3200" dirty="0"/>
          </a:p>
          <a:p>
            <a:r>
              <a:rPr lang="en-US" sz="3200" dirty="0"/>
              <a:t>A</a:t>
            </a:r>
            <a:r>
              <a:rPr lang="ru-RU" sz="3200" dirty="0"/>
              <a:t> – продажи в год более 5 штук</a:t>
            </a:r>
            <a:endParaRPr lang="en-US" sz="3200" dirty="0"/>
          </a:p>
          <a:p>
            <a:r>
              <a:rPr lang="en-US" sz="3200" dirty="0"/>
              <a:t>R</a:t>
            </a:r>
            <a:r>
              <a:rPr lang="ru-RU" sz="3200" dirty="0"/>
              <a:t> – позволит выйти на более удобный вариант карт</a:t>
            </a:r>
            <a:endParaRPr lang="en-US" sz="3200" dirty="0"/>
          </a:p>
          <a:p>
            <a:r>
              <a:rPr lang="en-US" sz="3200" dirty="0"/>
              <a:t>T</a:t>
            </a:r>
            <a:r>
              <a:rPr lang="ru-RU" sz="3200" dirty="0"/>
              <a:t> – За 2 года</a:t>
            </a:r>
            <a:endParaRPr lang="en-US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41641306"/>
              </p:ext>
            </p:extLst>
          </p:nvPr>
        </p:nvGraphicFramePr>
        <p:xfrm>
          <a:off x="143766" y="747043"/>
          <a:ext cx="9793089" cy="440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723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56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Оформление ИП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800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Компьютеры и комплектующие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216 000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Программное обеспечение, приложения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12 800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Принтер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557218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Прочие расходы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3394688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259 600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ИП и 2 самозанятых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налогообложения: УСН «Доходы»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5026302"/>
              </p:ext>
            </p:extLst>
          </p:nvPr>
        </p:nvGraphicFramePr>
        <p:xfrm>
          <a:off x="15725" y="782908"/>
          <a:ext cx="10049169" cy="4856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85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344494">
                  <a:extLst>
                    <a:ext uri="{9D8B030D-6E8A-4147-A177-3AD203B41FA5}">
                      <a16:colId xmlns:a16="http://schemas.microsoft.com/office/drawing/2014/main" xmlns="" val="166787944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116487425"/>
                    </a:ext>
                  </a:extLst>
                </a:gridCol>
                <a:gridCol w="576063">
                  <a:extLst>
                    <a:ext uri="{9D8B030D-6E8A-4147-A177-3AD203B41FA5}">
                      <a16:colId xmlns:a16="http://schemas.microsoft.com/office/drawing/2014/main" xmlns="" val="1536855492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xmlns="" val="386887565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708943389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3972281758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xmlns="" val="2879406668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xmlns="" val="2925386872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xmlns="" val="3395249415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xmlns="" val="2902892062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xmlns="" val="308098376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18462493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5701101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79987998"/>
                    </a:ext>
                  </a:extLst>
                </a:gridCol>
                <a:gridCol w="920133">
                  <a:extLst>
                    <a:ext uri="{9D8B030D-6E8A-4147-A177-3AD203B41FA5}">
                      <a16:colId xmlns:a16="http://schemas.microsoft.com/office/drawing/2014/main" xmlns="" val="2790252612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90000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180000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180000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14290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20350,5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25350,5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20350,5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26020,5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163592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Электричество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8340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2,1,3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Интернет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/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5887333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Амортизация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6695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/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80340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857135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4484428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u="none" strike="noStrike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Страховой взнос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11460,5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11460,5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11460,5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11460,5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45842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Обновление опер. системы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5670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5670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>
                          <a:effectLst/>
                          <a:latin typeface="+mn-lt"/>
                        </a:rPr>
                        <a:t>ПРИБЫЛЬ ДО НАЛОГО-Я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736408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>
                          <a:effectLst/>
                          <a:latin typeface="+mn-lt"/>
                        </a:rPr>
                        <a:t>НАЛОГИ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8158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728250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609445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163 592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728 250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месяца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259 600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0ECD5635-6A97-D508-5513-A6F1C226F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633084"/>
              </p:ext>
            </p:extLst>
          </p:nvPr>
        </p:nvGraphicFramePr>
        <p:xfrm>
          <a:off x="863848" y="982800"/>
          <a:ext cx="78488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>
                  <a:extLst>
                    <a:ext uri="{9D8B030D-6E8A-4147-A177-3AD203B41FA5}">
                      <a16:colId xmlns:a16="http://schemas.microsoft.com/office/drawing/2014/main" xmlns="" val="3982563859"/>
                    </a:ext>
                  </a:extLst>
                </a:gridCol>
                <a:gridCol w="3924436">
                  <a:extLst>
                    <a:ext uri="{9D8B030D-6E8A-4147-A177-3AD203B41FA5}">
                      <a16:colId xmlns:a16="http://schemas.microsoft.com/office/drawing/2014/main" xmlns="" val="1161320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704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Прохождение курсов для более лучшей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Январь - март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43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Создание макета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Апрель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147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Проработка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Апрель - июнь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5298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Оформление документов, закупка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Февраль - июнь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875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Создание сайта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Май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72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Выставление на продажу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Июль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135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Распространение товара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Июль -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1581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456764" y="3366596"/>
            <a:ext cx="3099116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/>
              <a:t>Павлова Ксения,</a:t>
            </a:r>
          </a:p>
          <a:p>
            <a:pPr algn="ctr">
              <a:lnSpc>
                <a:spcPct val="110000"/>
              </a:lnSpc>
            </a:pPr>
            <a:r>
              <a:rPr lang="ru-RU" sz="1600" b="1" dirty="0"/>
              <a:t>8 951 206 65 20, </a:t>
            </a:r>
          </a:p>
          <a:p>
            <a:pPr algn="ctr">
              <a:lnSpc>
                <a:spcPct val="110000"/>
              </a:lnSpc>
            </a:pPr>
            <a:r>
              <a:rPr lang="en-US" sz="1600" b="1" dirty="0"/>
              <a:t>fairytailnatsu759@gmail.com</a:t>
            </a:r>
            <a:r>
              <a:rPr lang="ru-RU" sz="16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600" b="1" dirty="0"/>
              <a:t>VK: @laima0718</a:t>
            </a:r>
            <a:endParaRPr lang="ru-RU" sz="16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3928" y="1523437"/>
            <a:ext cx="1224230" cy="119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82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6814891" y="3365282"/>
            <a:ext cx="309634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 err="1"/>
              <a:t>Домаскина</a:t>
            </a:r>
            <a:r>
              <a:rPr lang="ru-RU" sz="1600" b="1" dirty="0"/>
              <a:t> Мария,</a:t>
            </a:r>
          </a:p>
          <a:p>
            <a:pPr algn="ctr">
              <a:lnSpc>
                <a:spcPct val="110000"/>
              </a:lnSpc>
            </a:pPr>
            <a:r>
              <a:rPr lang="ru-RU" sz="1600" b="1" dirty="0"/>
              <a:t>8 982 116 83 97, </a:t>
            </a:r>
          </a:p>
          <a:p>
            <a:pPr algn="ctr">
              <a:lnSpc>
                <a:spcPct val="110000"/>
              </a:lnSpc>
            </a:pPr>
            <a:r>
              <a:rPr lang="en-US" sz="1600" b="1" dirty="0"/>
              <a:t>mariadomaskina@gmail.com</a:t>
            </a:r>
            <a:r>
              <a:rPr lang="ru-RU" sz="16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600" b="1" dirty="0"/>
              <a:t>VK:</a:t>
            </a:r>
            <a:r>
              <a:rPr lang="ru-RU" sz="1600" b="1" dirty="0"/>
              <a:t> </a:t>
            </a:r>
            <a:r>
              <a:rPr lang="en-US" sz="1600" b="1" dirty="0"/>
              <a:t>@id522186943</a:t>
            </a:r>
            <a:endParaRPr lang="ru-RU" sz="16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558242" y="3365283"/>
            <a:ext cx="322382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/>
              <a:t>Гумерова </a:t>
            </a:r>
            <a:r>
              <a:rPr lang="ru-RU" sz="1600" b="1" dirty="0" err="1"/>
              <a:t>Авелина</a:t>
            </a:r>
            <a:r>
              <a:rPr lang="ru-RU" sz="1600" b="1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600" b="1" dirty="0"/>
              <a:t>8 917 471 90 67, </a:t>
            </a:r>
          </a:p>
          <a:p>
            <a:pPr algn="ctr">
              <a:lnSpc>
                <a:spcPct val="110000"/>
              </a:lnSpc>
            </a:pPr>
            <a:r>
              <a:rPr lang="en-US" sz="1600" b="1" dirty="0"/>
              <a:t>gumerovaavelina@gmail.com</a:t>
            </a:r>
            <a:r>
              <a:rPr lang="ru-RU" sz="1600" b="1" dirty="0"/>
              <a:t>,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1" dirty="0">
                <a:cs typeface="+mn-cs"/>
              </a:rPr>
              <a:t>VK: @gumerovaavelina</a:t>
            </a:r>
            <a:endParaRPr lang="ru-RU" sz="1600" b="1" dirty="0">
              <a:cs typeface="+mn-cs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E28532C-6F85-85C3-ADBB-8D5255B83A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4672" t="22840" b="19046"/>
          <a:stretch/>
        </p:blipFill>
        <p:spPr>
          <a:xfrm>
            <a:off x="919369" y="1170909"/>
            <a:ext cx="2025860" cy="20838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B6ACDBE-1D05-8AF1-E381-F27A81A814A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6310" y="1300008"/>
            <a:ext cx="2127688" cy="18899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438DD1A-A3AD-8476-6932-E5FDF7F3CD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b="22840"/>
          <a:stretch/>
        </p:blipFill>
        <p:spPr>
          <a:xfrm>
            <a:off x="7289100" y="1236788"/>
            <a:ext cx="1929373" cy="19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8332</TotalTime>
  <Words>713</Words>
  <Application>Microsoft Office PowerPoint</Application>
  <PresentationFormat>Произвольный</PresentationFormat>
  <Paragraphs>459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Acer Swift</cp:lastModifiedBy>
  <cp:revision>38</cp:revision>
  <dcterms:created xsi:type="dcterms:W3CDTF">2022-10-14T10:42:52Z</dcterms:created>
  <dcterms:modified xsi:type="dcterms:W3CDTF">2023-07-27T10:13:11Z</dcterms:modified>
  <dc:language>ru-RU</dc:language>
</cp:coreProperties>
</file>