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9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5"/>
  </p:notesMasterIdLst>
  <p:sldIdLst>
    <p:sldId id="257" r:id="rId2"/>
    <p:sldId id="577" r:id="rId3"/>
    <p:sldId id="588" r:id="rId4"/>
    <p:sldId id="548" r:id="rId5"/>
    <p:sldId id="576" r:id="rId6"/>
    <p:sldId id="517" r:id="rId7"/>
    <p:sldId id="518" r:id="rId8"/>
    <p:sldId id="424" r:id="rId9"/>
    <p:sldId id="595" r:id="rId10"/>
    <p:sldId id="596" r:id="rId11"/>
    <p:sldId id="607" r:id="rId12"/>
    <p:sldId id="606" r:id="rId13"/>
    <p:sldId id="612" r:id="rId14"/>
    <p:sldId id="615" r:id="rId15"/>
    <p:sldId id="620" r:id="rId16"/>
    <p:sldId id="597" r:id="rId17"/>
    <p:sldId id="603" r:id="rId18"/>
    <p:sldId id="604" r:id="rId19"/>
    <p:sldId id="605" r:id="rId20"/>
    <p:sldId id="598" r:id="rId21"/>
    <p:sldId id="626" r:id="rId22"/>
    <p:sldId id="618" r:id="rId23"/>
    <p:sldId id="619" r:id="rId24"/>
    <p:sldId id="599" r:id="rId25"/>
    <p:sldId id="600" r:id="rId26"/>
    <p:sldId id="471" r:id="rId27"/>
    <p:sldId id="601" r:id="rId28"/>
    <p:sldId id="602" r:id="rId29"/>
    <p:sldId id="579" r:id="rId30"/>
    <p:sldId id="582" r:id="rId31"/>
    <p:sldId id="593" r:id="rId32"/>
    <p:sldId id="624" r:id="rId33"/>
    <p:sldId id="587" r:id="rId3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AB3C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809" autoAdjust="0"/>
    <p:restoredTop sz="94271" autoAdjust="0"/>
  </p:normalViewPr>
  <p:slideViewPr>
    <p:cSldViewPr snapToGrid="0" showGuides="1">
      <p:cViewPr varScale="1">
        <p:scale>
          <a:sx n="83" d="100"/>
          <a:sy n="83" d="100"/>
        </p:scale>
        <p:origin x="514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88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7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8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ru-RU" sz="24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defRPr>
            </a:pPr>
            <a:r>
              <a:rPr lang="ru-RU" b="0" dirty="0" smtClean="0"/>
              <a:t>Какой</a:t>
            </a:r>
            <a:r>
              <a:rPr lang="ru-RU" b="0" baseline="0" dirty="0" smtClean="0"/>
              <a:t> формат стимулятора Вы бы предпочли ?</a:t>
            </a:r>
            <a:endParaRPr lang="ru-RU" b="0" dirty="0"/>
          </a:p>
        </c:rich>
      </c:tx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 defTabSz="914400">
            <a:defRPr lang="ru-RU" sz="24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4652250146113399"/>
          <c:y val="0.27166611606651198"/>
          <c:w val="0.30181180596142598"/>
          <c:h val="0.65135998238079496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ru-RU" sz="20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bf5e32cb-56c2-4ccd-8f0c-9aa89583f23d}"/>
      </c:ext>
    </c:extLst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lang="ru-RU" sz="2000">
          <a:latin typeface="Times New Roman" panose="02020603050405020304" pitchFamily="18" charset="0"/>
          <a:ea typeface="Times New Roman" panose="02020603050405020304" pitchFamily="18" charset="0"/>
          <a:cs typeface="Times New Roman" panose="02020603050405020304" pitchFamily="18" charset="0"/>
          <a:sym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Ассоциации при словах космическая еда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Ассоциации при словах космическая еда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B5E-4CB7-BD14-0D56A9870E4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B5E-4CB7-BD14-0D56A9870E4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B5E-4CB7-BD14-0D56A9870E4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B5E-4CB7-BD14-0D56A9870E46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1B5E-4CB7-BD14-0D56A9870E4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Легкось и компактность</c:v>
                </c:pt>
                <c:pt idx="1">
                  <c:v>Экстремальные вкусы</c:v>
                </c:pt>
                <c:pt idx="2">
                  <c:v>Высокотехнологичность</c:v>
                </c:pt>
                <c:pt idx="3">
                  <c:v>Полезная и сбалансированная еда</c:v>
                </c:pt>
                <c:pt idx="4">
                  <c:v>Другое</c:v>
                </c:pt>
              </c:strCache>
            </c:strRef>
          </c:cat>
          <c:val>
            <c:numRef>
              <c:f>Лист1!$B$2:$B$6</c:f>
              <c:numCache>
                <c:formatCode>0%</c:formatCode>
                <c:ptCount val="5"/>
                <c:pt idx="0">
                  <c:v>0.3</c:v>
                </c:pt>
                <c:pt idx="1">
                  <c:v>0.08</c:v>
                </c:pt>
                <c:pt idx="2">
                  <c:v>0.1</c:v>
                </c:pt>
                <c:pt idx="3">
                  <c:v>0.5</c:v>
                </c:pt>
                <c:pt idx="4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1B5E-4CB7-BD14-0D56A9870E46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4615212999452387"/>
          <c:y val="0.25190006885514266"/>
          <c:w val="0.33704918003874723"/>
          <c:h val="0.7030246573487439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Какой для вас сам удобный вид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упаковки?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Какой для вас сам удобный вид упаковки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EE5-4B0E-A08B-81189665C3E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EE5-4B0E-A08B-81189665C3E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EE5-4B0E-A08B-81189665C3E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EE5-4B0E-A08B-81189665C3E7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DEE5-4B0E-A08B-81189665C3E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Пакеты с зип застёжкой</c:v>
                </c:pt>
                <c:pt idx="1">
                  <c:v>Одноразовые контейнеры</c:v>
                </c:pt>
                <c:pt idx="2">
                  <c:v>Тубы и тюбики</c:v>
                </c:pt>
                <c:pt idx="3">
                  <c:v>Бутылки с трубочками</c:v>
                </c:pt>
                <c:pt idx="4">
                  <c:v>Всё из перечисленного подходит</c:v>
                </c:pt>
              </c:strCache>
            </c:strRef>
          </c:cat>
          <c:val>
            <c:numRef>
              <c:f>Лист1!$B$2:$B$6</c:f>
              <c:numCache>
                <c:formatCode>0%</c:formatCode>
                <c:ptCount val="5"/>
                <c:pt idx="0">
                  <c:v>0.2</c:v>
                </c:pt>
                <c:pt idx="1">
                  <c:v>0.6</c:v>
                </c:pt>
                <c:pt idx="2">
                  <c:v>0.04</c:v>
                </c:pt>
                <c:pt idx="3">
                  <c:v>0.1</c:v>
                </c:pt>
                <c:pt idx="4">
                  <c:v>0.06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DEE5-4B0E-A08B-81189665C3E7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9945997282227679"/>
          <c:y val="0.19295548004484045"/>
          <c:w val="0.2865411188721157"/>
          <c:h val="0.8063870925820459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Выберите ваш любимый продукт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питания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тех, что были предложены астронавтам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4.2776950681880956E-2"/>
          <c:y val="0.301197111022521"/>
          <c:w val="0.57194635606783106"/>
          <c:h val="0.69735787221722068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Выберите ваш любимый продукт питаня из тех, что были предложены астронавтам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22D-4AC3-BA6C-4175593C989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22D-4AC3-BA6C-4175593C989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22D-4AC3-BA6C-4175593C989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22D-4AC3-BA6C-4175593C989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222D-4AC3-BA6C-4175593C9899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222D-4AC3-BA6C-4175593C989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Паста в тюбиках</c:v>
                </c:pt>
                <c:pt idx="1">
                  <c:v>Сухофрукты и орехи</c:v>
                </c:pt>
                <c:pt idx="2">
                  <c:v>Супы-пюре в пакетах</c:v>
                </c:pt>
                <c:pt idx="3">
                  <c:v>Растворимые соки</c:v>
                </c:pt>
                <c:pt idx="4">
                  <c:v>Всё из перечисленного нравится</c:v>
                </c:pt>
              </c:strCache>
            </c:strRef>
          </c:cat>
          <c:val>
            <c:numRef>
              <c:f>Лист1!$B$2:$B$7</c:f>
              <c:numCache>
                <c:formatCode>0%</c:formatCode>
                <c:ptCount val="6"/>
                <c:pt idx="0">
                  <c:v>0.3</c:v>
                </c:pt>
                <c:pt idx="1">
                  <c:v>7.0000000000000007E-2</c:v>
                </c:pt>
                <c:pt idx="2">
                  <c:v>0.45</c:v>
                </c:pt>
                <c:pt idx="3">
                  <c:v>0.1</c:v>
                </c:pt>
                <c:pt idx="4">
                  <c:v>0.08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222D-4AC3-BA6C-4175593C9899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6895500095754934"/>
          <c:y val="0.32965361546068195"/>
          <c:w val="0.31576751665606467"/>
          <c:h val="0.6442680268480945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ru-RU" sz="216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Восполняете</a:t>
            </a:r>
            <a:r>
              <a:rPr lang="ru-RU" sz="2000" b="0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ли Вы энергию </a:t>
            </a:r>
            <a:r>
              <a:rPr lang="ru-RU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</c:title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</c:plotArea>
    <c:legend>
      <c:legendPos val="r"/>
      <c:layout/>
      <c:overlay val="0"/>
      <c:txPr>
        <a:bodyPr rot="0" spcFirstLastPara="0" vertOverflow="ellipsis" vert="horz" wrap="square" anchor="ctr" anchorCtr="1"/>
        <a:lstStyle/>
        <a:p>
          <a:pPr>
            <a:defRPr lang="ru-RU"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149c7e81-d97e-426a-aee4-5de70589dbfd}"/>
      </c:ext>
    </c:extLst>
  </c:chart>
  <c:txPr>
    <a:bodyPr/>
    <a:lstStyle/>
    <a:p>
      <a:pPr>
        <a:defRPr lang="ru-RU"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ru-RU" sz="216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Сколько</a:t>
            </a:r>
            <a:r>
              <a:rPr lang="ru-RU" b="0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Вам лет?</a:t>
            </a:r>
            <a:endParaRPr lang="ru-RU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 defTabSz="914400">
            <a:defRPr lang="ru-RU" sz="216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1072267343010778"/>
          <c:y val="0.20282204491062067"/>
          <c:w val="0.26883981888892866"/>
          <c:h val="0.66785100186240398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ru-RU"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c98a5aae-489c-47b3-abb0-c4feb29e4e20}"/>
      </c:ext>
    </c:extLst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lang="ru-RU" sz="1800"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Оцените уровень вашей готовности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попробовать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новую линию продуктов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Cosmo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Food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Оцените уровень вашей готовности пропробывать новую линию продуктов Cosmo Food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680-485A-86B1-41A918A0159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680-485A-86B1-41A918A0159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680-485A-86B1-41A918A0159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680-485A-86B1-41A918A01595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0680-485A-86B1-41A918A0159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Лист1!$A$2:$A$6</c:f>
              <c:strCache>
                <c:ptCount val="5"/>
                <c:pt idx="0">
                  <c:v>Уже хочу заказать первый набор!</c:v>
                </c:pt>
                <c:pt idx="1">
                  <c:v>Попробовал хотя бы раз</c:v>
                </c:pt>
                <c:pt idx="2">
                  <c:v>Возможно попробую позже</c:v>
                </c:pt>
                <c:pt idx="3">
                  <c:v>Не уверен , надо подумать</c:v>
                </c:pt>
                <c:pt idx="4">
                  <c:v>Нет желания пробовать новое</c:v>
                </c:pt>
              </c:strCache>
            </c:strRef>
          </c:cat>
          <c:val>
            <c:numRef>
              <c:f>Лист1!$B$2:$B$6</c:f>
              <c:numCache>
                <c:formatCode>0%</c:formatCode>
                <c:ptCount val="5"/>
                <c:pt idx="0">
                  <c:v>0.45</c:v>
                </c:pt>
                <c:pt idx="1">
                  <c:v>0.4</c:v>
                </c:pt>
                <c:pt idx="2">
                  <c:v>0.15</c:v>
                </c:pt>
                <c:pt idx="3">
                  <c:v>0.04</c:v>
                </c:pt>
                <c:pt idx="4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0680-485A-86B1-41A918A015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Ваш возраст</a:t>
            </a:r>
          </a:p>
        </c:rich>
      </c:tx>
      <c:layout>
        <c:manualLayout>
          <c:xMode val="edge"/>
          <c:yMode val="edge"/>
          <c:x val="0.27500711569409908"/>
          <c:y val="2.458118436146341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Ваш возраст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7AA-4AA8-9F4A-098EBBCE3F2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7AA-4AA8-9F4A-098EBBCE3F2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7AA-4AA8-9F4A-098EBBCE3F2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7AA-4AA8-9F4A-098EBBCE3F2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Лист1!$A$2:$A$5</c:f>
              <c:strCache>
                <c:ptCount val="4"/>
                <c:pt idx="0">
                  <c:v>До 18 лет</c:v>
                </c:pt>
                <c:pt idx="1">
                  <c:v>От 18 до 25 лет</c:v>
                </c:pt>
                <c:pt idx="2">
                  <c:v>От 26 до 35 лет</c:v>
                </c:pt>
                <c:pt idx="3">
                  <c:v>Старше 35 лет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0.35</c:v>
                </c:pt>
                <c:pt idx="1">
                  <c:v>0.4</c:v>
                </c:pt>
                <c:pt idx="2">
                  <c:v>0.2</c:v>
                </c:pt>
                <c:pt idx="3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7AA-4AA8-9F4A-098EBBCE3F2E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 чаще покупаете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продукты?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Где чаще покупаете продукты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780-4A1A-BA17-49C9849B4F5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780-4A1A-BA17-49C9849B4F5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780-4A1A-BA17-49C9849B4F5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780-4A1A-BA17-49C9849B4F5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4780-4A1A-BA17-49C9849B4F5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Лист1!$A$2:$A$6</c:f>
              <c:strCache>
                <c:ptCount val="5"/>
                <c:pt idx="0">
                  <c:v>Онлайн магазины</c:v>
                </c:pt>
                <c:pt idx="1">
                  <c:v>Обычные супермаркеты</c:v>
                </c:pt>
                <c:pt idx="2">
                  <c:v>Специализированные магазины здорового питания</c:v>
                </c:pt>
                <c:pt idx="3">
                  <c:v>Фермерские рынки</c:v>
                </c:pt>
                <c:pt idx="4">
                  <c:v>Закупаюсь редко и нерегулярно</c:v>
                </c:pt>
              </c:strCache>
            </c:strRef>
          </c:cat>
          <c:val>
            <c:numRef>
              <c:f>Лист1!$B$2:$B$6</c:f>
              <c:numCache>
                <c:formatCode>0%</c:formatCode>
                <c:ptCount val="5"/>
                <c:pt idx="0">
                  <c:v>0.6</c:v>
                </c:pt>
                <c:pt idx="1">
                  <c:v>0.2</c:v>
                </c:pt>
                <c:pt idx="2">
                  <c:v>0.1</c:v>
                </c:pt>
                <c:pt idx="3">
                  <c:v>0.04</c:v>
                </c:pt>
                <c:pt idx="4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4780-4A1A-BA17-49C9849B4F53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6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104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0A36EA-5312-4B96-A9E0-14A5242C653F}" type="datetimeFigureOut">
              <a:rPr lang="ru-RU" smtClean="0"/>
              <a:t>18.06.2025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1F788E-AB90-4F5C-92FA-AEEE5F92240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F788E-AB90-4F5C-92FA-AEEE5F922409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79658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879"/>
            <a:ext cx="12192000" cy="689249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1857830" y="4185636"/>
            <a:ext cx="8650513" cy="145859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3322746" y="5803092"/>
            <a:ext cx="5507868" cy="68998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087E4-273C-4A07-B2D2-3E7551980DA4}" type="datetime1">
              <a:rPr lang="ru-RU" smtClean="0"/>
              <a:t>18.06.2025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685511-968F-408C-855A-6519CA8A678D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Title 1"/>
          <p:cNvSpPr txBox="1"/>
          <p:nvPr userDrawn="1"/>
        </p:nvSpPr>
        <p:spPr>
          <a:xfrm>
            <a:off x="2202289" y="386368"/>
            <a:ext cx="9151513" cy="81036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200" dirty="0">
              <a:solidFill>
                <a:srgbClr val="3FAB3C"/>
              </a:solidFill>
              <a:latin typeface="+mn-lt"/>
            </a:endParaRPr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2202288" y="365126"/>
            <a:ext cx="9151513" cy="831610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3FAB3C"/>
                </a:solidFill>
                <a:latin typeface="+mn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solidFill>
                  <a:srgbClr val="3FAB3C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2D388-4AB8-44BD-B46D-0BA603AA53D0}" type="datetime1">
              <a:rPr lang="ru-RU" smtClean="0"/>
              <a:t>18.06.2025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455313"/>
            <a:ext cx="5181600" cy="472165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455313"/>
            <a:ext cx="5181600" cy="4721650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744B9-54CB-4EFD-912C-192058B0DD52}" type="datetime1">
              <a:rPr lang="ru-RU" smtClean="0"/>
              <a:t>18.06.2025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2202288" y="365126"/>
            <a:ext cx="9151513" cy="831610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3FAB3C"/>
                </a:solidFill>
                <a:latin typeface="+mn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3FAB3C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3FAB3C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18448-5397-4FA9-B3DE-18239FC38080}" type="datetime1">
              <a:rPr lang="ru-RU" smtClean="0"/>
              <a:t>18.06.2025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2202288" y="365126"/>
            <a:ext cx="9151513" cy="831610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3FAB3C"/>
                </a:solidFill>
                <a:latin typeface="+mn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A9419-C209-4862-B0B0-FF33D2FC87CD}" type="datetime1">
              <a:rPr lang="ru-RU" smtClean="0"/>
              <a:t>18.06.2025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2202288" y="365126"/>
            <a:ext cx="9151513" cy="831610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3FAB3C"/>
                </a:solidFill>
                <a:latin typeface="+mn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507DE-1C20-47D7-96AC-17A07BB70822}" type="datetime1">
              <a:rPr lang="ru-RU" smtClean="0"/>
              <a:t>18.06.2025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987426"/>
            <a:ext cx="3932237" cy="1069975"/>
          </a:xfrm>
          <a:prstGeom prst="rect">
            <a:avLst/>
          </a:prstGeom>
        </p:spPr>
        <p:txBody>
          <a:bodyPr anchor="b"/>
          <a:lstStyle>
            <a:lvl1pPr>
              <a:defRPr sz="2400">
                <a:solidFill>
                  <a:srgbClr val="3FAB3C"/>
                </a:solidFill>
                <a:latin typeface="+mn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 sz="28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010CC-5F0C-493A-8B23-03EF664EF49B}" type="datetime1">
              <a:rPr lang="ru-RU" smtClean="0"/>
              <a:t>18.06.2025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987426"/>
            <a:ext cx="3932237" cy="1069975"/>
          </a:xfrm>
          <a:prstGeom prst="rect">
            <a:avLst/>
          </a:prstGeom>
        </p:spPr>
        <p:txBody>
          <a:bodyPr anchor="b"/>
          <a:lstStyle>
            <a:lvl1pPr>
              <a:defRPr sz="2400">
                <a:solidFill>
                  <a:srgbClr val="3FAB3C"/>
                </a:solidFill>
                <a:latin typeface="+mn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47AAE-8D8E-4280-A565-C4FD3B8C91D4}" type="datetime1">
              <a:rPr lang="ru-RU" smtClean="0"/>
              <a:t>18.06.2025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B71B5-DB4C-455E-A1C8-F346D608FC6C}" type="datetime1">
              <a:rPr lang="ru-RU" smtClean="0"/>
              <a:t>18.06.2025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6" name="Заголовок 1"/>
          <p:cNvSpPr txBox="1"/>
          <p:nvPr userDrawn="1"/>
        </p:nvSpPr>
        <p:spPr>
          <a:xfrm>
            <a:off x="3631842" y="3078052"/>
            <a:ext cx="8560159" cy="2422204"/>
          </a:xfrm>
          <a:prstGeom prst="rect">
            <a:avLst/>
          </a:prstGeom>
          <a:solidFill>
            <a:srgbClr val="3FAB3C"/>
          </a:solidFill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dirty="0">
                <a:solidFill>
                  <a:schemeClr val="bg1"/>
                </a:solidFill>
                <a:latin typeface="+mn-lt"/>
              </a:rPr>
              <a:t>Спасибо за внимание</a:t>
            </a:r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078053"/>
            <a:ext cx="3880852" cy="242220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66FE0-8952-4EF4-92CA-A4ECC1D3D745}" type="datetime1">
              <a:rPr lang="ru-RU" smtClean="0"/>
              <a:t>18.06.2025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30761-CC87-4FC3-A6AA-68B51F4F9B4E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021"/>
            <a:ext cx="12192000" cy="6896042"/>
          </a:xfrm>
          <a:prstGeom prst="rect">
            <a:avLst/>
          </a:prstGeom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352281"/>
            <a:ext cx="10515600" cy="48246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C66FE0-8952-4EF4-92CA-A4ECC1D3D745}" type="datetime1">
              <a:rPr lang="ru-RU" smtClean="0"/>
              <a:t>18.06.2025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bg1"/>
                </a:solidFill>
              </a:defRPr>
            </a:lvl1pPr>
          </a:lstStyle>
          <a:p>
            <a:fld id="{CC430761-CC87-4FC3-A6AA-68B51F4F9B4E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" name="Title 1"/>
          <p:cNvSpPr txBox="1"/>
          <p:nvPr userDrawn="1"/>
        </p:nvSpPr>
        <p:spPr>
          <a:xfrm>
            <a:off x="2202289" y="386368"/>
            <a:ext cx="9151513" cy="81036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200" dirty="0">
              <a:solidFill>
                <a:srgbClr val="3FAB3C"/>
              </a:solidFill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9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17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17.pn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9.pn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3.png"/><Relationship Id="rId7" Type="http://schemas.openxmlformats.org/officeDocument/2006/relationships/image" Target="../media/image3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3.png"/><Relationship Id="rId7" Type="http://schemas.openxmlformats.org/officeDocument/2006/relationships/image" Target="../media/image3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png"/><Relationship Id="rId5" Type="http://schemas.openxmlformats.org/officeDocument/2006/relationships/image" Target="../media/image32.png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21666" y="5153891"/>
            <a:ext cx="11208385" cy="375112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««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КосмоБокс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– создание линейки готовых пищевых изделий, из натуральных компонентов обогащённых растительным сырьем, предназначенных  для быстрого питания ,в удобной эргономичной упаковке » </a:t>
            </a: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71265" y="6291178"/>
            <a:ext cx="4658360" cy="760095"/>
          </a:xfrm>
        </p:spPr>
        <p:txBody>
          <a:bodyPr/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Санкт-Петербург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473883" y="5547470"/>
            <a:ext cx="9100833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Наставник команды: </a:t>
            </a:r>
            <a:r>
              <a:rPr lang="ru-RU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Савенок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Наталья Анатольевна, ст. преподаватель каф. плодоовощеводства и декоративного садоводства ФГБОУ ВО СПбГАУ.</a:t>
            </a:r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4135121" y="3674110"/>
            <a:ext cx="4760595" cy="9071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Интенсив университет 20.35 «От идеи к прототипу»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Инициативная разработка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 «</a:t>
            </a:r>
            <a:r>
              <a:rPr lang="ru-RU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КосмоФуд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5146" y="1795627"/>
            <a:ext cx="10515600" cy="482468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условиях быстрого темпа жизни необходим быстрый источник энергии, удобный для употребления в любом месте. Наш продукт – оптимальное решение: он быстро восполняет энергию, имеет удобную форму, органическую упаковку и нейтральный запах, что позволяет употреблять его в общественных местах без дискомфорта для окружающих. Удобство, практичность и польза – главные преимущества нашего продукта.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5511-968F-408C-855A-6519CA8A678D}" type="slidenum">
              <a:rPr lang="ru-RU" smtClean="0"/>
              <a:t>2</a:t>
            </a:fld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220760" y="697635"/>
            <a:ext cx="9151513" cy="831610"/>
          </a:xfrm>
        </p:spPr>
        <p:txBody>
          <a:bodyPr/>
          <a:lstStyle/>
          <a:p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проекта 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Карьера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1965" y="4599709"/>
            <a:ext cx="2258291" cy="2258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854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645825" y="1283999"/>
            <a:ext cx="5157787" cy="823912"/>
          </a:xfrm>
        </p:spPr>
        <p:txBody>
          <a:bodyPr>
            <a:no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аудитория и проблема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193243" y="2181803"/>
            <a:ext cx="5157787" cy="3684588"/>
          </a:xfrm>
        </p:spPr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Люди которым приходится питаться вне дома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 пользователя: приходиться питаться вне дома, однако такая еда за частую вредна и не удобна для потребления</a:t>
            </a:r>
            <a:r>
              <a:rPr lang="ru-RU" dirty="0"/>
              <a:t> </a:t>
            </a:r>
          </a:p>
          <a:p>
            <a:pPr marL="0" indent="0" algn="ctr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3"/>
          </p:nvPr>
        </p:nvSpPr>
        <p:spPr>
          <a:xfrm>
            <a:off x="6430820" y="822181"/>
            <a:ext cx="5183188" cy="823912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проблемы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4"/>
          </p:nvPr>
        </p:nvSpPr>
        <p:spPr>
          <a:xfrm>
            <a:off x="6153727" y="1867766"/>
            <a:ext cx="5183188" cy="3684588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rgbClr val="29292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Наша линейка полезных и вкусных блюд создана специально для питания вне дома, обеспечивая вас необходимыми питательными веществами, где бы вы ни находились.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Courier New" panose="02070309020205020404" pitchFamily="49" charset="0"/>
              <a:buChar char="o"/>
            </a:pPr>
            <a:endParaRPr lang="ru-RU" altLang="en-US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3</a:t>
            </a:fld>
            <a:endParaRPr lang="ru-RU"/>
          </a:p>
        </p:txBody>
      </p:sp>
      <p:pic>
        <p:nvPicPr>
          <p:cNvPr id="1030" name="Picture 6" descr="Решение проблем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3357" y="464271"/>
            <a:ext cx="1219200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Проблема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0108" y="4649786"/>
            <a:ext cx="2115127" cy="2115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47761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Анализ рынка – Бесплатные иконки: бизнес и финанс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6908" y="4472560"/>
            <a:ext cx="2212977" cy="2212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мещающее содержимое 1"/>
          <p:cNvSpPr>
            <a:spLocks noGrp="1"/>
          </p:cNvSpPr>
          <p:nvPr>
            <p:ph idx="4294967295"/>
          </p:nvPr>
        </p:nvSpPr>
        <p:spPr>
          <a:xfrm>
            <a:off x="534786" y="989158"/>
            <a:ext cx="5257800" cy="2335934"/>
          </a:xfrm>
          <a:ln w="38100">
            <a:solidFill>
              <a:srgbClr val="3FAB3C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altLang="en-US" sz="2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Космическое питание </a:t>
            </a:r>
            <a:r>
              <a:rPr lang="ru-RU" altLang="en-US" sz="2000" b="1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Роскосмос</a:t>
            </a:r>
            <a:r>
              <a:rPr lang="ru-RU" altLang="en-US" sz="2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«Крем-суп грибной» </a:t>
            </a:r>
            <a:endParaRPr lang="ru-RU" altLang="en-US" sz="2000" b="1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Грибы 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свежие шампиньоны, картофель, лук репчатый, морковь столовая, масло растительное, соль пищевая, перец чёрный молотый, мука пшеничная высший сорт, сливки, бульон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marL="0" indent="0">
              <a:lnSpc>
                <a:spcPct val="100000"/>
              </a:lnSpc>
              <a:buNone/>
            </a:pPr>
            <a:endParaRPr lang="ru-RU" sz="2000" dirty="0">
              <a:solidFill>
                <a:schemeClr val="dk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marL="0" indent="0">
              <a:buNone/>
            </a:pPr>
            <a:endParaRPr lang="ru-RU" altLang="en-US" dirty="0"/>
          </a:p>
          <a:p>
            <a:pPr marL="0" indent="0">
              <a:buNone/>
            </a:pPr>
            <a:endParaRPr lang="ru-RU" altLang="en-US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4226041" y="286212"/>
            <a:ext cx="5176578" cy="831850"/>
          </a:xfrm>
        </p:spPr>
        <p:txBody>
          <a:bodyPr/>
          <a:lstStyle/>
          <a:p>
            <a:r>
              <a:rPr lang="ru-RU" altLang="en-US" sz="4000" b="1" dirty="0">
                <a:solidFill>
                  <a:srgbClr val="3FAB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</a:t>
            </a:r>
            <a:r>
              <a:rPr lang="ru-RU" altLang="en-US" sz="4000" b="1" dirty="0" smtClean="0">
                <a:solidFill>
                  <a:srgbClr val="3FAB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рынка</a:t>
            </a:r>
            <a:r>
              <a:rPr lang="ru-RU" altLang="en-US" sz="4000" dirty="0" smtClean="0">
                <a:solidFill>
                  <a:srgbClr val="3FAB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en-US" sz="4000" dirty="0">
              <a:solidFill>
                <a:srgbClr val="3FAB3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5511-968F-408C-855A-6519CA8A678D}" type="slidenum">
              <a:rPr lang="ru-RU" smtClean="0"/>
              <a:t>4</a:t>
            </a:fld>
            <a:endParaRPr lang="ru-RU" dirty="0"/>
          </a:p>
        </p:txBody>
      </p:sp>
      <p:sp>
        <p:nvSpPr>
          <p:cNvPr id="8" name="Текстовое поле 7"/>
          <p:cNvSpPr txBox="1"/>
          <p:nvPr/>
        </p:nvSpPr>
        <p:spPr>
          <a:xfrm>
            <a:off x="6816437" y="933739"/>
            <a:ext cx="5283200" cy="3398116"/>
          </a:xfrm>
          <a:prstGeom prst="rect">
            <a:avLst/>
          </a:prstGeom>
          <a:noFill/>
          <a:ln w="38100">
            <a:solidFill>
              <a:srgbClr val="3FAB3C"/>
            </a:solidFill>
          </a:ln>
        </p:spPr>
        <p:txBody>
          <a:bodyPr wrap="square" rtlCol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Космическое питание </a:t>
            </a:r>
            <a:r>
              <a:rPr lang="ru-RU" sz="2000" b="1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Космопит</a:t>
            </a: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«Гороховый суп в тюбике» </a:t>
            </a:r>
            <a:endParaRPr lang="ru-RU" sz="2000" b="1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algn="ctr">
              <a:lnSpc>
                <a:spcPct val="150000"/>
              </a:lnSpc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состав  :</a:t>
            </a:r>
          </a:p>
          <a:p>
            <a:pPr algn="ctr">
              <a:lnSpc>
                <a:spcPct val="150000"/>
              </a:lnSpc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Мясо свинина, горох, лук репчатый, морковь столовая, масло растительное, картофель, соль пищевая, перец черный молотый, петрушка сушёная, петрушка корень сушенный, бульон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9" name="Текстовое поле 8"/>
          <p:cNvSpPr txBox="1"/>
          <p:nvPr/>
        </p:nvSpPr>
        <p:spPr>
          <a:xfrm>
            <a:off x="550026" y="3460122"/>
            <a:ext cx="6090920" cy="3323987"/>
          </a:xfrm>
          <a:prstGeom prst="rect">
            <a:avLst/>
          </a:prstGeom>
          <a:noFill/>
          <a:ln w="38100">
            <a:solidFill>
              <a:srgbClr val="3FAB3C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altLang="en-US" sz="2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Космическое питание </a:t>
            </a:r>
            <a:r>
              <a:rPr lang="ru-RU" altLang="en-US" sz="2000" b="1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Бирюлевский</a:t>
            </a:r>
            <a:r>
              <a:rPr lang="ru-RU" altLang="en-US" sz="2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экспериментальный завод «Первое блюдо суп Харчо в космической тубе» </a:t>
            </a:r>
            <a:endParaRPr lang="ru-RU" altLang="en-US" sz="2000" b="1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algn="ctr">
              <a:lnSpc>
                <a:spcPct val="150000"/>
              </a:lnSpc>
            </a:pPr>
            <a:r>
              <a:rPr lang="ru-RU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состав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: Мясо баранина, рис, масло топленое, лук репчатый, чеснок, петрушка зелень, паста томатная, перец красный молотый, перец черный молотый, соль поваренная, кислота лимонная, кардамон, бульон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Цель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6800" y="3181638"/>
            <a:ext cx="3505200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10929" y="1224876"/>
            <a:ext cx="10515600" cy="4824682"/>
          </a:xfrm>
          <a:noFill/>
          <a:effectLst>
            <a:softEdge rad="635000"/>
          </a:effectLst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природных ингредиентов, выявление их пищевой ценности и полезных свойств для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здоровья;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и создание Эко;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эффективной маркетинговой стратегии для продвижения линейки продукции и формирования ценностного предложения для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потребителей;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социологического опроса;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Экономическая эффективность;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Охарактеризовать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пользователя  на основе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опросника;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космобокса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5511-968F-408C-855A-6519CA8A678D}" type="slidenum">
              <a:rPr lang="ru-RU" smtClean="0"/>
              <a:t>5</a:t>
            </a:fld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задачи проекта 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1081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dirty="0"/>
              <a:t>5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718560" y="365125"/>
            <a:ext cx="4754245" cy="831850"/>
          </a:xfrm>
        </p:spPr>
        <p:txBody>
          <a:bodyPr/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опроса: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60684211"/>
              </p:ext>
            </p:extLst>
          </p:nvPr>
        </p:nvGraphicFramePr>
        <p:xfrm>
          <a:off x="6747510" y="850092"/>
          <a:ext cx="5050155" cy="53943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1775930905"/>
              </p:ext>
            </p:extLst>
          </p:nvPr>
        </p:nvGraphicFramePr>
        <p:xfrm>
          <a:off x="0" y="799340"/>
          <a:ext cx="4343400" cy="32219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7" name="Диаграмма 16"/>
          <p:cNvGraphicFramePr/>
          <p:nvPr>
            <p:extLst>
              <p:ext uri="{D42A27DB-BD31-4B8C-83A1-F6EECF244321}">
                <p14:modId xmlns:p14="http://schemas.microsoft.com/office/powerpoint/2010/main" val="841288654"/>
              </p:ext>
            </p:extLst>
          </p:nvPr>
        </p:nvGraphicFramePr>
        <p:xfrm>
          <a:off x="3899915" y="3410039"/>
          <a:ext cx="4298512" cy="33024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8" name="Диаграмма 17"/>
          <p:cNvGraphicFramePr/>
          <p:nvPr>
            <p:extLst>
              <p:ext uri="{D42A27DB-BD31-4B8C-83A1-F6EECF244321}">
                <p14:modId xmlns:p14="http://schemas.microsoft.com/office/powerpoint/2010/main" val="4115036633"/>
              </p:ext>
            </p:extLst>
          </p:nvPr>
        </p:nvGraphicFramePr>
        <p:xfrm>
          <a:off x="7598459" y="919546"/>
          <a:ext cx="4156444" cy="34089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5511-968F-408C-855A-6519CA8A678D}" type="slidenum">
              <a:rPr lang="ru-RU" smtClean="0"/>
              <a:t>7</a:t>
            </a:fld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832833" y="309708"/>
            <a:ext cx="9151513" cy="831610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опроса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868472490"/>
              </p:ext>
            </p:extLst>
          </p:nvPr>
        </p:nvGraphicFramePr>
        <p:xfrm>
          <a:off x="110491" y="1007112"/>
          <a:ext cx="4808220" cy="29965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2089678128"/>
              </p:ext>
            </p:extLst>
          </p:nvPr>
        </p:nvGraphicFramePr>
        <p:xfrm>
          <a:off x="1910255" y="2379519"/>
          <a:ext cx="6475209" cy="44784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518028407"/>
              </p:ext>
            </p:extLst>
          </p:nvPr>
        </p:nvGraphicFramePr>
        <p:xfrm>
          <a:off x="147443" y="707850"/>
          <a:ext cx="4736791" cy="36404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1302312088"/>
              </p:ext>
            </p:extLst>
          </p:nvPr>
        </p:nvGraphicFramePr>
        <p:xfrm>
          <a:off x="3850410" y="2753592"/>
          <a:ext cx="5220854" cy="46498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3439942682"/>
              </p:ext>
            </p:extLst>
          </p:nvPr>
        </p:nvGraphicFramePr>
        <p:xfrm>
          <a:off x="7091106" y="954697"/>
          <a:ext cx="3967356" cy="35289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ее содержимое 1"/>
          <p:cNvSpPr>
            <a:spLocks noGrp="1"/>
          </p:cNvSpPr>
          <p:nvPr>
            <p:ph idx="1"/>
          </p:nvPr>
        </p:nvSpPr>
        <p:spPr>
          <a:xfrm>
            <a:off x="551873" y="1389227"/>
            <a:ext cx="10515600" cy="4824682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ru-RU" altLang="en-US" sz="2400" dirty="0" smtClean="0">
                <a:latin typeface="Times New Roman" panose="02020603050405020304" pitchFamily="18" charset="0"/>
                <a:ea typeface="+Основной текст (восточно-азиат" charset="0"/>
                <a:cs typeface="Times New Roman" panose="02020603050405020304" pitchFamily="18" charset="0"/>
              </a:rPr>
              <a:t>Еда </a:t>
            </a:r>
            <a:r>
              <a:rPr lang="ru-RU" altLang="en-US" sz="2400" dirty="0">
                <a:latin typeface="Times New Roman" panose="02020603050405020304" pitchFamily="18" charset="0"/>
                <a:ea typeface="+Основной текст (восточно-азиат" charset="0"/>
                <a:cs typeface="Times New Roman" panose="02020603050405020304" pitchFamily="18" charset="0"/>
              </a:rPr>
              <a:t>разрабатывается специально таким образом, чтобы обеспечивать организм всеми необходимыми витаминами, минералами и микроэлементами.</a:t>
            </a:r>
          </a:p>
          <a:p>
            <a:pPr marL="457200" indent="-457200">
              <a:buFont typeface="+mj-lt"/>
              <a:buAutoNum type="arabicPeriod"/>
            </a:pPr>
            <a:r>
              <a:rPr lang="ru-RU" altLang="en-US" sz="2400" dirty="0" smtClean="0">
                <a:latin typeface="Times New Roman" panose="02020603050405020304" pitchFamily="18" charset="0"/>
                <a:ea typeface="+Основной текст (восточно-азиат" charset="0"/>
                <a:cs typeface="Times New Roman" panose="02020603050405020304" pitchFamily="18" charset="0"/>
              </a:rPr>
              <a:t>Продукт </a:t>
            </a:r>
            <a:r>
              <a:rPr lang="ru-RU" altLang="en-US" sz="2400" dirty="0">
                <a:latin typeface="Times New Roman" panose="02020603050405020304" pitchFamily="18" charset="0"/>
                <a:ea typeface="+Основной текст (восточно-азиат" charset="0"/>
                <a:cs typeface="Times New Roman" panose="02020603050405020304" pitchFamily="18" charset="0"/>
              </a:rPr>
              <a:t>компактен и удобен для хранения, транспортировки и потребления </a:t>
            </a:r>
            <a:r>
              <a:rPr lang="ru-RU" altLang="en-US" sz="2400" dirty="0" smtClean="0">
                <a:latin typeface="Times New Roman" panose="02020603050405020304" pitchFamily="18" charset="0"/>
                <a:ea typeface="+Основной текст (восточно-азиат" charset="0"/>
                <a:cs typeface="Times New Roman" panose="02020603050405020304" pitchFamily="18" charset="0"/>
              </a:rPr>
              <a:t>    даже </a:t>
            </a:r>
            <a:r>
              <a:rPr lang="ru-RU" altLang="en-US" sz="2400" dirty="0">
                <a:latin typeface="Times New Roman" panose="02020603050405020304" pitchFamily="18" charset="0"/>
                <a:ea typeface="+Основной текст (восточно-азиат" charset="0"/>
                <a:cs typeface="Times New Roman" panose="02020603050405020304" pitchFamily="18" charset="0"/>
              </a:rPr>
              <a:t>в условиях ограниченного пространства </a:t>
            </a:r>
            <a:r>
              <a:rPr lang="ru-RU" altLang="en-US" sz="2400" dirty="0" smtClean="0">
                <a:latin typeface="Times New Roman" panose="02020603050405020304" pitchFamily="18" charset="0"/>
                <a:ea typeface="+Основной текст (восточно-азиат" charset="0"/>
                <a:cs typeface="Times New Roman" panose="02020603050405020304" pitchFamily="18" charset="0"/>
              </a:rPr>
              <a:t>.</a:t>
            </a:r>
            <a:endParaRPr lang="ru-RU" altLang="en-US" sz="2400" dirty="0">
              <a:latin typeface="Times New Roman" panose="02020603050405020304" pitchFamily="18" charset="0"/>
              <a:ea typeface="+Основной текст (восточно-азиат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altLang="en-US" sz="2400" dirty="0" smtClean="0">
                <a:latin typeface="Times New Roman" panose="02020603050405020304" pitchFamily="18" charset="0"/>
                <a:ea typeface="+Основной текст (восточно-азиат" charset="0"/>
                <a:cs typeface="Times New Roman" panose="02020603050405020304" pitchFamily="18" charset="0"/>
              </a:rPr>
              <a:t>Благодаря </a:t>
            </a:r>
            <a:r>
              <a:rPr lang="ru-RU" altLang="en-US" sz="2400" dirty="0">
                <a:latin typeface="Times New Roman" panose="02020603050405020304" pitchFamily="18" charset="0"/>
                <a:ea typeface="+Основной текст (восточно-азиат" charset="0"/>
                <a:cs typeface="Times New Roman" panose="02020603050405020304" pitchFamily="18" charset="0"/>
              </a:rPr>
              <a:t>современным технологиям консервации продукты имеют длительный срок годности, сохраняя при этом полезные свойства и вкусовые </a:t>
            </a:r>
            <a:r>
              <a:rPr lang="ru-RU" altLang="en-US" sz="2400" dirty="0" smtClean="0">
                <a:latin typeface="Times New Roman" panose="02020603050405020304" pitchFamily="18" charset="0"/>
                <a:ea typeface="+Основной текст (восточно-азиат" charset="0"/>
                <a:cs typeface="Times New Roman" panose="02020603050405020304" pitchFamily="18" charset="0"/>
              </a:rPr>
              <a:t>качества.</a:t>
            </a:r>
          </a:p>
          <a:p>
            <a:pPr marL="457200" indent="-457200">
              <a:buFont typeface="+mj-lt"/>
              <a:buAutoNum type="arabicPeriod"/>
            </a:pPr>
            <a:r>
              <a:rPr lang="ru-RU" altLang="en-US" sz="2400" dirty="0" smtClean="0">
                <a:latin typeface="Times New Roman" panose="02020603050405020304" pitchFamily="18" charset="0"/>
                <a:ea typeface="+Основной текст (восточно-азиат" charset="0"/>
                <a:cs typeface="Times New Roman" panose="02020603050405020304" pitchFamily="18" charset="0"/>
              </a:rPr>
              <a:t>Также </a:t>
            </a:r>
            <a:r>
              <a:rPr lang="ru-RU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Times New Roman" panose="02020603050405020304" pitchFamily="18" charset="0"/>
                <a:ea typeface="+Основной текст (восточно-азиат" charset="0"/>
                <a:cs typeface="Times New Roman" panose="02020603050405020304" pitchFamily="18" charset="0"/>
              </a:rPr>
              <a:t>наш продукт </a:t>
            </a:r>
            <a:r>
              <a:rPr lang="ru-RU" alt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Times New Roman" panose="02020603050405020304" pitchFamily="18" charset="0"/>
                <a:ea typeface="+Основной текст (восточно-азиат" charset="0"/>
                <a:cs typeface="Times New Roman" panose="02020603050405020304" pitchFamily="18" charset="0"/>
              </a:rPr>
              <a:t>отличается </a:t>
            </a:r>
            <a:r>
              <a:rPr lang="ru-RU" altLang="en-US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Times New Roman" panose="02020603050405020304" pitchFamily="18" charset="0"/>
                <a:ea typeface="+Основной текст (восточно-азиат" charset="0"/>
                <a:cs typeface="Times New Roman" panose="02020603050405020304" pitchFamily="18" charset="0"/>
              </a:rPr>
              <a:t>тем,что</a:t>
            </a:r>
            <a:r>
              <a:rPr lang="ru-RU" alt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Times New Roman" panose="02020603050405020304" pitchFamily="18" charset="0"/>
                <a:ea typeface="+Основной текст (восточно-азиат" charset="0"/>
                <a:cs typeface="Times New Roman" panose="02020603050405020304" pitchFamily="18" charset="0"/>
              </a:rPr>
              <a:t> его можно купить как в боксе,</a:t>
            </a:r>
            <a:r>
              <a:rPr lang="en-US" alt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Times New Roman" panose="02020603050405020304" pitchFamily="18" charset="0"/>
                <a:ea typeface="+Основной текст (восточно-азиат" charset="0"/>
                <a:cs typeface="Times New Roman" panose="02020603050405020304" pitchFamily="18" charset="0"/>
              </a:rPr>
              <a:t> </a:t>
            </a:r>
            <a:r>
              <a:rPr lang="ru-RU" alt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Times New Roman" panose="02020603050405020304" pitchFamily="18" charset="0"/>
                <a:ea typeface="+Основной текст (восточно-азиат" charset="0"/>
                <a:cs typeface="Times New Roman" panose="02020603050405020304" pitchFamily="18" charset="0"/>
              </a:rPr>
              <a:t>который отлично подойдёт для подарка ,так и каждый товар по отдельности.</a:t>
            </a:r>
            <a:endParaRPr lang="ru-RU" altLang="en-US" sz="240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Times New Roman" panose="02020603050405020304" pitchFamily="18" charset="0"/>
              <a:ea typeface="+Основной текст (восточно-азиат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7565" y="365125"/>
            <a:ext cx="10516235" cy="831850"/>
          </a:xfrm>
        </p:spPr>
        <p:txBody>
          <a:bodyPr/>
          <a:lstStyle/>
          <a:p>
            <a:pPr algn="ctr"/>
            <a:r>
              <a:rPr lang="ru-RU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 </a:t>
            </a:r>
            <a:r>
              <a:rPr lang="ru-RU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продукта </a:t>
            </a:r>
            <a:endParaRPr lang="ru-RU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5511-968F-408C-855A-6519CA8A678D}" type="slidenum">
              <a:rPr lang="ru-RU" smtClean="0"/>
              <a:t>8</a:t>
            </a:fld>
            <a:endParaRPr lang="ru-RU" dirty="0"/>
          </a:p>
        </p:txBody>
      </p:sp>
      <p:pic>
        <p:nvPicPr>
          <p:cNvPr id="1026" name="Picture 2" descr="Космос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0909" y="4546744"/>
            <a:ext cx="1670338" cy="1670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059556" y="18473"/>
            <a:ext cx="10516235" cy="831850"/>
          </a:xfrm>
        </p:spPr>
        <p:txBody>
          <a:bodyPr/>
          <a:lstStyle/>
          <a:p>
            <a:pPr algn="ctr"/>
            <a:r>
              <a:rPr lang="ru-RU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Рецептуры </a:t>
            </a:r>
            <a:r>
              <a:rPr lang="ru-RU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компонентов , которые входят в состав </a:t>
            </a:r>
            <a:r>
              <a:rPr lang="ru-RU" alt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космобокса</a:t>
            </a:r>
            <a:r>
              <a:rPr lang="ru-RU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«КОСМОФУД»</a:t>
            </a:r>
            <a:endParaRPr lang="ru-RU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9</a:t>
            </a:fld>
            <a:endParaRPr lang="ru-RU"/>
          </a:p>
        </p:txBody>
      </p:sp>
      <p:graphicFrame>
        <p:nvGraphicFramePr>
          <p:cNvPr id="13" name="Замещающее содержимое 1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003890512"/>
              </p:ext>
            </p:extLst>
          </p:nvPr>
        </p:nvGraphicFramePr>
        <p:xfrm>
          <a:off x="397163" y="1330622"/>
          <a:ext cx="4442691" cy="4552939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44426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3564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altLang="en-US" sz="1800" b="0" kern="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Рецептура № 1 компоненты сырников :</a:t>
                      </a:r>
                      <a:endParaRPr lang="ru-RU" altLang="en-US" sz="1800" b="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5510">
                <a:tc>
                  <a:txBody>
                    <a:bodyPr/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b="1">
                          <a:solidFill>
                            <a:schemeClr val="dk1"/>
                          </a:solidFill>
                        </a:defRPr>
                      </a:defPPr>
                      <a:lvl1pPr marL="0" marR="0" lvl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1pPr>
                      <a:lvl2pPr marL="457200" marR="0" lvl="1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2pPr>
                      <a:lvl3pPr marL="914400" marR="0" lvl="2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3pPr>
                      <a:lvl4pPr marL="1371600" marR="0" lvl="3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4pPr>
                      <a:lvl5pPr marL="1828800" marR="0" lvl="4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5pPr>
                      <a:lvl6pPr marL="2286000" marR="0" lvl="5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6pPr>
                      <a:lvl7pPr marL="2743200" marR="0" lvl="6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7pPr>
                      <a:lvl8pPr marL="3200400" marR="0" lvl="7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8pPr>
                      <a:lvl9pPr marL="3657600" marR="0" lvl="8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9pPr>
                    </a:lstStyle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Творог</a:t>
                      </a:r>
                      <a:endParaRPr lang="ru-RU" sz="1800" b="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5510">
                <a:tc>
                  <a:txBody>
                    <a:bodyPr/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b="1">
                          <a:solidFill>
                            <a:schemeClr val="dk1"/>
                          </a:solidFill>
                        </a:defRPr>
                      </a:defPPr>
                      <a:lvl1pPr marL="0" marR="0" lvl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1pPr>
                      <a:lvl2pPr marL="457200" marR="0" lvl="1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2pPr>
                      <a:lvl3pPr marL="914400" marR="0" lvl="2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3pPr>
                      <a:lvl4pPr marL="1371600" marR="0" lvl="3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4pPr>
                      <a:lvl5pPr marL="1828800" marR="0" lvl="4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5pPr>
                      <a:lvl6pPr marL="2286000" marR="0" lvl="5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6pPr>
                      <a:lvl7pPr marL="2743200" marR="0" lvl="6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7pPr>
                      <a:lvl8pPr marL="3200400" marR="0" lvl="7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8pPr>
                      <a:lvl9pPr marL="3657600" marR="0" lvl="8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9pPr>
                    </a:lstStyle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Тыква</a:t>
                      </a:r>
                      <a:endParaRPr lang="ru-RU" sz="1800" b="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551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Сахар</a:t>
                      </a:r>
                      <a:endParaRPr lang="ru-RU" sz="1800" b="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81984849"/>
                  </a:ext>
                </a:extLst>
              </a:tr>
              <a:tr h="41321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Яйца</a:t>
                      </a:r>
                      <a:endParaRPr lang="ru-RU" sz="1800" b="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27034021"/>
                  </a:ext>
                </a:extLst>
              </a:tr>
              <a:tr h="42551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Соль</a:t>
                      </a:r>
                      <a:endParaRPr lang="ru-RU" sz="1800" b="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22792502"/>
                  </a:ext>
                </a:extLst>
              </a:tr>
              <a:tr h="42551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Корица</a:t>
                      </a:r>
                      <a:endParaRPr lang="ru-RU" sz="1800" b="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48722142"/>
                  </a:ext>
                </a:extLst>
              </a:tr>
              <a:tr h="42551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Мука</a:t>
                      </a:r>
                      <a:endParaRPr lang="ru-RU" sz="1800" b="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46209587"/>
                  </a:ext>
                </a:extLst>
              </a:tr>
              <a:tr h="42551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Масло растительное </a:t>
                      </a:r>
                      <a:endParaRPr lang="ru-RU" sz="1800" b="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35251549"/>
                  </a:ext>
                </a:extLst>
              </a:tr>
              <a:tr h="42551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Изюм </a:t>
                      </a:r>
                      <a:endParaRPr lang="ru-RU" sz="1800" b="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30767071"/>
                  </a:ext>
                </a:extLst>
              </a:tr>
            </a:tbl>
          </a:graphicData>
        </a:graphic>
      </p:graphicFrame>
      <p:graphicFrame>
        <p:nvGraphicFramePr>
          <p:cNvPr id="10" name="Замещающее содержимое 1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713315894"/>
              </p:ext>
            </p:extLst>
          </p:nvPr>
        </p:nvGraphicFramePr>
        <p:xfrm>
          <a:off x="5843327" y="1339272"/>
          <a:ext cx="4919980" cy="4557153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49199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1563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Рецептура № 2 компоненты карри-супа</a:t>
                      </a:r>
                      <a:r>
                        <a:rPr lang="ru-RU" sz="1800" b="0" kern="1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 нутом </a:t>
                      </a:r>
                      <a:r>
                        <a:rPr lang="ru-RU" sz="1800" b="0" kern="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sz="1800" b="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23005055"/>
                  </a:ext>
                </a:extLst>
              </a:tr>
              <a:tr h="293370">
                <a:tc>
                  <a:txBody>
                    <a:bodyPr/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b="1">
                          <a:solidFill>
                            <a:schemeClr val="dk1"/>
                          </a:solidFill>
                        </a:defRPr>
                      </a:defPPr>
                      <a:lvl1pPr marL="0" marR="0" lvl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1pPr>
                      <a:lvl2pPr marL="457200" marR="0" lvl="1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2pPr>
                      <a:lvl3pPr marL="914400" marR="0" lvl="2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3pPr>
                      <a:lvl4pPr marL="1371600" marR="0" lvl="3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4pPr>
                      <a:lvl5pPr marL="1828800" marR="0" lvl="4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5pPr>
                      <a:lvl6pPr marL="2286000" marR="0" lvl="5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6pPr>
                      <a:lvl7pPr marL="2743200" marR="0" lvl="6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7pPr>
                      <a:lvl8pPr marL="3200400" marR="0" lvl="7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8pPr>
                      <a:lvl9pPr marL="3657600" marR="0" lvl="8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9pPr>
                    </a:lstStyle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Картофель</a:t>
                      </a:r>
                      <a:endParaRPr lang="ru-RU" sz="1800" b="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3370">
                <a:tc>
                  <a:txBody>
                    <a:bodyPr/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b="1">
                          <a:solidFill>
                            <a:schemeClr val="dk1"/>
                          </a:solidFill>
                        </a:defRPr>
                      </a:defPPr>
                      <a:lvl1pPr marL="0" marR="0" lvl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1pPr>
                      <a:lvl2pPr marL="457200" marR="0" lvl="1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2pPr>
                      <a:lvl3pPr marL="914400" marR="0" lvl="2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3pPr>
                      <a:lvl4pPr marL="1371600" marR="0" lvl="3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4pPr>
                      <a:lvl5pPr marL="1828800" marR="0" lvl="4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5pPr>
                      <a:lvl6pPr marL="2286000" marR="0" lvl="5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6pPr>
                      <a:lvl7pPr marL="2743200" marR="0" lvl="6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7pPr>
                      <a:lvl8pPr marL="3200400" marR="0" lvl="7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8pPr>
                      <a:lvl9pPr marL="3657600" marR="0" lvl="8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9pPr>
                    </a:lstStyle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Морковь</a:t>
                      </a:r>
                      <a:endParaRPr lang="ru-RU" sz="1800" b="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337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Лук</a:t>
                      </a:r>
                      <a:r>
                        <a:rPr lang="ru-RU" sz="1800" b="0" kern="1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репчатый</a:t>
                      </a:r>
                      <a:endParaRPr lang="ru-RU" sz="1800" b="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337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Нут</a:t>
                      </a:r>
                      <a:r>
                        <a:rPr lang="ru-RU" sz="1800" b="0" kern="1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консервированный </a:t>
                      </a:r>
                      <a:endParaRPr lang="ru-RU" sz="1800" b="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33399218"/>
                  </a:ext>
                </a:extLst>
              </a:tr>
              <a:tr h="29337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Томатная</a:t>
                      </a:r>
                      <a:r>
                        <a:rPr lang="ru-RU" sz="1800" b="0" kern="1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паста </a:t>
                      </a:r>
                      <a:endParaRPr lang="ru-RU" sz="1800" b="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27271096"/>
                  </a:ext>
                </a:extLst>
              </a:tr>
              <a:tr h="29337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Карри</a:t>
                      </a:r>
                      <a:endParaRPr lang="ru-RU" sz="1800" b="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13989631"/>
                  </a:ext>
                </a:extLst>
              </a:tr>
              <a:tr h="32643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Куркума</a:t>
                      </a:r>
                      <a:endParaRPr lang="ru-RU" sz="1800" b="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03784101"/>
                  </a:ext>
                </a:extLst>
              </a:tr>
              <a:tr h="29337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Чеснок</a:t>
                      </a:r>
                      <a:r>
                        <a:rPr lang="ru-RU" sz="1800" b="0" kern="1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800" b="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58600993"/>
                  </a:ext>
                </a:extLst>
              </a:tr>
              <a:tr h="293370">
                <a:tc>
                  <a:txBody>
                    <a:bodyPr/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b="1">
                          <a:solidFill>
                            <a:schemeClr val="dk1"/>
                          </a:solidFill>
                        </a:defRPr>
                      </a:defPPr>
                      <a:lvl1pPr marL="0" marR="0" lvl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1pPr>
                      <a:lvl2pPr marL="457200" marR="0" lvl="1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2pPr>
                      <a:lvl3pPr marL="914400" marR="0" lvl="2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3pPr>
                      <a:lvl4pPr marL="1371600" marR="0" lvl="3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4pPr>
                      <a:lvl5pPr marL="1828800" marR="0" lvl="4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5pPr>
                      <a:lvl6pPr marL="2286000" marR="0" lvl="5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6pPr>
                      <a:lvl7pPr marL="2743200" marR="0" lvl="6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7pPr>
                      <a:lvl8pPr marL="3200400" marR="0" lvl="7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8pPr>
                      <a:lvl9pPr marL="3657600" marR="0" lvl="8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9pPr>
                    </a:lstStyle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Сок</a:t>
                      </a:r>
                      <a:r>
                        <a:rPr lang="ru-RU" sz="1800" b="0" kern="1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лимона</a:t>
                      </a:r>
                      <a:endParaRPr lang="ru-RU" sz="1800" b="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337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Масло</a:t>
                      </a:r>
                      <a:r>
                        <a:rPr lang="ru-RU" sz="1800" b="0" kern="1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растительное </a:t>
                      </a:r>
                      <a:endParaRPr lang="ru-RU" sz="1800" b="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54702044"/>
                  </a:ext>
                </a:extLst>
              </a:tr>
              <a:tr h="29337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Вода</a:t>
                      </a:r>
                      <a:endParaRPr lang="ru-RU" sz="1800" b="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11496173"/>
                  </a:ext>
                </a:extLst>
              </a:tr>
              <a:tr h="29337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Соль</a:t>
                      </a:r>
                      <a:endParaRPr lang="ru-RU" sz="1800" b="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00169446"/>
                  </a:ext>
                </a:extLst>
              </a:tr>
              <a:tr h="29337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Перец чёрный молотый </a:t>
                      </a:r>
                      <a:endParaRPr lang="ru-RU" sz="1800" b="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2818190"/>
                  </a:ext>
                </a:extLst>
              </a:tr>
              <a:tr h="29337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Паприка </a:t>
                      </a:r>
                      <a:endParaRPr lang="ru-RU" sz="1800" b="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647418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2707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059556" y="18473"/>
            <a:ext cx="10516235" cy="831850"/>
          </a:xfrm>
        </p:spPr>
        <p:txBody>
          <a:bodyPr/>
          <a:lstStyle/>
          <a:p>
            <a:pPr algn="ctr"/>
            <a:r>
              <a:rPr lang="ru-RU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Рецептуры </a:t>
            </a:r>
            <a:r>
              <a:rPr lang="ru-RU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компонентов , которые входят в состав </a:t>
            </a:r>
            <a:r>
              <a:rPr lang="ru-RU" alt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космобокса</a:t>
            </a:r>
            <a:r>
              <a:rPr lang="ru-RU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«КОСМОФУД»</a:t>
            </a:r>
            <a:endParaRPr lang="ru-RU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10</a:t>
            </a:fld>
            <a:endParaRPr lang="ru-RU"/>
          </a:p>
        </p:txBody>
      </p:sp>
      <p:graphicFrame>
        <p:nvGraphicFramePr>
          <p:cNvPr id="7" name="Замещающее содержимое 1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833096930"/>
              </p:ext>
            </p:extLst>
          </p:nvPr>
        </p:nvGraphicFramePr>
        <p:xfrm>
          <a:off x="532418" y="1330037"/>
          <a:ext cx="4919980" cy="2934970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49199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4494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Рецептура № 3 компоненты  риса</a:t>
                      </a:r>
                      <a:r>
                        <a:rPr lang="ru-RU" sz="1800" b="0" kern="1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 нутом и тыквой </a:t>
                      </a:r>
                      <a:r>
                        <a:rPr lang="ru-RU" sz="1800" b="0" kern="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sz="1800" b="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23005055"/>
                  </a:ext>
                </a:extLst>
              </a:tr>
              <a:tr h="293370">
                <a:tc>
                  <a:txBody>
                    <a:bodyPr/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b="1">
                          <a:solidFill>
                            <a:schemeClr val="dk1"/>
                          </a:solidFill>
                        </a:defRPr>
                      </a:defPPr>
                      <a:lvl1pPr marL="0" marR="0" lvl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1pPr>
                      <a:lvl2pPr marL="457200" marR="0" lvl="1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2pPr>
                      <a:lvl3pPr marL="914400" marR="0" lvl="2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3pPr>
                      <a:lvl4pPr marL="1371600" marR="0" lvl="3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4pPr>
                      <a:lvl5pPr marL="1828800" marR="0" lvl="4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5pPr>
                      <a:lvl6pPr marL="2286000" marR="0" lvl="5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6pPr>
                      <a:lvl7pPr marL="2743200" marR="0" lvl="6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7pPr>
                      <a:lvl8pPr marL="3200400" marR="0" lvl="7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8pPr>
                      <a:lvl9pPr marL="3657600" marR="0" lvl="8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9pPr>
                    </a:lstStyle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Рис</a:t>
                      </a:r>
                      <a:endParaRPr lang="ru-RU" sz="1800" b="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3370">
                <a:tc>
                  <a:txBody>
                    <a:bodyPr/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b="1">
                          <a:solidFill>
                            <a:schemeClr val="dk1"/>
                          </a:solidFill>
                        </a:defRPr>
                      </a:defPPr>
                      <a:lvl1pPr marL="0" marR="0" lvl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1pPr>
                      <a:lvl2pPr marL="457200" marR="0" lvl="1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2pPr>
                      <a:lvl3pPr marL="914400" marR="0" lvl="2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3pPr>
                      <a:lvl4pPr marL="1371600" marR="0" lvl="3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4pPr>
                      <a:lvl5pPr marL="1828800" marR="0" lvl="4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5pPr>
                      <a:lvl6pPr marL="2286000" marR="0" lvl="5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6pPr>
                      <a:lvl7pPr marL="2743200" marR="0" lvl="6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7pPr>
                      <a:lvl8pPr marL="3200400" marR="0" lvl="7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8pPr>
                      <a:lvl9pPr marL="3657600" marR="0" lvl="8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9pPr>
                    </a:lstStyle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Нут</a:t>
                      </a:r>
                      <a:r>
                        <a:rPr lang="ru-RU" sz="1800" b="0" kern="1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консервированный</a:t>
                      </a:r>
                      <a:endParaRPr lang="ru-RU" sz="1800" b="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337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Тыква</a:t>
                      </a:r>
                      <a:r>
                        <a:rPr lang="ru-RU" sz="1800" b="0" kern="1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800" b="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337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Уксус</a:t>
                      </a:r>
                      <a:endParaRPr lang="ru-RU" sz="1800" b="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33399218"/>
                  </a:ext>
                </a:extLst>
              </a:tr>
              <a:tr h="29337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Масло растительное </a:t>
                      </a:r>
                      <a:endParaRPr lang="ru-RU" sz="1800" b="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27271096"/>
                  </a:ext>
                </a:extLst>
              </a:tr>
              <a:tr h="29337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Соль</a:t>
                      </a:r>
                      <a:endParaRPr lang="ru-RU" sz="1800" b="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13989631"/>
                  </a:ext>
                </a:extLst>
              </a:tr>
              <a:tr h="29337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Перец</a:t>
                      </a:r>
                      <a:r>
                        <a:rPr lang="ru-RU" sz="1800" b="0" kern="1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красный жгучий молотый</a:t>
                      </a:r>
                      <a:endParaRPr lang="ru-RU" sz="1800" b="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03784101"/>
                  </a:ext>
                </a:extLst>
              </a:tr>
              <a:tr h="29337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Чеснок</a:t>
                      </a:r>
                      <a:r>
                        <a:rPr lang="ru-RU" sz="1800" b="0" kern="1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800" b="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58600993"/>
                  </a:ext>
                </a:extLst>
              </a:tr>
            </a:tbl>
          </a:graphicData>
        </a:graphic>
      </p:graphicFrame>
      <p:graphicFrame>
        <p:nvGraphicFramePr>
          <p:cNvPr id="19" name="Замещающее содержимое 1"/>
          <p:cNvGraphicFramePr/>
          <p:nvPr>
            <p:extLst>
              <p:ext uri="{D42A27DB-BD31-4B8C-83A1-F6EECF244321}">
                <p14:modId xmlns:p14="http://schemas.microsoft.com/office/powerpoint/2010/main" val="1551444458"/>
              </p:ext>
            </p:extLst>
          </p:nvPr>
        </p:nvGraphicFramePr>
        <p:xfrm>
          <a:off x="6380017" y="1330037"/>
          <a:ext cx="4651375" cy="1588643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4651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8189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altLang="en-US" sz="1800" b="0" kern="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Рецептура № 4 компоненты творожного мусса</a:t>
                      </a:r>
                      <a:r>
                        <a:rPr lang="ru-RU" altLang="en-US" sz="1800" b="0" kern="1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 крыжовником  :</a:t>
                      </a:r>
                      <a:endParaRPr lang="ru-RU" altLang="en-US" sz="1800" b="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7091">
                <a:tc>
                  <a:txBody>
                    <a:bodyPr/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b="1">
                          <a:solidFill>
                            <a:schemeClr val="dk1"/>
                          </a:solidFill>
                        </a:defRPr>
                      </a:defPPr>
                      <a:lvl1pPr marL="0" marR="0" lvl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1pPr>
                      <a:lvl2pPr marL="457200" marR="0" lvl="1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2pPr>
                      <a:lvl3pPr marL="914400" marR="0" lvl="2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3pPr>
                      <a:lvl4pPr marL="1371600" marR="0" lvl="3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4pPr>
                      <a:lvl5pPr marL="1828800" marR="0" lvl="4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5pPr>
                      <a:lvl6pPr marL="2286000" marR="0" lvl="5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6pPr>
                      <a:lvl7pPr marL="2743200" marR="0" lvl="6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7pPr>
                      <a:lvl8pPr marL="3200400" marR="0" lvl="7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8pPr>
                      <a:lvl9pPr marL="3657600" marR="0" lvl="8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9pPr>
                    </a:lstStyle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Творог</a:t>
                      </a:r>
                      <a:endParaRPr lang="ru-RU" sz="1800" b="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6328">
                <a:tc>
                  <a:txBody>
                    <a:bodyPr/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b="1">
                          <a:solidFill>
                            <a:schemeClr val="dk1"/>
                          </a:solidFill>
                        </a:defRPr>
                      </a:defPPr>
                      <a:lvl1pPr marL="0" marR="0" lvl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1pPr>
                      <a:lvl2pPr marL="457200" marR="0" lvl="1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2pPr>
                      <a:lvl3pPr marL="914400" marR="0" lvl="2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3pPr>
                      <a:lvl4pPr marL="1371600" marR="0" lvl="3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4pPr>
                      <a:lvl5pPr marL="1828800" marR="0" lvl="4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5pPr>
                      <a:lvl6pPr marL="2286000" marR="0" lvl="5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6pPr>
                      <a:lvl7pPr marL="2743200" marR="0" lvl="6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7pPr>
                      <a:lvl8pPr marL="3200400" marR="0" lvl="7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8pPr>
                      <a:lvl9pPr marL="3657600" marR="0" lvl="8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9pPr>
                    </a:lstStyle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Крыжовник   </a:t>
                      </a:r>
                      <a:endParaRPr lang="ru-RU" sz="1800" b="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4655">
                <a:tc>
                  <a:txBody>
                    <a:bodyPr/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 b="1">
                          <a:solidFill>
                            <a:schemeClr val="dk1"/>
                          </a:solidFill>
                        </a:defRPr>
                      </a:defPPr>
                      <a:lvl1pPr marL="0" marR="0" lvl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1pPr>
                      <a:lvl2pPr marL="457200" marR="0" lvl="1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2pPr>
                      <a:lvl3pPr marL="914400" marR="0" lvl="2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3pPr>
                      <a:lvl4pPr marL="1371600" marR="0" lvl="3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4pPr>
                      <a:lvl5pPr marL="1828800" marR="0" lvl="4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5pPr>
                      <a:lvl6pPr marL="2286000" marR="0" lvl="5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6pPr>
                      <a:lvl7pPr marL="2743200" marR="0" lvl="6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7pPr>
                      <a:lvl8pPr marL="3200400" marR="0" lvl="7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8pPr>
                      <a:lvl9pPr marL="3657600" marR="0" lvl="8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/>
                        <a:buNone/>
                        <a:tabLst/>
                        <a:defRPr/>
                      </a:pPr>
                      <a:r>
                        <a:rPr lang="ru-RU" sz="1800" b="0" kern="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Сливки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4411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5511-968F-408C-855A-6519CA8A678D}" type="slidenum">
              <a:rPr lang="ru-RU" smtClean="0"/>
              <a:t>11</a:t>
            </a:fld>
            <a:endParaRPr lang="ru-RU" dirty="0"/>
          </a:p>
        </p:txBody>
      </p:sp>
      <p:sp>
        <p:nvSpPr>
          <p:cNvPr id="13" name="Заголовок 3"/>
          <p:cNvSpPr>
            <a:spLocks noGrp="1"/>
          </p:cNvSpPr>
          <p:nvPr>
            <p:ph type="title"/>
          </p:nvPr>
        </p:nvSpPr>
        <p:spPr>
          <a:xfrm>
            <a:off x="1782618" y="83128"/>
            <a:ext cx="9820565" cy="831610"/>
          </a:xfrm>
        </p:spPr>
        <p:txBody>
          <a:bodyPr/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рецептур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тюбиков с завтраком ,обедом ,ужином и десертом </a:t>
            </a:r>
            <a:endParaRPr lang="ru-RU" sz="2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3555" b="4331"/>
          <a:stretch/>
        </p:blipFill>
        <p:spPr>
          <a:xfrm rot="16200000">
            <a:off x="735953" y="696513"/>
            <a:ext cx="2199853" cy="290952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l="2127" r="9576" b="4228"/>
          <a:stretch/>
        </p:blipFill>
        <p:spPr>
          <a:xfrm rot="5400000">
            <a:off x="4273101" y="503345"/>
            <a:ext cx="2344791" cy="339107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23273" y="3235491"/>
            <a:ext cx="30295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Продукты для приготовления сырников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685309" y="3366122"/>
            <a:ext cx="43030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Продукты для приготовления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карри-супа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нутом </a:t>
            </a:r>
            <a:r>
              <a:rPr lang="ru-RU" sz="1600" dirty="0" smtClean="0"/>
              <a:t> </a:t>
            </a:r>
            <a:endParaRPr lang="ru-RU" sz="16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/>
          <a:srcRect l="11485" r="2465"/>
          <a:stretch/>
        </p:blipFill>
        <p:spPr>
          <a:xfrm rot="5400000">
            <a:off x="8225999" y="421172"/>
            <a:ext cx="2253675" cy="3480286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7703464" y="3422683"/>
            <a:ext cx="340978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Продукты для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приготовления</a:t>
            </a: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риса с нутом и тыквой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6"/>
          <a:srcRect l="15542" t="19117" r="12567" b="16088"/>
          <a:stretch/>
        </p:blipFill>
        <p:spPr>
          <a:xfrm>
            <a:off x="3833090" y="4185819"/>
            <a:ext cx="2993234" cy="2023397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2624669" y="6150114"/>
            <a:ext cx="545501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Продукты для приготовления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творожного мусса</a:t>
            </a:r>
          </a:p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крыжовника 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6932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12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939638" y="258618"/>
            <a:ext cx="985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3FAB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приготовления сырников:</a:t>
            </a:r>
            <a:endParaRPr lang="ru-RU" sz="4000" b="1" dirty="0">
              <a:solidFill>
                <a:srgbClr val="3FAB3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0909" y="1789547"/>
            <a:ext cx="315883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ингредиентов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трелка вправо 4"/>
          <p:cNvSpPr/>
          <p:nvPr/>
        </p:nvSpPr>
        <p:spPr>
          <a:xfrm>
            <a:off x="3001817" y="2133600"/>
            <a:ext cx="1099129" cy="332510"/>
          </a:xfrm>
          <a:prstGeom prst="rightArrow">
            <a:avLst/>
          </a:prstGeom>
          <a:solidFill>
            <a:srgbClr val="3FAB3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4339936" y="1573644"/>
            <a:ext cx="31403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Измельчение и смешивание ингредиентов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818787" y="1996114"/>
            <a:ext cx="31403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ормирование сырников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трелка вправо 13"/>
          <p:cNvSpPr/>
          <p:nvPr/>
        </p:nvSpPr>
        <p:spPr>
          <a:xfrm>
            <a:off x="7101609" y="2236355"/>
            <a:ext cx="1468582" cy="360218"/>
          </a:xfrm>
          <a:prstGeom prst="rightArrow">
            <a:avLst/>
          </a:prstGeom>
          <a:solidFill>
            <a:srgbClr val="3FAB3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право 20"/>
          <p:cNvSpPr/>
          <p:nvPr/>
        </p:nvSpPr>
        <p:spPr>
          <a:xfrm rot="5400000">
            <a:off x="9260495" y="3675269"/>
            <a:ext cx="1016000" cy="484678"/>
          </a:xfrm>
          <a:prstGeom prst="rightArrow">
            <a:avLst/>
          </a:prstGeom>
          <a:solidFill>
            <a:srgbClr val="3FAB3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8950823" y="4795601"/>
            <a:ext cx="2438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Обжарка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Стрелка вправо 22"/>
          <p:cNvSpPr/>
          <p:nvPr/>
        </p:nvSpPr>
        <p:spPr>
          <a:xfrm rot="10800000">
            <a:off x="7492999" y="5040745"/>
            <a:ext cx="1256144" cy="397162"/>
          </a:xfrm>
          <a:prstGeom prst="rightArrow">
            <a:avLst/>
          </a:prstGeom>
          <a:solidFill>
            <a:srgbClr val="3FAB3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002076" y="4905569"/>
            <a:ext cx="24291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Измельчение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блендере 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Стрелка вправо 24"/>
          <p:cNvSpPr/>
          <p:nvPr/>
        </p:nvSpPr>
        <p:spPr>
          <a:xfrm rot="10800000">
            <a:off x="3311808" y="4974138"/>
            <a:ext cx="1309255" cy="436416"/>
          </a:xfrm>
          <a:prstGeom prst="rightArrow">
            <a:avLst/>
          </a:prstGeom>
          <a:solidFill>
            <a:srgbClr val="3FAB3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TextBox 25"/>
          <p:cNvSpPr txBox="1"/>
          <p:nvPr/>
        </p:nvSpPr>
        <p:spPr>
          <a:xfrm>
            <a:off x="929409" y="4300683"/>
            <a:ext cx="270625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Упаковка готовой продукции в тюбик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Байджас икон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7253" y="102647"/>
            <a:ext cx="1452776" cy="1452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Крем иконк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8040" y="1111314"/>
            <a:ext cx="1255369" cy="1255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Готовка иконк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185" y="3922107"/>
            <a:ext cx="1574277" cy="1574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8" descr="Готовка иконка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7768" y="3818379"/>
            <a:ext cx="1217662" cy="1217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Смешивать иконка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7236" y="771949"/>
            <a:ext cx="1462759" cy="1462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4401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13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939638" y="258618"/>
            <a:ext cx="9855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3FAB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приготовления карри-супа с нутом :</a:t>
            </a:r>
            <a:endParaRPr lang="ru-RU" sz="4000" b="1" dirty="0">
              <a:solidFill>
                <a:srgbClr val="3FAB3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0909" y="1789547"/>
            <a:ext cx="315883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ингредиентов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трелка вправо 4"/>
          <p:cNvSpPr/>
          <p:nvPr/>
        </p:nvSpPr>
        <p:spPr>
          <a:xfrm>
            <a:off x="3001817" y="2312709"/>
            <a:ext cx="1099129" cy="332510"/>
          </a:xfrm>
          <a:prstGeom prst="rightArrow">
            <a:avLst/>
          </a:prstGeom>
          <a:solidFill>
            <a:srgbClr val="3FAB3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4339936" y="1573644"/>
            <a:ext cx="31403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Измельчение и смешивание ингредиентов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296733" y="1298531"/>
            <a:ext cx="314036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Варка  и постепенное добавление ингредиентов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трелка вправо 13"/>
          <p:cNvSpPr/>
          <p:nvPr/>
        </p:nvSpPr>
        <p:spPr>
          <a:xfrm>
            <a:off x="7101609" y="2236355"/>
            <a:ext cx="1468582" cy="360218"/>
          </a:xfrm>
          <a:prstGeom prst="rightArrow">
            <a:avLst/>
          </a:prstGeom>
          <a:solidFill>
            <a:srgbClr val="3FAB3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право 20"/>
          <p:cNvSpPr/>
          <p:nvPr/>
        </p:nvSpPr>
        <p:spPr>
          <a:xfrm rot="5400000">
            <a:off x="10052347" y="3477306"/>
            <a:ext cx="1016000" cy="484678"/>
          </a:xfrm>
          <a:prstGeom prst="rightArrow">
            <a:avLst/>
          </a:prstGeom>
          <a:solidFill>
            <a:srgbClr val="3FAB3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9753600" y="4373395"/>
            <a:ext cx="2438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Доведение до кипения, остывание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Стрелка вправо 22"/>
          <p:cNvSpPr/>
          <p:nvPr/>
        </p:nvSpPr>
        <p:spPr>
          <a:xfrm rot="10800000">
            <a:off x="8484123" y="4795648"/>
            <a:ext cx="1000310" cy="397162"/>
          </a:xfrm>
          <a:prstGeom prst="rightArrow">
            <a:avLst/>
          </a:prstGeom>
          <a:solidFill>
            <a:srgbClr val="3FAB3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6400799" y="4119514"/>
            <a:ext cx="276497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Тестирование готового продукта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Стрелка вправо 24"/>
          <p:cNvSpPr/>
          <p:nvPr/>
        </p:nvSpPr>
        <p:spPr>
          <a:xfrm rot="10800000">
            <a:off x="2501103" y="4710188"/>
            <a:ext cx="958534" cy="436416"/>
          </a:xfrm>
          <a:prstGeom prst="rightArrow">
            <a:avLst/>
          </a:prstGeom>
          <a:solidFill>
            <a:srgbClr val="3FAB3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TextBox 25"/>
          <p:cNvSpPr txBox="1"/>
          <p:nvPr/>
        </p:nvSpPr>
        <p:spPr>
          <a:xfrm>
            <a:off x="118705" y="4140427"/>
            <a:ext cx="270625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Упаковка готовой продукции в тюбик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16198" y="4477732"/>
            <a:ext cx="191364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Измельчение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блендере 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Стрелка вправо 26"/>
          <p:cNvSpPr/>
          <p:nvPr/>
        </p:nvSpPr>
        <p:spPr>
          <a:xfrm rot="10800000">
            <a:off x="5337142" y="4712378"/>
            <a:ext cx="1000310" cy="397162"/>
          </a:xfrm>
          <a:prstGeom prst="rightArrow">
            <a:avLst/>
          </a:prstGeom>
          <a:solidFill>
            <a:srgbClr val="3FAB3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6" name="Picture 2" descr="Суп иконк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7385" y="0"/>
            <a:ext cx="1019699" cy="1019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Разделочная доска иконк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7810" y="1101889"/>
            <a:ext cx="1453332" cy="1453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повар иконк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8709" y="3345467"/>
            <a:ext cx="1453332" cy="1453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8" descr="Готовка иконка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7381" y="3497866"/>
            <a:ext cx="1217662" cy="1217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Смешивать иконка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4858" y="1573229"/>
            <a:ext cx="802882" cy="802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Еда на вынос иконка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0094" y="3911075"/>
            <a:ext cx="840589" cy="840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6061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14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939638" y="258618"/>
            <a:ext cx="9855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3FAB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приготовления риса с нутом и тыквой :</a:t>
            </a:r>
            <a:endParaRPr lang="ru-RU" sz="4000" b="1" dirty="0">
              <a:solidFill>
                <a:srgbClr val="3FAB3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5564" y="2195948"/>
            <a:ext cx="315883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ингредиентов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трелка вправо 4"/>
          <p:cNvSpPr/>
          <p:nvPr/>
        </p:nvSpPr>
        <p:spPr>
          <a:xfrm>
            <a:off x="3075708" y="2540000"/>
            <a:ext cx="1099129" cy="332510"/>
          </a:xfrm>
          <a:prstGeom prst="rightArrow">
            <a:avLst/>
          </a:prstGeom>
          <a:solidFill>
            <a:srgbClr val="3FAB3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4330700" y="2183244"/>
            <a:ext cx="31403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Измельчение и смешивание ингредиентов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826500" y="2125520"/>
            <a:ext cx="31403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Варка ингредиентов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трелка вправо 13"/>
          <p:cNvSpPr/>
          <p:nvPr/>
        </p:nvSpPr>
        <p:spPr>
          <a:xfrm>
            <a:off x="7101609" y="2578100"/>
            <a:ext cx="1468582" cy="360218"/>
          </a:xfrm>
          <a:prstGeom prst="rightArrow">
            <a:avLst/>
          </a:prstGeom>
          <a:solidFill>
            <a:srgbClr val="3FAB3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право 20"/>
          <p:cNvSpPr/>
          <p:nvPr/>
        </p:nvSpPr>
        <p:spPr>
          <a:xfrm rot="5400000">
            <a:off x="9297440" y="3739923"/>
            <a:ext cx="1016000" cy="484678"/>
          </a:xfrm>
          <a:prstGeom prst="rightArrow">
            <a:avLst/>
          </a:prstGeom>
          <a:solidFill>
            <a:srgbClr val="3FAB3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9072420" y="4574310"/>
            <a:ext cx="2438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Тестирование готового продукта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Стрелка вправо 22"/>
          <p:cNvSpPr/>
          <p:nvPr/>
        </p:nvSpPr>
        <p:spPr>
          <a:xfrm rot="10800000">
            <a:off x="7640781" y="5031508"/>
            <a:ext cx="1256144" cy="397162"/>
          </a:xfrm>
          <a:prstGeom prst="rightArrow">
            <a:avLst/>
          </a:prstGeom>
          <a:solidFill>
            <a:srgbClr val="3FAB3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021119" y="4591627"/>
            <a:ext cx="24291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Измельчение в блендере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Стрелка вправо 24"/>
          <p:cNvSpPr/>
          <p:nvPr/>
        </p:nvSpPr>
        <p:spPr>
          <a:xfrm rot="10800000">
            <a:off x="3302001" y="5008418"/>
            <a:ext cx="1309255" cy="436416"/>
          </a:xfrm>
          <a:prstGeom prst="rightArrow">
            <a:avLst/>
          </a:prstGeom>
          <a:solidFill>
            <a:srgbClr val="3FAB3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TextBox 25"/>
          <p:cNvSpPr txBox="1"/>
          <p:nvPr/>
        </p:nvSpPr>
        <p:spPr>
          <a:xfrm>
            <a:off x="901700" y="4457701"/>
            <a:ext cx="270625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Упаковка готовой продукции в тюбик 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Picture 4" descr="Разделочная доска икон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8065" y="1431828"/>
            <a:ext cx="1264795" cy="1264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Готовка иконк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1163" y="1711554"/>
            <a:ext cx="1132820" cy="867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Тыква иконк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9034" y="772997"/>
            <a:ext cx="1273175" cy="127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8" descr="Готовка иконка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2353" y="3846658"/>
            <a:ext cx="1217662" cy="1217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Кипячение иконка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3814" y="3175785"/>
            <a:ext cx="1236515" cy="1236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Еда на вынос иконка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0552" y="3731966"/>
            <a:ext cx="1377917" cy="1377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3212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15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939638" y="258618"/>
            <a:ext cx="9855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3FAB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приготовления творожного мусса с крыжовником :</a:t>
            </a:r>
            <a:endParaRPr lang="ru-RU" sz="4000" b="1" dirty="0">
              <a:solidFill>
                <a:srgbClr val="3FAB3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5564" y="2195948"/>
            <a:ext cx="315883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ингредиентов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трелка вправо 4"/>
          <p:cNvSpPr/>
          <p:nvPr/>
        </p:nvSpPr>
        <p:spPr>
          <a:xfrm>
            <a:off x="3075708" y="2540000"/>
            <a:ext cx="1099129" cy="332510"/>
          </a:xfrm>
          <a:prstGeom prst="rightArrow">
            <a:avLst/>
          </a:prstGeom>
          <a:solidFill>
            <a:srgbClr val="3FAB3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4330700" y="2183244"/>
            <a:ext cx="31403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Смешивание ингредиентов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883061" y="2483739"/>
            <a:ext cx="31403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Измельчение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трелка вправо 13"/>
          <p:cNvSpPr/>
          <p:nvPr/>
        </p:nvSpPr>
        <p:spPr>
          <a:xfrm>
            <a:off x="7101609" y="2578100"/>
            <a:ext cx="1468582" cy="360218"/>
          </a:xfrm>
          <a:prstGeom prst="rightArrow">
            <a:avLst/>
          </a:prstGeom>
          <a:solidFill>
            <a:srgbClr val="3FAB3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право 20"/>
          <p:cNvSpPr/>
          <p:nvPr/>
        </p:nvSpPr>
        <p:spPr>
          <a:xfrm rot="5400000">
            <a:off x="9297440" y="3739923"/>
            <a:ext cx="1016000" cy="484678"/>
          </a:xfrm>
          <a:prstGeom prst="rightArrow">
            <a:avLst/>
          </a:prstGeom>
          <a:solidFill>
            <a:srgbClr val="3FAB3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9072420" y="4574310"/>
            <a:ext cx="2438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охлаждения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Стрелка вправо 22"/>
          <p:cNvSpPr/>
          <p:nvPr/>
        </p:nvSpPr>
        <p:spPr>
          <a:xfrm rot="10800000">
            <a:off x="7640781" y="5031508"/>
            <a:ext cx="1256144" cy="397162"/>
          </a:xfrm>
          <a:prstGeom prst="rightArrow">
            <a:avLst/>
          </a:prstGeom>
          <a:solidFill>
            <a:srgbClr val="3FAB3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021119" y="4591627"/>
            <a:ext cx="242916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Тестирование готового продукта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Стрелка вправо 24"/>
          <p:cNvSpPr/>
          <p:nvPr/>
        </p:nvSpPr>
        <p:spPr>
          <a:xfrm rot="10800000">
            <a:off x="3302001" y="5008418"/>
            <a:ext cx="1309255" cy="436416"/>
          </a:xfrm>
          <a:prstGeom prst="rightArrow">
            <a:avLst/>
          </a:prstGeom>
          <a:solidFill>
            <a:srgbClr val="3FAB3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TextBox 25"/>
          <p:cNvSpPr txBox="1"/>
          <p:nvPr/>
        </p:nvSpPr>
        <p:spPr>
          <a:xfrm>
            <a:off x="901700" y="4457701"/>
            <a:ext cx="270625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Упаковка готовой продукции в тюбик 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 descr="Крем икон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3178" y="319463"/>
            <a:ext cx="1283649" cy="1283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крыжовник иконк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8870" y="1431827"/>
            <a:ext cx="1132820" cy="1132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Смешивать иконк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0932" y="1516668"/>
            <a:ext cx="1151673" cy="1151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Изменение климата иконка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2669" y="3185211"/>
            <a:ext cx="1311930" cy="1311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Еда на вынос иконка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1699" y="3816807"/>
            <a:ext cx="1283649" cy="1283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Крем икон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9688" y="3824663"/>
            <a:ext cx="1283649" cy="1283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2090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Необходимое оборудование</a:t>
            </a:r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16</a:t>
            </a:fld>
            <a:endParaRPr lang="ru-RU"/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902335" y="1403033"/>
            <a:ext cx="5080000" cy="5495735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26670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1</a:t>
            </a:r>
            <a:r>
              <a:rPr lang="ru-RU" sz="2000" dirty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. Для сырников  </a:t>
            </a:r>
          </a:p>
          <a:p>
            <a:pPr defTabSz="26670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- Глубокая миска (для замеса теста)  </a:t>
            </a:r>
          </a:p>
          <a:p>
            <a:pPr defTabSz="26670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- Вилка </a:t>
            </a:r>
            <a:r>
              <a:rPr lang="ru-RU" sz="2000" dirty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(для взбивания яиц)  </a:t>
            </a:r>
          </a:p>
          <a:p>
            <a:pPr defTabSz="26670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- Лопатка </a:t>
            </a:r>
            <a:r>
              <a:rPr lang="ru-RU" sz="2000" dirty="0" smtClean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(</a:t>
            </a:r>
            <a:r>
              <a:rPr lang="ru-RU" sz="2000" dirty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для перемешивания ингредиентов)  </a:t>
            </a:r>
          </a:p>
          <a:p>
            <a:pPr defTabSz="26670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- Сковорода </a:t>
            </a:r>
            <a:r>
              <a:rPr lang="ru-RU" sz="2000" dirty="0" smtClean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(антипригарная</a:t>
            </a:r>
            <a:r>
              <a:rPr lang="ru-RU" sz="2000" dirty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)  </a:t>
            </a:r>
            <a:r>
              <a:rPr lang="ru-RU" sz="2000" dirty="0" smtClean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  </a:t>
            </a:r>
            <a:endParaRPr lang="ru-RU" sz="2000" dirty="0">
              <a:latin typeface="Times New Roman" panose="02020603050405020304" pitchFamily="18" charset="0"/>
              <a:ea typeface="Arial" panose="020B0604020202020204"/>
              <a:cs typeface="Times New Roman" panose="02020603050405020304" pitchFamily="18" charset="0"/>
            </a:endParaRPr>
          </a:p>
          <a:p>
            <a:pPr defTabSz="26670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- Кухонные весы (для точного измерения ингредиентов)  </a:t>
            </a:r>
          </a:p>
          <a:p>
            <a:pPr defTabSz="26670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- Мерный стакан (для муки, сахара)  </a:t>
            </a:r>
          </a:p>
          <a:p>
            <a:pPr marL="285750" indent="-285750" defTabSz="26670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2000" dirty="0" smtClean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Блендер (для превращения в </a:t>
            </a:r>
            <a:r>
              <a:rPr lang="ru-RU" sz="2000" dirty="0" err="1" smtClean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кремаобразную</a:t>
            </a:r>
            <a:r>
              <a:rPr lang="ru-RU" sz="2000" dirty="0" smtClean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 массу)</a:t>
            </a:r>
          </a:p>
          <a:p>
            <a:pPr marL="285750" indent="-285750" defTabSz="26670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2400" dirty="0" smtClean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Газовая плита </a:t>
            </a:r>
            <a:endParaRPr lang="ru-RU" dirty="0">
              <a:latin typeface="Arial" panose="020B0604020202020204"/>
              <a:ea typeface="Arial" panose="020B0604020202020204"/>
            </a:endParaRPr>
          </a:p>
          <a:p>
            <a:pPr defTabSz="26670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endParaRPr lang="ru-RU" sz="1600" dirty="0">
              <a:solidFill>
                <a:srgbClr val="76923C"/>
              </a:solidFill>
              <a:latin typeface="Arial" panose="020B0604020202020204"/>
              <a:ea typeface="Arial" panose="020B0604020202020204"/>
            </a:endParaRPr>
          </a:p>
          <a:p>
            <a:pPr defTabSz="26670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endParaRPr lang="ru-RU" sz="1600" dirty="0">
              <a:solidFill>
                <a:srgbClr val="76923C"/>
              </a:solidFill>
              <a:latin typeface="Arial" panose="020B0604020202020204"/>
              <a:ea typeface="Arial" panose="020B0604020202020204"/>
            </a:endParaRPr>
          </a:p>
          <a:p>
            <a:pPr defTabSz="26670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endParaRPr lang="ru-RU" sz="1600" dirty="0">
              <a:solidFill>
                <a:srgbClr val="76923C"/>
              </a:solidFill>
              <a:latin typeface="Arial" panose="020B0604020202020204"/>
              <a:ea typeface="Arial" panose="020B0604020202020204"/>
            </a:endParaRPr>
          </a:p>
          <a:p>
            <a:pPr defTabSz="26670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endParaRPr lang="ru-RU" sz="1600" dirty="0">
              <a:solidFill>
                <a:srgbClr val="76923C"/>
              </a:solidFill>
              <a:latin typeface="Arial" panose="020B0604020202020204"/>
              <a:ea typeface="Arial" panose="020B0604020202020204"/>
            </a:endParaRPr>
          </a:p>
        </p:txBody>
      </p:sp>
      <p:pic>
        <p:nvPicPr>
          <p:cNvPr id="1026" name="Picture 2" descr="Еда икон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8408" y="980387"/>
            <a:ext cx="1584259" cy="1584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Посуда иконка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0780" y="1310326"/>
            <a:ext cx="962090" cy="962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Шпатель иконк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6619" y="1139594"/>
            <a:ext cx="1508289" cy="1508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Сковорода иконка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8189" y="2638457"/>
            <a:ext cx="1377917" cy="1377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Шкала иконка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4160" y="2861677"/>
            <a:ext cx="1041575" cy="1041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Измерительная чашка иконка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3910" y="2846895"/>
            <a:ext cx="1273174" cy="1273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Блендер иконка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2474" y="4467257"/>
            <a:ext cx="1472185" cy="1472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Печь иконка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493" y="4250441"/>
            <a:ext cx="1830404" cy="1830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9681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Необходимое оборудование</a:t>
            </a:r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17</a:t>
            </a:fld>
            <a:endParaRPr lang="ru-RU"/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902335" y="1403033"/>
            <a:ext cx="5080000" cy="5004190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26670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2</a:t>
            </a:r>
            <a:r>
              <a:rPr lang="ru-RU" sz="2400" dirty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. Для карри-супа с нутом  </a:t>
            </a:r>
          </a:p>
          <a:p>
            <a:pPr defTabSz="26670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- Кастрюля (2–3 л) (для варки супа)  </a:t>
            </a:r>
          </a:p>
          <a:p>
            <a:pPr defTabSz="26670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- Сковорода (для обжарки лука, </a:t>
            </a:r>
            <a:r>
              <a:rPr lang="ru-RU" sz="2400" dirty="0" smtClean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моркови)  </a:t>
            </a:r>
            <a:endParaRPr lang="ru-RU" sz="2400" dirty="0">
              <a:latin typeface="Times New Roman" panose="02020603050405020304" pitchFamily="18" charset="0"/>
              <a:ea typeface="Arial" panose="020B0604020202020204"/>
              <a:cs typeface="Times New Roman" panose="02020603050405020304" pitchFamily="18" charset="0"/>
            </a:endParaRPr>
          </a:p>
          <a:p>
            <a:pPr defTabSz="26670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- Нож и разделочная доска (для нарезки овощей)  </a:t>
            </a:r>
          </a:p>
          <a:p>
            <a:pPr defTabSz="26670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- Тёрка (для моркови)  </a:t>
            </a:r>
          </a:p>
          <a:p>
            <a:pPr defTabSz="26670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- Половник</a:t>
            </a:r>
            <a:endParaRPr lang="ru-RU" sz="2400" dirty="0">
              <a:latin typeface="Times New Roman" panose="02020603050405020304" pitchFamily="18" charset="0"/>
              <a:ea typeface="Arial" panose="020B0604020202020204"/>
              <a:cs typeface="Times New Roman" panose="02020603050405020304" pitchFamily="18" charset="0"/>
            </a:endParaRPr>
          </a:p>
          <a:p>
            <a:pPr marL="342900" indent="-342900" defTabSz="26670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2400" dirty="0" smtClean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Блендер (дли превращения в крем-суп) </a:t>
            </a:r>
          </a:p>
          <a:p>
            <a:pPr marL="342900" indent="-342900" defTabSz="26670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2400" dirty="0" smtClean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Газовая плита  </a:t>
            </a:r>
          </a:p>
          <a:p>
            <a:pPr marL="0" indent="0" defTabSz="26670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endParaRPr lang="ru-RU" sz="1600" dirty="0">
              <a:solidFill>
                <a:srgbClr val="76923C"/>
              </a:solidFill>
              <a:latin typeface="Arial" panose="020B0604020202020204"/>
              <a:ea typeface="Arial" panose="020B0604020202020204"/>
            </a:endParaRPr>
          </a:p>
        </p:txBody>
      </p:sp>
      <p:pic>
        <p:nvPicPr>
          <p:cNvPr id="2050" name="Picture 2" descr="Горшок икон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0165" y="1139595"/>
            <a:ext cx="1406197" cy="1406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Сковорода иконк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1513" y="1035900"/>
            <a:ext cx="1377917" cy="1377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Разделочная доска иконк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2508" y="1168924"/>
            <a:ext cx="1489990" cy="1489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Терка иконка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6725" y="2685591"/>
            <a:ext cx="1377917" cy="1377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Готовка иконка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6928" y="2619604"/>
            <a:ext cx="1623014" cy="1623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4" descr="Блендер иконка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9815" y="2864700"/>
            <a:ext cx="1472185" cy="1472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Печь иконка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0622" y="4486111"/>
            <a:ext cx="1754989" cy="1754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2755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Необходимое оборудование</a:t>
            </a:r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18</a:t>
            </a:fld>
            <a:endParaRPr lang="ru-RU"/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902335" y="1403033"/>
            <a:ext cx="5080000" cy="4863896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26670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3. Для риса с нутом и тыквой  </a:t>
            </a:r>
          </a:p>
          <a:p>
            <a:pPr defTabSz="26670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- Кастрюля с толстым дном </a:t>
            </a:r>
            <a:r>
              <a:rPr lang="ru-RU" sz="2400" dirty="0" smtClean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(для варки риса)  </a:t>
            </a:r>
          </a:p>
          <a:p>
            <a:pPr defTabSz="26670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- Сковорода (для обжарки </a:t>
            </a:r>
            <a:r>
              <a:rPr lang="ru-RU" sz="2400" dirty="0" smtClean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тыквы)  </a:t>
            </a:r>
            <a:endParaRPr lang="ru-RU" sz="2400" dirty="0">
              <a:latin typeface="Times New Roman" panose="02020603050405020304" pitchFamily="18" charset="0"/>
              <a:ea typeface="Arial" panose="020B0604020202020204"/>
              <a:cs typeface="Times New Roman" panose="02020603050405020304" pitchFamily="18" charset="0"/>
            </a:endParaRPr>
          </a:p>
          <a:p>
            <a:pPr defTabSz="26670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- Дуршлаг (для промывания </a:t>
            </a:r>
            <a:r>
              <a:rPr lang="ru-RU" sz="2400" dirty="0" smtClean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риса)  </a:t>
            </a:r>
            <a:endParaRPr lang="ru-RU" sz="2400" dirty="0">
              <a:latin typeface="Times New Roman" panose="02020603050405020304" pitchFamily="18" charset="0"/>
              <a:ea typeface="Arial" panose="020B0604020202020204"/>
              <a:cs typeface="Times New Roman" panose="02020603050405020304" pitchFamily="18" charset="0"/>
            </a:endParaRPr>
          </a:p>
          <a:p>
            <a:pPr defTabSz="26670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- Лопатка (для перемешивания)  </a:t>
            </a:r>
          </a:p>
          <a:p>
            <a:pPr marL="285750" indent="-285750" defTabSz="26670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2400" dirty="0" smtClean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Нож </a:t>
            </a:r>
            <a:r>
              <a:rPr lang="ru-RU" sz="2400" dirty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и доска (для нарезки </a:t>
            </a:r>
            <a:r>
              <a:rPr lang="ru-RU" sz="2400" dirty="0" smtClean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чеснока)</a:t>
            </a:r>
          </a:p>
          <a:p>
            <a:pPr marL="285750" indent="-285750" defTabSz="26670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2400" dirty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Блендер (для превращения в </a:t>
            </a:r>
            <a:r>
              <a:rPr lang="ru-RU" sz="2400" dirty="0" err="1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кремаобразную</a:t>
            </a:r>
            <a:r>
              <a:rPr lang="ru-RU" sz="2400" dirty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 массу</a:t>
            </a:r>
            <a:r>
              <a:rPr lang="ru-RU" sz="2400" dirty="0" smtClean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)</a:t>
            </a:r>
          </a:p>
          <a:p>
            <a:pPr marL="285750" indent="-285750" defTabSz="26670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2400" dirty="0" smtClean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Газовая плита </a:t>
            </a:r>
            <a:endParaRPr lang="ru-RU" sz="2400" dirty="0">
              <a:latin typeface="Times New Roman" panose="02020603050405020304" pitchFamily="18" charset="0"/>
              <a:ea typeface="Arial" panose="020B0604020202020204"/>
              <a:cs typeface="Times New Roman" panose="02020603050405020304" pitchFamily="18" charset="0"/>
            </a:endParaRPr>
          </a:p>
          <a:p>
            <a:pPr defTabSz="26670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srgbClr val="76923C"/>
                </a:solidFill>
                <a:latin typeface="Arial" panose="020B0604020202020204"/>
                <a:ea typeface="Arial" panose="020B0604020202020204"/>
              </a:rPr>
              <a:t>  </a:t>
            </a:r>
            <a:endParaRPr lang="ru-RU" sz="1600" dirty="0">
              <a:solidFill>
                <a:srgbClr val="76923C"/>
              </a:solidFill>
              <a:latin typeface="Arial" panose="020B0604020202020204"/>
              <a:ea typeface="Arial" panose="020B0604020202020204"/>
            </a:endParaRPr>
          </a:p>
          <a:p>
            <a:pPr marL="0" indent="0" defTabSz="26670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endParaRPr lang="ru-RU" sz="1600" dirty="0">
              <a:solidFill>
                <a:srgbClr val="76923C"/>
              </a:solidFill>
              <a:latin typeface="Arial" panose="020B0604020202020204"/>
              <a:ea typeface="Arial" panose="020B0604020202020204"/>
            </a:endParaRPr>
          </a:p>
        </p:txBody>
      </p:sp>
      <p:pic>
        <p:nvPicPr>
          <p:cNvPr id="9" name="Picture 2" descr="Горшок икон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0165" y="1139595"/>
            <a:ext cx="1406197" cy="1406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Сковорода иконк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1513" y="1035900"/>
            <a:ext cx="1377917" cy="1377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ситечко иконк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0630" y="1101888"/>
            <a:ext cx="1538173" cy="1538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Шпатель иконка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4751" y="2525334"/>
            <a:ext cx="1508289" cy="1508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Разделочная доска иконка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8550" y="2639505"/>
            <a:ext cx="1489990" cy="1489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 descr="Блендер иконка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9739" y="2742152"/>
            <a:ext cx="1472185" cy="1472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0" descr="Печь иконка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5208" y="4137320"/>
            <a:ext cx="1754989" cy="1754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537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Необходимое оборудование</a:t>
            </a:r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19</a:t>
            </a:fld>
            <a:endParaRPr lang="ru-RU"/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902335" y="1403033"/>
            <a:ext cx="5080000" cy="2805704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26670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srgbClr val="76923C"/>
                </a:solidFill>
                <a:latin typeface="Arial" panose="020B0604020202020204"/>
                <a:ea typeface="Arial" panose="020B0604020202020204"/>
              </a:rPr>
              <a:t> </a:t>
            </a:r>
            <a:r>
              <a:rPr lang="ru-RU" sz="2800" dirty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4. Для творожного мусса с крыжовником  </a:t>
            </a:r>
          </a:p>
          <a:p>
            <a:pPr defTabSz="26670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800" dirty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- Блендер </a:t>
            </a:r>
            <a:r>
              <a:rPr lang="ru-RU" sz="2800" dirty="0" smtClean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(для измельчения творога и крыжовника)  </a:t>
            </a:r>
          </a:p>
          <a:p>
            <a:pPr defTabSz="26670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800" dirty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- Миска (для смешивания)  </a:t>
            </a:r>
            <a:r>
              <a:rPr lang="ru-RU" sz="2800" dirty="0" smtClean="0"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   </a:t>
            </a:r>
            <a:endParaRPr lang="ru-RU" sz="2800" dirty="0">
              <a:latin typeface="Times New Roman" panose="02020603050405020304" pitchFamily="18" charset="0"/>
              <a:ea typeface="Arial" panose="020B0604020202020204"/>
              <a:cs typeface="Times New Roman" panose="02020603050405020304" pitchFamily="18" charset="0"/>
            </a:endParaRPr>
          </a:p>
          <a:p>
            <a:pPr marL="0" indent="0" defTabSz="26670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endParaRPr lang="ru-RU" sz="1600" dirty="0">
              <a:solidFill>
                <a:srgbClr val="76923C"/>
              </a:solidFill>
              <a:latin typeface="Arial" panose="020B0604020202020204"/>
              <a:ea typeface="Arial" panose="020B0604020202020204"/>
            </a:endParaRPr>
          </a:p>
        </p:txBody>
      </p:sp>
      <p:pic>
        <p:nvPicPr>
          <p:cNvPr id="9" name="Picture 2" descr="Еда икон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8981" y="1611983"/>
            <a:ext cx="2639506" cy="2639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4" descr="Блендер иконк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9098" y="2016290"/>
            <a:ext cx="2612828" cy="2612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5895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Замещающее содержимое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59468383"/>
              </p:ext>
            </p:extLst>
          </p:nvPr>
        </p:nvGraphicFramePr>
        <p:xfrm>
          <a:off x="895928" y="868217"/>
          <a:ext cx="10778837" cy="5894946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6313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440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385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80374">
                  <a:extLst>
                    <a:ext uri="{9D8B030D-6E8A-4147-A177-3AD203B41FA5}">
                      <a16:colId xmlns:a16="http://schemas.microsoft.com/office/drawing/2014/main" val="2250978300"/>
                    </a:ext>
                  </a:extLst>
                </a:gridCol>
                <a:gridCol w="29845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0965"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5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</a:t>
                      </a: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altLang="en-US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Продукты</a:t>
                      </a:r>
                      <a:r>
                        <a:rPr lang="ru-RU" altLang="en-US" sz="16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>
                        <a:buNone/>
                      </a:pPr>
                      <a:endParaRPr lang="ru-RU" altLang="en-US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806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5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Сырники</a:t>
                      </a:r>
                      <a:endParaRPr lang="ru-RU" altLang="en-US" sz="15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5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Карри</a:t>
                      </a:r>
                      <a:r>
                        <a:rPr lang="ru-RU" altLang="en-US" sz="15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-суп с нутом </a:t>
                      </a:r>
                      <a:endParaRPr lang="ru-RU" altLang="en-US" sz="15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5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Рис</a:t>
                      </a:r>
                      <a:r>
                        <a:rPr lang="ru-RU" altLang="en-US" sz="15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 нутом и тыквой </a:t>
                      </a:r>
                      <a:endParaRPr lang="ru-RU" altLang="en-US" sz="15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5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Творожный</a:t>
                      </a:r>
                      <a:r>
                        <a:rPr lang="ru-RU" altLang="en-US" sz="15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мусс с крыжовником </a:t>
                      </a:r>
                      <a:endParaRPr lang="ru-RU" altLang="en-US" sz="15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646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5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Цвет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5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Золотисто-коричневый снаружи, светло-бежевый внутри с вкраплениями тыквы</a:t>
                      </a:r>
                      <a:endParaRPr lang="ru-RU" altLang="en-US" sz="15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5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Насыщенный оранжево-красный от томатной пасты, куркумы и паприки</a:t>
                      </a:r>
                      <a:endParaRPr lang="ru-RU" altLang="en-US" sz="15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5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Желто-оранжевый от тыквы и куркумы, с темными вкраплениями нута.</a:t>
                      </a:r>
                      <a:endParaRPr lang="ru-RU" altLang="en-US" sz="15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5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Нежно-кремовый с зеленоватыми/розоватыми вкраплениями крыжовника</a:t>
                      </a:r>
                      <a:endParaRPr lang="ru-RU" altLang="en-US" sz="15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325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5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Консистенция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5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Нежная, слегка плотная, но воздушная внутри, с хрустящей корочкой</a:t>
                      </a:r>
                      <a:endParaRPr lang="ru-RU" altLang="en-US" sz="15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5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Густая, с мягкими кусочками картофеля, нута и овощей</a:t>
                      </a:r>
                      <a:endParaRPr lang="ru-RU" altLang="en-US" sz="15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5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Рассыпчатый рис, мягкий нут, нежная тыква</a:t>
                      </a:r>
                      <a:endParaRPr lang="ru-RU" altLang="en-US" sz="15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5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Воздушная, нежная, слегка плотная от творога</a:t>
                      </a:r>
                      <a:endParaRPr lang="ru-RU" altLang="en-US" sz="15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6126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5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Запах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5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Сладковатый, с нотами творога, корицы и легким карамельным оттенком от тыквы</a:t>
                      </a:r>
                      <a:endParaRPr lang="ru-RU" altLang="en-US" sz="15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5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Пряный, с доминирующими нотами карри, чеснока и легкой кислинкой от лимона</a:t>
                      </a:r>
                      <a:endParaRPr lang="ru-RU" altLang="en-US" sz="15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5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Пряный, с чесночными и острыми перечными нотами, легкой кислинкой от уксуса.</a:t>
                      </a:r>
                      <a:endParaRPr lang="ru-RU" altLang="en-US" sz="15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5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Свежий, молочный от творога и сливок, с кисло-сладкими ягодными нотками</a:t>
                      </a:r>
                      <a:endParaRPr lang="ru-RU" altLang="en-US" sz="15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1729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5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Вкус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5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Умеренно сладкий, с балансом творожной кислинки, тыквенной сладости и пряности корицы. </a:t>
                      </a:r>
                      <a:endParaRPr lang="ru-RU" altLang="en-US" sz="15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5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Богатый, с гармоничным сочетанием сладости моркови, остроты чеснока, кисло-пряного оттенка томатов и лимона</a:t>
                      </a:r>
                      <a:endParaRPr lang="ru-RU" altLang="en-US" sz="15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5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Умеренно острый (за счет жгучего перца), с балансом сладости тыквы и пикантности чеснока</a:t>
                      </a:r>
                      <a:endParaRPr lang="ru-RU" altLang="en-US" sz="15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5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Сливочный, с приятной кислинкой крыжовника и легкой сладостью</a:t>
                      </a:r>
                      <a:endParaRPr lang="ru-RU" altLang="en-US" sz="15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20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847850" y="135255"/>
            <a:ext cx="9601200" cy="831850"/>
          </a:xfrm>
        </p:spPr>
        <p:txBody>
          <a:bodyPr/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Органолептическая оценка качества готового продукта</a:t>
            </a:r>
          </a:p>
        </p:txBody>
      </p:sp>
    </p:spTree>
    <p:extLst>
      <p:ext uri="{BB962C8B-B14F-4D97-AF65-F5344CB8AC3E}">
        <p14:creationId xmlns:p14="http://schemas.microsoft.com/office/powerpoint/2010/main" val="3495489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21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183815" y="69562"/>
            <a:ext cx="9151513" cy="831610"/>
          </a:xfrm>
        </p:spPr>
        <p:txBody>
          <a:bodyPr/>
          <a:lstStyle/>
          <a:p>
            <a:pPr algn="ctr"/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Дегустационная оценка блюд 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5886214"/>
              </p:ext>
            </p:extLst>
          </p:nvPr>
        </p:nvGraphicFramePr>
        <p:xfrm>
          <a:off x="120071" y="822960"/>
          <a:ext cx="12071928" cy="603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1988">
                  <a:extLst>
                    <a:ext uri="{9D8B030D-6E8A-4147-A177-3AD203B41FA5}">
                      <a16:colId xmlns:a16="http://schemas.microsoft.com/office/drawing/2014/main" val="2806593039"/>
                    </a:ext>
                  </a:extLst>
                </a:gridCol>
                <a:gridCol w="2011988">
                  <a:extLst>
                    <a:ext uri="{9D8B030D-6E8A-4147-A177-3AD203B41FA5}">
                      <a16:colId xmlns:a16="http://schemas.microsoft.com/office/drawing/2014/main" val="560060670"/>
                    </a:ext>
                  </a:extLst>
                </a:gridCol>
                <a:gridCol w="2011988">
                  <a:extLst>
                    <a:ext uri="{9D8B030D-6E8A-4147-A177-3AD203B41FA5}">
                      <a16:colId xmlns:a16="http://schemas.microsoft.com/office/drawing/2014/main" val="2352645378"/>
                    </a:ext>
                  </a:extLst>
                </a:gridCol>
                <a:gridCol w="2011988">
                  <a:extLst>
                    <a:ext uri="{9D8B030D-6E8A-4147-A177-3AD203B41FA5}">
                      <a16:colId xmlns:a16="http://schemas.microsoft.com/office/drawing/2014/main" val="2067796960"/>
                    </a:ext>
                  </a:extLst>
                </a:gridCol>
                <a:gridCol w="2011988">
                  <a:extLst>
                    <a:ext uri="{9D8B030D-6E8A-4147-A177-3AD203B41FA5}">
                      <a16:colId xmlns:a16="http://schemas.microsoft.com/office/drawing/2014/main" val="3245662096"/>
                    </a:ext>
                  </a:extLst>
                </a:gridCol>
                <a:gridCol w="2011988">
                  <a:extLst>
                    <a:ext uri="{9D8B030D-6E8A-4147-A177-3AD203B41FA5}">
                      <a16:colId xmlns:a16="http://schemas.microsoft.com/office/drawing/2014/main" val="3935702361"/>
                    </a:ext>
                  </a:extLst>
                </a:gridCol>
              </a:tblGrid>
              <a:tr h="336931"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Варианты 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</a:t>
                      </a:r>
                      <a:r>
                        <a:rPr lang="ru-RU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Средний </a:t>
                      </a:r>
                    </a:p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балл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3494220"/>
                  </a:ext>
                </a:extLst>
              </a:tr>
              <a:tr h="3369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Внешний вид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Цвет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Вкус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Аромат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8626453"/>
                  </a:ext>
                </a:extLst>
              </a:tr>
              <a:tr h="1124065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Тюбик с завтраком </a:t>
                      </a:r>
                    </a:p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(сырники с тыквой и</a:t>
                      </a:r>
                      <a:r>
                        <a:rPr lang="ru-RU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корицей )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4,2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4,1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4,7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4,32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4,33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4904633"/>
                  </a:ext>
                </a:extLst>
              </a:tr>
              <a:tr h="1095027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Тюбик с обедом (карри</a:t>
                      </a:r>
                      <a:r>
                        <a:rPr lang="ru-RU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-суп с нутом)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3,9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4,58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4,85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4,26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4,4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8260417"/>
                  </a:ext>
                </a:extLst>
              </a:tr>
              <a:tr h="1095027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Тюбик с ужином </a:t>
                      </a:r>
                    </a:p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(рис с нутом и тыквой 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4,2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4,33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3,77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4,1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4,1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1641069"/>
                  </a:ext>
                </a:extLst>
              </a:tr>
              <a:tr h="1095027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Тюбик с десертом (творожный мусс с крыжовником</a:t>
                      </a:r>
                      <a:r>
                        <a:rPr lang="ru-RU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)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4,8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4,95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66628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46571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 готовой </a:t>
            </a:r>
            <a:r>
              <a:rPr lang="ru-RU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продукции и логотип </a:t>
            </a:r>
            <a:endParaRPr lang="ru-RU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22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l="10034" t="10770" r="15472" b="4502"/>
          <a:stretch/>
        </p:blipFill>
        <p:spPr>
          <a:xfrm>
            <a:off x="3140573" y="2858988"/>
            <a:ext cx="2171097" cy="329243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/>
          <a:srcRect l="27418" t="17432" r="21652" b="4611"/>
          <a:stretch/>
        </p:blipFill>
        <p:spPr>
          <a:xfrm>
            <a:off x="436163" y="1133882"/>
            <a:ext cx="2302939" cy="264379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678545" y="6114473"/>
            <a:ext cx="29833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Творожный мусс с крыжовником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86311" y="3900220"/>
            <a:ext cx="2611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Сырники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/>
          <a:srcRect l="14887" t="14244" r="14629" b="7519"/>
          <a:stretch/>
        </p:blipFill>
        <p:spPr>
          <a:xfrm>
            <a:off x="6001845" y="977817"/>
            <a:ext cx="2278724" cy="337251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963072" y="4353088"/>
            <a:ext cx="37047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Карри-суп с нутом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5"/>
          <a:srcRect l="12880" t="15923" r="19810" b="11138"/>
          <a:stretch/>
        </p:blipFill>
        <p:spPr>
          <a:xfrm>
            <a:off x="9022239" y="2249962"/>
            <a:ext cx="2264597" cy="327198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9089775" y="5544188"/>
            <a:ext cx="23621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 с тыквой и нутом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3199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 готовой </a:t>
            </a:r>
            <a:r>
              <a:rPr lang="ru-RU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продукции и логотип </a:t>
            </a:r>
            <a:endParaRPr lang="ru-RU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23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/>
          <a:srcRect l="23097" t="15973" r="22284" b="20134"/>
          <a:stretch/>
        </p:blipFill>
        <p:spPr>
          <a:xfrm>
            <a:off x="826607" y="1208535"/>
            <a:ext cx="3245773" cy="378673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16" y="1147396"/>
            <a:ext cx="5100324" cy="382524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90255" y="5116946"/>
            <a:ext cx="36206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Логотип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5643418" y="5218545"/>
            <a:ext cx="5200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Готовый бокс с завтраком ,обедо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ужином,десертом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096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24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165417" y="0"/>
            <a:ext cx="60945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3FAB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Экономическая эффективность</a:t>
            </a:r>
          </a:p>
        </p:txBody>
      </p:sp>
      <p:graphicFrame>
        <p:nvGraphicFramePr>
          <p:cNvPr id="3" name="Таблица 2"/>
          <p:cNvGraphicFramePr/>
          <p:nvPr>
            <p:extLst>
              <p:ext uri="{D42A27DB-BD31-4B8C-83A1-F6EECF244321}">
                <p14:modId xmlns:p14="http://schemas.microsoft.com/office/powerpoint/2010/main" val="1962421595"/>
              </p:ext>
            </p:extLst>
          </p:nvPr>
        </p:nvGraphicFramePr>
        <p:xfrm>
          <a:off x="1459622" y="1068058"/>
          <a:ext cx="9375458" cy="5472259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4714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79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73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345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02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43946">
                  <a:extLst>
                    <a:ext uri="{9D8B030D-6E8A-4147-A177-3AD203B41FA5}">
                      <a16:colId xmlns:a16="http://schemas.microsoft.com/office/drawing/2014/main" val="3345342995"/>
                    </a:ext>
                  </a:extLst>
                </a:gridCol>
              </a:tblGrid>
              <a:tr h="12954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Критерии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Тюбик</a:t>
                      </a:r>
                      <a:r>
                        <a:rPr lang="ru-RU" altLang="en-US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завтрак </a:t>
                      </a:r>
                    </a:p>
                    <a:p>
                      <a:pPr>
                        <a:buNone/>
                      </a:pPr>
                      <a:r>
                        <a:rPr lang="ru-RU" altLang="en-US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(сырники )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Тюбик</a:t>
                      </a:r>
                      <a:r>
                        <a:rPr lang="ru-RU" altLang="en-US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обед </a:t>
                      </a:r>
                    </a:p>
                    <a:p>
                      <a:pPr>
                        <a:buNone/>
                      </a:pPr>
                      <a:r>
                        <a:rPr lang="ru-RU" altLang="en-US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(карри-суп с нутом )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Тюбик</a:t>
                      </a:r>
                      <a:r>
                        <a:rPr lang="ru-RU" altLang="en-US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ужин </a:t>
                      </a:r>
                    </a:p>
                    <a:p>
                      <a:pPr>
                        <a:buNone/>
                      </a:pPr>
                      <a:r>
                        <a:rPr lang="ru-RU" altLang="en-US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(рис с нутом и тыквой )</a:t>
                      </a: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Тюбик</a:t>
                      </a:r>
                      <a:r>
                        <a:rPr lang="ru-RU" altLang="en-US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десерт</a:t>
                      </a:r>
                    </a:p>
                    <a:p>
                      <a:pPr>
                        <a:buNone/>
                      </a:pPr>
                      <a:r>
                        <a:rPr lang="ru-RU" altLang="en-US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(творожный мусс с крыжовником )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Бокс (завтрак , обед,  </a:t>
                      </a:r>
                      <a:r>
                        <a:rPr lang="ru-RU" altLang="en-US" sz="1800" b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ужин,десерт</a:t>
                      </a: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68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Тыква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 р.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 р.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ru-RU" altLang="en-US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р.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757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Картофель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ru-RU" altLang="en-US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р.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р.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5931052"/>
                  </a:ext>
                </a:extLst>
              </a:tr>
              <a:tr h="36892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Лук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р.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р.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645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Морковь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р.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р.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8370640"/>
                  </a:ext>
                </a:extLst>
              </a:tr>
              <a:tr h="37584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Нут 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altLang="en-US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 р.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 р.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 р.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707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Крыжовник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 р.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 р.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503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Томатная</a:t>
                      </a:r>
                      <a:r>
                        <a:rPr lang="ru-RU" altLang="en-US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паста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 р.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 р.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6167991"/>
                  </a:ext>
                </a:extLst>
              </a:tr>
              <a:tr h="37707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Рис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 р.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 р.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43937"/>
                  </a:ext>
                </a:extLst>
              </a:tr>
              <a:tr h="34879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Чеснок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altLang="en-US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р.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r>
                        <a:rPr lang="ru-RU" altLang="en-US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р.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р.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8884867"/>
                  </a:ext>
                </a:extLst>
              </a:tr>
              <a:tr h="34879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Творог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170 р</a:t>
                      </a:r>
                      <a:r>
                        <a:rPr lang="ru-RU" altLang="en-US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127 р.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297 р.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5813189"/>
                  </a:ext>
                </a:extLst>
              </a:tr>
            </a:tbl>
          </a:graphicData>
        </a:graphic>
      </p:graphicFrame>
      <p:sp>
        <p:nvSpPr>
          <p:cNvPr id="4" name="Текстовое поле 3"/>
          <p:cNvSpPr txBox="1"/>
          <p:nvPr/>
        </p:nvSpPr>
        <p:spPr>
          <a:xfrm>
            <a:off x="3795931" y="529579"/>
            <a:ext cx="104654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Расчет </a:t>
            </a:r>
            <a:r>
              <a:rPr lang="ru-RU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себестоимости продукта на 1 </a:t>
            </a:r>
            <a:r>
              <a:rPr lang="ru-RU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упаковку.</a:t>
            </a:r>
            <a:endParaRPr lang="ru-RU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6627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25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165417" y="0"/>
            <a:ext cx="60945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3FAB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Экономическая эффективность</a:t>
            </a:r>
          </a:p>
        </p:txBody>
      </p:sp>
      <p:graphicFrame>
        <p:nvGraphicFramePr>
          <p:cNvPr id="3" name="Таблица 2"/>
          <p:cNvGraphicFramePr/>
          <p:nvPr>
            <p:extLst>
              <p:ext uri="{D42A27DB-BD31-4B8C-83A1-F6EECF244321}">
                <p14:modId xmlns:p14="http://schemas.microsoft.com/office/powerpoint/2010/main" val="3320413900"/>
              </p:ext>
            </p:extLst>
          </p:nvPr>
        </p:nvGraphicFramePr>
        <p:xfrm>
          <a:off x="1393634" y="904974"/>
          <a:ext cx="9375458" cy="5574226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4714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79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73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345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02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43946">
                  <a:extLst>
                    <a:ext uri="{9D8B030D-6E8A-4147-A177-3AD203B41FA5}">
                      <a16:colId xmlns:a16="http://schemas.microsoft.com/office/drawing/2014/main" val="3345342995"/>
                    </a:ext>
                  </a:extLst>
                </a:gridCol>
              </a:tblGrid>
              <a:tr h="12954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Критерии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Тюбик</a:t>
                      </a:r>
                      <a:r>
                        <a:rPr lang="ru-RU" altLang="en-US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завтрак </a:t>
                      </a:r>
                    </a:p>
                    <a:p>
                      <a:pPr>
                        <a:buNone/>
                      </a:pPr>
                      <a:r>
                        <a:rPr lang="ru-RU" altLang="en-US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(сырники )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Тюбик</a:t>
                      </a:r>
                      <a:r>
                        <a:rPr lang="ru-RU" altLang="en-US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обед </a:t>
                      </a:r>
                    </a:p>
                    <a:p>
                      <a:pPr>
                        <a:buNone/>
                      </a:pPr>
                      <a:r>
                        <a:rPr lang="ru-RU" altLang="en-US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(карри-суп с нутом )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Тюбик</a:t>
                      </a:r>
                      <a:r>
                        <a:rPr lang="ru-RU" altLang="en-US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ужин </a:t>
                      </a:r>
                    </a:p>
                    <a:p>
                      <a:pPr>
                        <a:buNone/>
                      </a:pPr>
                      <a:r>
                        <a:rPr lang="ru-RU" altLang="en-US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(рис с нутом и тыквой )</a:t>
                      </a: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Тюбик</a:t>
                      </a:r>
                      <a:r>
                        <a:rPr lang="ru-RU" altLang="en-US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десерт</a:t>
                      </a:r>
                    </a:p>
                    <a:p>
                      <a:pPr>
                        <a:buNone/>
                      </a:pPr>
                      <a:r>
                        <a:rPr lang="ru-RU" altLang="en-US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(творожный мусс с   крыжовником)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Бокс (завтрак , обед,  </a:t>
                      </a:r>
                      <a:r>
                        <a:rPr lang="ru-RU" altLang="en-US" sz="1800" b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ужин,десерт</a:t>
                      </a: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68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Растительное</a:t>
                      </a:r>
                      <a:r>
                        <a:rPr lang="ru-RU" altLang="en-US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масло 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р.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ru-RU" altLang="en-US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р.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р.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555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Яйца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р.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р.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5931052"/>
                  </a:ext>
                </a:extLst>
              </a:tr>
              <a:tr h="36892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Специи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р.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 р.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р.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 р.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645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Мука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р.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р.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8370640"/>
                  </a:ext>
                </a:extLst>
              </a:tr>
              <a:tr h="39469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Упаковка 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</a:t>
                      </a:r>
                      <a:r>
                        <a:rPr lang="ru-RU" altLang="en-US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р.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 р.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</a:t>
                      </a:r>
                      <a:r>
                        <a:rPr lang="ru-RU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р.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 р.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390 р.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0962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Итоговая</a:t>
                      </a:r>
                      <a:r>
                        <a:rPr lang="ru-RU" altLang="en-US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себестоимость 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317 р.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271 р.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249 р.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308 р.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1145 р.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5251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 с учётом прибыльной наценки 10%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380,4 р.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325,2 р.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 р.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370 р.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1374 р.</a:t>
                      </a:r>
                      <a:endParaRPr lang="ru-RU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6167991"/>
                  </a:ext>
                </a:extLst>
              </a:tr>
            </a:tbl>
          </a:graphicData>
        </a:graphic>
      </p:graphicFrame>
      <p:sp>
        <p:nvSpPr>
          <p:cNvPr id="4" name="Текстовое поле 3"/>
          <p:cNvSpPr txBox="1"/>
          <p:nvPr/>
        </p:nvSpPr>
        <p:spPr>
          <a:xfrm>
            <a:off x="3795931" y="529579"/>
            <a:ext cx="104654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Расчет </a:t>
            </a:r>
            <a:r>
              <a:rPr lang="ru-RU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себестоимости продукта на 1 </a:t>
            </a:r>
            <a:r>
              <a:rPr lang="ru-RU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упаковку.</a:t>
            </a:r>
            <a:endParaRPr lang="ru-RU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0345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26</a:t>
            </a:fld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3181905" y="199294"/>
            <a:ext cx="60945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3FAB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Экономическая эффективность</a:t>
            </a:r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4293870" y="3159760"/>
            <a:ext cx="3220720" cy="4400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готового продукта</a:t>
            </a:r>
          </a:p>
        </p:txBody>
      </p:sp>
      <p:sp>
        <p:nvSpPr>
          <p:cNvPr id="9" name="Текстовое поле 8"/>
          <p:cNvSpPr txBox="1"/>
          <p:nvPr/>
        </p:nvSpPr>
        <p:spPr>
          <a:xfrm>
            <a:off x="4505325" y="1435735"/>
            <a:ext cx="29324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Себестоимость товара</a:t>
            </a:r>
          </a:p>
        </p:txBody>
      </p:sp>
      <p:sp>
        <p:nvSpPr>
          <p:cNvPr id="10" name="Текстовое поле 9"/>
          <p:cNvSpPr txBox="1"/>
          <p:nvPr/>
        </p:nvSpPr>
        <p:spPr>
          <a:xfrm>
            <a:off x="8223885" y="5134610"/>
            <a:ext cx="2797810" cy="9601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Упаковка и этикетка</a:t>
            </a:r>
          </a:p>
        </p:txBody>
      </p:sp>
      <p:sp>
        <p:nvSpPr>
          <p:cNvPr id="11" name="Текстовое поле 10"/>
          <p:cNvSpPr txBox="1"/>
          <p:nvPr/>
        </p:nvSpPr>
        <p:spPr>
          <a:xfrm>
            <a:off x="521970" y="3008630"/>
            <a:ext cx="3211830" cy="33477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Постоянные издержки: </a:t>
            </a:r>
          </a:p>
          <a:p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аренда помещения</a:t>
            </a:r>
          </a:p>
          <a:p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коммунальные услуги</a:t>
            </a:r>
          </a:p>
          <a:p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заработная плата персонала</a:t>
            </a:r>
          </a:p>
          <a:p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затраты на банковское обслуживание (бухгалтерские услуги, аудит, юридические консультации)</a:t>
            </a:r>
          </a:p>
          <a:p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Налоги</a:t>
            </a:r>
          </a:p>
          <a:p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представительские расходы</a:t>
            </a:r>
          </a:p>
          <a:p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амортизация имущества</a:t>
            </a:r>
          </a:p>
          <a:p>
            <a:endParaRPr lang="ru-RU" altLang="en-US"/>
          </a:p>
          <a:p>
            <a:endParaRPr lang="ru-RU" altLang="en-US"/>
          </a:p>
        </p:txBody>
      </p:sp>
      <p:sp>
        <p:nvSpPr>
          <p:cNvPr id="12" name="Текстовое поле 11"/>
          <p:cNvSpPr txBox="1"/>
          <p:nvPr/>
        </p:nvSpPr>
        <p:spPr>
          <a:xfrm>
            <a:off x="4411980" y="5134610"/>
            <a:ext cx="28841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Наценка магазина</a:t>
            </a:r>
          </a:p>
        </p:txBody>
      </p:sp>
      <p:sp>
        <p:nvSpPr>
          <p:cNvPr id="13" name="Текстовое поле 12"/>
          <p:cNvSpPr txBox="1"/>
          <p:nvPr/>
        </p:nvSpPr>
        <p:spPr>
          <a:xfrm>
            <a:off x="8295640" y="921385"/>
            <a:ext cx="3129280" cy="3415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Переменные издержки: </a:t>
            </a:r>
          </a:p>
          <a:p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оплата сырья и материалов</a:t>
            </a:r>
          </a:p>
          <a:p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Издержки на транспорт товара до точки сбыта</a:t>
            </a:r>
          </a:p>
          <a:p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реклама товара</a:t>
            </a:r>
          </a:p>
          <a:p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электроэнергия на производство</a:t>
            </a:r>
          </a:p>
          <a:p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лицензии и регистрации юридического лица</a:t>
            </a:r>
          </a:p>
          <a:p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патента продукта </a:t>
            </a:r>
          </a:p>
          <a:p>
            <a:endParaRPr lang="ru-RU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195445" y="2988310"/>
            <a:ext cx="3317240" cy="782955"/>
          </a:xfrm>
          <a:prstGeom prst="roundRect">
            <a:avLst/>
          </a:prstGeom>
          <a:noFill/>
          <a:ln w="38100">
            <a:solidFill>
              <a:srgbClr val="3FAB3C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16" name="Текстовое поле 15"/>
          <p:cNvSpPr txBox="1"/>
          <p:nvPr/>
        </p:nvSpPr>
        <p:spPr>
          <a:xfrm>
            <a:off x="1052195" y="1435735"/>
            <a:ext cx="25946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Аренда торговой точки</a:t>
            </a:r>
            <a:r>
              <a:rPr lang="ru-RU" altLang="en-US"/>
              <a:t> 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993140" y="1347470"/>
            <a:ext cx="2582545" cy="544830"/>
          </a:xfrm>
          <a:prstGeom prst="roundRect">
            <a:avLst/>
          </a:prstGeom>
          <a:noFill/>
          <a:ln w="28575">
            <a:solidFill>
              <a:srgbClr val="3FAB3C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411980" y="1362075"/>
            <a:ext cx="2633345" cy="530225"/>
          </a:xfrm>
          <a:prstGeom prst="roundRect">
            <a:avLst/>
          </a:prstGeom>
          <a:noFill/>
          <a:ln w="28575">
            <a:solidFill>
              <a:srgbClr val="3FAB3C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8074660" y="805815"/>
            <a:ext cx="3288665" cy="3530600"/>
          </a:xfrm>
          <a:prstGeom prst="roundRect">
            <a:avLst/>
          </a:prstGeom>
          <a:noFill/>
          <a:ln w="28575">
            <a:solidFill>
              <a:srgbClr val="3FAB3C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94970" y="2854960"/>
            <a:ext cx="3328035" cy="3529965"/>
          </a:xfrm>
          <a:prstGeom prst="roundRect">
            <a:avLst/>
          </a:prstGeom>
          <a:noFill/>
          <a:ln w="28575">
            <a:solidFill>
              <a:srgbClr val="3FAB3C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4320540" y="5032375"/>
            <a:ext cx="2122170" cy="580390"/>
          </a:xfrm>
          <a:prstGeom prst="roundRect">
            <a:avLst/>
          </a:prstGeom>
          <a:noFill/>
          <a:ln w="28575">
            <a:solidFill>
              <a:srgbClr val="3FAB3C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8092440" y="5033645"/>
            <a:ext cx="2459355" cy="617220"/>
          </a:xfrm>
          <a:prstGeom prst="roundRect">
            <a:avLst/>
          </a:prstGeom>
          <a:noFill/>
          <a:ln w="28575">
            <a:solidFill>
              <a:srgbClr val="3FAB3C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cxnSp>
        <p:nvCxnSpPr>
          <p:cNvPr id="23" name="Прямое соединение 22"/>
          <p:cNvCxnSpPr/>
          <p:nvPr/>
        </p:nvCxnSpPr>
        <p:spPr>
          <a:xfrm>
            <a:off x="3539490" y="1870075"/>
            <a:ext cx="1061085" cy="1118870"/>
          </a:xfrm>
          <a:prstGeom prst="line">
            <a:avLst/>
          </a:prstGeom>
          <a:ln w="28575">
            <a:solidFill>
              <a:srgbClr val="3FAB3C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4" name="Прямое соединение 23"/>
          <p:cNvCxnSpPr>
            <a:endCxn id="14" idx="1"/>
          </p:cNvCxnSpPr>
          <p:nvPr/>
        </p:nvCxnSpPr>
        <p:spPr>
          <a:xfrm flipV="1">
            <a:off x="3703320" y="3380105"/>
            <a:ext cx="492125" cy="82550"/>
          </a:xfrm>
          <a:prstGeom prst="line">
            <a:avLst/>
          </a:prstGeom>
          <a:ln w="28575">
            <a:solidFill>
              <a:srgbClr val="3FAB3C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5" name="Прямое соединение 24"/>
          <p:cNvCxnSpPr>
            <a:stCxn id="21" idx="0"/>
            <a:endCxn id="14" idx="2"/>
          </p:cNvCxnSpPr>
          <p:nvPr/>
        </p:nvCxnSpPr>
        <p:spPr>
          <a:xfrm flipV="1">
            <a:off x="5381625" y="3771265"/>
            <a:ext cx="472440" cy="1261110"/>
          </a:xfrm>
          <a:prstGeom prst="line">
            <a:avLst/>
          </a:prstGeom>
          <a:ln w="28575">
            <a:solidFill>
              <a:srgbClr val="3FAB3C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6" name="Прямое соединение 25"/>
          <p:cNvCxnSpPr>
            <a:stCxn id="18" idx="2"/>
            <a:endCxn id="14" idx="0"/>
          </p:cNvCxnSpPr>
          <p:nvPr/>
        </p:nvCxnSpPr>
        <p:spPr>
          <a:xfrm>
            <a:off x="5728970" y="1892300"/>
            <a:ext cx="125095" cy="1096010"/>
          </a:xfrm>
          <a:prstGeom prst="line">
            <a:avLst/>
          </a:prstGeom>
          <a:ln w="28575">
            <a:solidFill>
              <a:srgbClr val="3FAB3C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7" name="Прямое соединение 26"/>
          <p:cNvCxnSpPr>
            <a:stCxn id="19" idx="1"/>
            <a:endCxn id="14" idx="3"/>
          </p:cNvCxnSpPr>
          <p:nvPr/>
        </p:nvCxnSpPr>
        <p:spPr>
          <a:xfrm flipH="1">
            <a:off x="7512685" y="2571115"/>
            <a:ext cx="561975" cy="808990"/>
          </a:xfrm>
          <a:prstGeom prst="line">
            <a:avLst/>
          </a:prstGeom>
          <a:ln w="28575">
            <a:solidFill>
              <a:srgbClr val="3FAB3C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8" name="Прямое соединение 27"/>
          <p:cNvCxnSpPr/>
          <p:nvPr/>
        </p:nvCxnSpPr>
        <p:spPr>
          <a:xfrm flipH="1" flipV="1">
            <a:off x="6722745" y="3751580"/>
            <a:ext cx="1446530" cy="1273175"/>
          </a:xfrm>
          <a:prstGeom prst="line">
            <a:avLst/>
          </a:prstGeom>
          <a:ln w="28575">
            <a:solidFill>
              <a:srgbClr val="3FAB3C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7170" name="Picture 2" descr="Эффективность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0003" y="5073216"/>
            <a:ext cx="1219200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27</a:t>
            </a:fld>
            <a:endParaRPr lang="ru-RU"/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2692400" y="212090"/>
            <a:ext cx="827595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sz="3200" b="1">
                <a:solidFill>
                  <a:srgbClr val="3FAB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Пути реализации готовой продукции</a:t>
            </a:r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2292350" y="995045"/>
            <a:ext cx="7932420" cy="5302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Пути реализации готовых </a:t>
            </a:r>
            <a:r>
              <a:rPr lang="ru-RU" alt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космобоксов</a:t>
            </a:r>
            <a:r>
              <a:rPr lang="ru-RU" alt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ассортименте</a:t>
            </a:r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1167130" y="1835150"/>
            <a:ext cx="225742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Оформление патента и продажа лицензии компаниям, производящим </a:t>
            </a:r>
            <a:r>
              <a:rPr lang="ru-RU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боксы </a:t>
            </a:r>
            <a:endParaRPr lang="ru-RU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4837430" y="3822700"/>
            <a:ext cx="1981200" cy="16954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продукта в различных </a:t>
            </a:r>
            <a:r>
              <a:rPr lang="ru-RU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магазинах с подарками и боксами </a:t>
            </a:r>
            <a:endParaRPr lang="ru-RU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4826000" y="1835150"/>
            <a:ext cx="271970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Сотрудничество с магазинами быстрого питания , реализация </a:t>
            </a:r>
            <a:r>
              <a:rPr lang="ru-RU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продукта там, с целью большей популяризации </a:t>
            </a:r>
          </a:p>
        </p:txBody>
      </p:sp>
      <p:sp>
        <p:nvSpPr>
          <p:cNvPr id="8" name="Текстовое поле 7"/>
          <p:cNvSpPr txBox="1"/>
          <p:nvPr/>
        </p:nvSpPr>
        <p:spPr>
          <a:xfrm>
            <a:off x="8453120" y="1835150"/>
            <a:ext cx="2237740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продукта на различный продовольственных я</a:t>
            </a:r>
            <a:r>
              <a:rPr lang="ru-RU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рмарках </a:t>
            </a:r>
            <a:r>
              <a:rPr lang="ru-RU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типу </a:t>
            </a:r>
            <a:r>
              <a:rPr lang="ru-RU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Агроруси</a:t>
            </a:r>
            <a:endParaRPr lang="ru-RU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Текстовое поле 8"/>
          <p:cNvSpPr txBox="1"/>
          <p:nvPr/>
        </p:nvSpPr>
        <p:spPr>
          <a:xfrm>
            <a:off x="1167765" y="5253355"/>
            <a:ext cx="20351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</a:t>
            </a:r>
          </a:p>
          <a:p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внутри вуза</a:t>
            </a:r>
            <a:r>
              <a:rPr lang="ru-RU" altLang="en-US"/>
              <a:t> </a:t>
            </a:r>
          </a:p>
        </p:txBody>
      </p:sp>
      <p:sp>
        <p:nvSpPr>
          <p:cNvPr id="10" name="Текстовое поле 9"/>
          <p:cNvSpPr txBox="1"/>
          <p:nvPr/>
        </p:nvSpPr>
        <p:spPr>
          <a:xfrm>
            <a:off x="1167130" y="3472815"/>
            <a:ext cx="3202305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команды в студенческом стартапе с возможностью в будущем зарегистрировать собственное «ООО»</a:t>
            </a:r>
          </a:p>
        </p:txBody>
      </p:sp>
      <p:sp>
        <p:nvSpPr>
          <p:cNvPr id="11" name="Текстовое поле 10"/>
          <p:cNvSpPr txBox="1"/>
          <p:nvPr/>
        </p:nvSpPr>
        <p:spPr>
          <a:xfrm>
            <a:off x="8453120" y="3822700"/>
            <a:ext cx="2225040" cy="22104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продукта на </a:t>
            </a:r>
            <a:r>
              <a:rPr lang="ru-RU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выставках, </a:t>
            </a:r>
            <a:r>
              <a:rPr lang="ru-RU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где высока потребность </a:t>
            </a:r>
            <a:r>
              <a:rPr lang="ru-RU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продуктов с сбалансированным</a:t>
            </a:r>
          </a:p>
          <a:p>
            <a:r>
              <a:rPr lang="ru-RU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оличество БЖУ</a:t>
            </a:r>
            <a:endParaRPr lang="ru-RU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Ромб 12"/>
          <p:cNvSpPr/>
          <p:nvPr/>
        </p:nvSpPr>
        <p:spPr>
          <a:xfrm>
            <a:off x="599440" y="1908175"/>
            <a:ext cx="279400" cy="270510"/>
          </a:xfrm>
          <a:prstGeom prst="diamond">
            <a:avLst/>
          </a:prstGeom>
          <a:solidFill>
            <a:srgbClr val="3FAB3C"/>
          </a:solidFill>
          <a:ln>
            <a:solidFill>
              <a:srgbClr val="3FAB3C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14" name="Ромб 13"/>
          <p:cNvSpPr/>
          <p:nvPr/>
        </p:nvSpPr>
        <p:spPr>
          <a:xfrm>
            <a:off x="599440" y="3588385"/>
            <a:ext cx="279400" cy="270510"/>
          </a:xfrm>
          <a:prstGeom prst="diamond">
            <a:avLst/>
          </a:prstGeom>
          <a:solidFill>
            <a:srgbClr val="3FAB3C"/>
          </a:solidFill>
          <a:ln>
            <a:solidFill>
              <a:srgbClr val="3FAB3C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15" name="Ромб 14"/>
          <p:cNvSpPr/>
          <p:nvPr/>
        </p:nvSpPr>
        <p:spPr>
          <a:xfrm>
            <a:off x="599440" y="5268595"/>
            <a:ext cx="279400" cy="270510"/>
          </a:xfrm>
          <a:prstGeom prst="diamond">
            <a:avLst/>
          </a:prstGeom>
          <a:solidFill>
            <a:srgbClr val="3FAB3C"/>
          </a:solidFill>
          <a:ln>
            <a:solidFill>
              <a:srgbClr val="3FAB3C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16" name="Ромб 15"/>
          <p:cNvSpPr/>
          <p:nvPr/>
        </p:nvSpPr>
        <p:spPr>
          <a:xfrm>
            <a:off x="4369435" y="1908175"/>
            <a:ext cx="279400" cy="270510"/>
          </a:xfrm>
          <a:prstGeom prst="diamond">
            <a:avLst/>
          </a:prstGeom>
          <a:solidFill>
            <a:srgbClr val="3FAB3C"/>
          </a:solidFill>
          <a:ln>
            <a:solidFill>
              <a:srgbClr val="3FAB3C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17" name="Ромб 16"/>
          <p:cNvSpPr/>
          <p:nvPr/>
        </p:nvSpPr>
        <p:spPr>
          <a:xfrm>
            <a:off x="4369435" y="3858895"/>
            <a:ext cx="279400" cy="270510"/>
          </a:xfrm>
          <a:prstGeom prst="diamond">
            <a:avLst/>
          </a:prstGeom>
          <a:solidFill>
            <a:srgbClr val="3FAB3C"/>
          </a:solidFill>
          <a:ln>
            <a:solidFill>
              <a:srgbClr val="3FAB3C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18" name="Ромб 17"/>
          <p:cNvSpPr/>
          <p:nvPr/>
        </p:nvSpPr>
        <p:spPr>
          <a:xfrm>
            <a:off x="8139430" y="1908175"/>
            <a:ext cx="279400" cy="270510"/>
          </a:xfrm>
          <a:prstGeom prst="diamond">
            <a:avLst/>
          </a:prstGeom>
          <a:solidFill>
            <a:srgbClr val="3FAB3C"/>
          </a:solidFill>
          <a:ln>
            <a:solidFill>
              <a:srgbClr val="3FAB3C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19" name="Ромб 18"/>
          <p:cNvSpPr/>
          <p:nvPr/>
        </p:nvSpPr>
        <p:spPr>
          <a:xfrm>
            <a:off x="8139430" y="3858895"/>
            <a:ext cx="279400" cy="270510"/>
          </a:xfrm>
          <a:prstGeom prst="diamond">
            <a:avLst/>
          </a:prstGeom>
          <a:solidFill>
            <a:srgbClr val="3FAB3C"/>
          </a:solidFill>
          <a:ln>
            <a:solidFill>
              <a:srgbClr val="3FAB3C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237105" y="963930"/>
            <a:ext cx="7320915" cy="492125"/>
          </a:xfrm>
          <a:prstGeom prst="roundRect">
            <a:avLst/>
          </a:prstGeom>
          <a:noFill/>
          <a:ln>
            <a:solidFill>
              <a:srgbClr val="3FAB3C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pic>
        <p:nvPicPr>
          <p:cNvPr id="8194" name="Picture 2" descr="Эффективность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8788" y="4748646"/>
            <a:ext cx="1571768" cy="1571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0760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28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856321" y="207390"/>
            <a:ext cx="75697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3FAB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Достижения команды:</a:t>
            </a:r>
            <a:endParaRPr lang="ru-RU" sz="4400" dirty="0">
              <a:solidFill>
                <a:srgbClr val="3FAB3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Качественный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6484" y="4676053"/>
            <a:ext cx="1219200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620" t="1772" b="1258"/>
          <a:stretch/>
        </p:blipFill>
        <p:spPr>
          <a:xfrm>
            <a:off x="0" y="1043707"/>
            <a:ext cx="5098473" cy="362013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5557" y="1062182"/>
            <a:ext cx="4795746" cy="3640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3157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29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Наша команда :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264" y="1249299"/>
            <a:ext cx="2771571" cy="344046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256144" y="4581236"/>
            <a:ext cx="20597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Лидер команды :</a:t>
            </a:r>
          </a:p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Пляшко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Елизавета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313382" y="4707082"/>
            <a:ext cx="321425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  Наставник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команды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:     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Савенок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Наталья Анатольевна, ст. преподаватель каф.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плодоовощеводства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и декоративного садоводства ФГБОУ ВО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СПбГАУ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</a:t>
            </a:r>
          </a:p>
          <a:p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8461664" y="4558145"/>
            <a:ext cx="31588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Главный </a:t>
            </a:r>
            <a:r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помощник лидера :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Демчинская Мария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108" y="1355717"/>
            <a:ext cx="3140869" cy="314086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29964" y="1234175"/>
            <a:ext cx="2447952" cy="3263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190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30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7090" y="2617733"/>
            <a:ext cx="2116861" cy="282248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642262" y="5511800"/>
            <a:ext cx="2835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Ягунов Артур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97644" y="3411682"/>
            <a:ext cx="26600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Пичкасков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Фёдор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9910" y="552832"/>
            <a:ext cx="1873824" cy="281844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365" y="2591895"/>
            <a:ext cx="2083142" cy="280676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57383" y="5467926"/>
            <a:ext cx="3140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Первачук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Даниил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3210" y="406400"/>
            <a:ext cx="2292927" cy="305723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581301" y="3549134"/>
            <a:ext cx="18273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Парамонов Пётр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3389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31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3672" y="628073"/>
            <a:ext cx="7444509" cy="5583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4037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8254-ECB9-4DB8-8F35-CD0A80CC11D0}" type="slidenum">
              <a:rPr lang="ru-RU" smtClean="0"/>
              <a:t>32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6017" y="753484"/>
            <a:ext cx="5000771" cy="500077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207491" y="5828145"/>
            <a:ext cx="75461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СНО «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ЭкоСтиль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86857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</a:t>
            </a:r>
            <a:endParaRPr lang="ru-RU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8952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3776</TotalTime>
  <Words>1813</Words>
  <Application>Microsoft Office PowerPoint</Application>
  <PresentationFormat>Широкоэкранный</PresentationFormat>
  <Paragraphs>437</Paragraphs>
  <Slides>33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40" baseType="lpstr">
      <vt:lpstr>+Основной текст (восточно-азиат</vt:lpstr>
      <vt:lpstr>Arial</vt:lpstr>
      <vt:lpstr>Calibri</vt:lpstr>
      <vt:lpstr>Calibri Light</vt:lpstr>
      <vt:lpstr>Courier New</vt:lpstr>
      <vt:lpstr>Times New Roman</vt:lpstr>
      <vt:lpstr>Тема Office</vt:lpstr>
      <vt:lpstr>    ««КосмоБокс» – создание линейки готовых пищевых изделий, из натуральных компонентов обогащённых растительным сырьем, предназначенных  для быстрого питания ,в удобной эргономичной упаковке »  </vt:lpstr>
      <vt:lpstr>Цель проекта </vt:lpstr>
      <vt:lpstr>Презентация PowerPoint</vt:lpstr>
      <vt:lpstr>Анализ рынка </vt:lpstr>
      <vt:lpstr>Основные задачи проекта </vt:lpstr>
      <vt:lpstr>Результаты опроса: </vt:lpstr>
      <vt:lpstr>Результаты опроса :</vt:lpstr>
      <vt:lpstr>Преимущества продукта </vt:lpstr>
      <vt:lpstr>Рецептуры  компонентов , которые входят в состав космобокса «КОСМОФУД»</vt:lpstr>
      <vt:lpstr>Рецептуры  компонентов , которые входят в состав космобокса «КОСМОФУД»</vt:lpstr>
      <vt:lpstr>Разработка рецептур тюбиков с завтраком ,обедом ,ужином и десертом </vt:lpstr>
      <vt:lpstr>Презентация PowerPoint</vt:lpstr>
      <vt:lpstr>Презентация PowerPoint</vt:lpstr>
      <vt:lpstr>Презентация PowerPoint</vt:lpstr>
      <vt:lpstr>Презентация PowerPoint</vt:lpstr>
      <vt:lpstr>Необходимое оборудование</vt:lpstr>
      <vt:lpstr>Необходимое оборудование</vt:lpstr>
      <vt:lpstr>Необходимое оборудование</vt:lpstr>
      <vt:lpstr>Необходимое оборудование</vt:lpstr>
      <vt:lpstr>Органолептическая оценка качества готового продукта</vt:lpstr>
      <vt:lpstr>Дегустационная оценка блюд </vt:lpstr>
      <vt:lpstr>Вид готовой продукции и логотип </vt:lpstr>
      <vt:lpstr>Вид готовой продукции и логотип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Наша команда :</vt:lpstr>
      <vt:lpstr>Презентация PowerPoint</vt:lpstr>
      <vt:lpstr>Презентация PowerPoint</vt:lpstr>
      <vt:lpstr>Презентация PowerPoint</vt:lpstr>
      <vt:lpstr> Спасибо за внимание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Adminisrator</dc:creator>
  <cp:lastModifiedBy>admin</cp:lastModifiedBy>
  <cp:revision>409</cp:revision>
  <dcterms:created xsi:type="dcterms:W3CDTF">2022-01-27T09:29:00Z</dcterms:created>
  <dcterms:modified xsi:type="dcterms:W3CDTF">2025-06-18T14:09:16Z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3D3BB5537CD34E9C856E2A7F349884A9_12</vt:lpwstr>
  </property>
  <property fmtid="{D5CDD505-2E9C-101B-9397-08002B2CF9AE}" pid="3" name="KSOProductBuildVer">
    <vt:lpwstr>1049-12.2.0.18607</vt:lpwstr>
  </property>
</Properties>
</file>