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62" r:id="rId3"/>
    <p:sldId id="259" r:id="rId4"/>
    <p:sldId id="257" r:id="rId5"/>
    <p:sldId id="261" r:id="rId6"/>
    <p:sldId id="265" r:id="rId7"/>
    <p:sldId id="266" r:id="rId8"/>
    <p:sldId id="267" r:id="rId9"/>
    <p:sldId id="269" r:id="rId10"/>
    <p:sldId id="333" r:id="rId11"/>
    <p:sldId id="331" r:id="rId12"/>
    <p:sldId id="332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ka2\Desktop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ka2\AppData\Local\Temp\P2P_energy_trading_project_gantt%20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Результат</a:t>
            </a:r>
            <a:r>
              <a:rPr lang="ru-RU" baseline="0"/>
              <a:t> опроса респондентов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E33-4E08-8E96-F2925002C2F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E33-4E08-8E96-F2925002C2F0}"/>
              </c:ext>
            </c:extLst>
          </c:dPt>
          <c:dLbls>
            <c:dLbl>
              <c:idx val="0"/>
              <c:layout>
                <c:manualLayout>
                  <c:x val="1.939996425717247E-2"/>
                  <c:y val="-1.78158846506244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33-4E08-8E96-F2925002C2F0}"/>
                </c:ext>
              </c:extLst>
            </c:dLbl>
            <c:dLbl>
              <c:idx val="1"/>
              <c:layout>
                <c:manualLayout>
                  <c:x val="-7.5287868940814269E-3"/>
                  <c:y val="-3.28373438780922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33-4E08-8E96-F2925002C2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Лист1!$D$10:$D$11</c:f>
              <c:strCache>
                <c:ptCount val="2"/>
                <c:pt idx="0">
                  <c:v>Студенты, считающие технологию актуальной и перспективной</c:v>
                </c:pt>
                <c:pt idx="1">
                  <c:v>Студенты, считающие технологию неперспективной</c:v>
                </c:pt>
              </c:strCache>
            </c:strRef>
          </c:cat>
          <c:val>
            <c:numRef>
              <c:f>Лист1!$F$10:$F$11</c:f>
              <c:numCache>
                <c:formatCode>0%</c:formatCode>
                <c:ptCount val="2"/>
                <c:pt idx="0">
                  <c:v>0.63461538461538458</c:v>
                </c:pt>
                <c:pt idx="1">
                  <c:v>0.36538461538461536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33-4E08-8E96-F2925002C2F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Start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Sheet1!$B$2:$B$22</c:f>
              <c:strCache>
                <c:ptCount val="21"/>
                <c:pt idx="0">
                  <c:v>Анализ и исследование рынка</c:v>
                </c:pt>
                <c:pt idx="1">
                  <c:v>Формирование требований к платформе</c:v>
                </c:pt>
                <c:pt idx="2">
                  <c:v>Поиск партнеров и инвесторов</c:v>
                </c:pt>
                <c:pt idx="3">
                  <c:v>Архитектура блокчейн-системы</c:v>
                </c:pt>
                <c:pt idx="4">
                  <c:v>Техническая архитектура</c:v>
                </c:pt>
                <c:pt idx="5">
                  <c:v>Пользовательский интерфейс</c:v>
                </c:pt>
                <c:pt idx="6">
                  <c:v>Безопасность и конфиденциальность</c:v>
                </c:pt>
                <c:pt idx="7">
                  <c:v>Разработка блокчейн-решения</c:v>
                </c:pt>
                <c:pt idx="8">
                  <c:v>Разработка бэкенда и API</c:v>
                </c:pt>
                <c:pt idx="9">
                  <c:v>Разработка интерфейса и UX/UI</c:v>
                </c:pt>
                <c:pt idx="10">
                  <c:v>Интеграция с IoT и энергосистемами</c:v>
                </c:pt>
                <c:pt idx="11">
                  <c:v>Тестирование функциональности</c:v>
                </c:pt>
                <c:pt idx="12">
                  <c:v>Тестирование безопасности</c:v>
                </c:pt>
                <c:pt idx="13">
                  <c:v>Тестирование нагрузки</c:v>
                </c:pt>
                <c:pt idx="14">
                  <c:v>Пилотное внедрение</c:v>
                </c:pt>
                <c:pt idx="15">
                  <c:v>Развертывание платформы</c:v>
                </c:pt>
                <c:pt idx="16">
                  <c:v>Обучение пользователей</c:v>
                </c:pt>
                <c:pt idx="17">
                  <c:v>Маркетинг и продвижение</c:v>
                </c:pt>
                <c:pt idx="18">
                  <c:v>Техническая поддержка</c:v>
                </c:pt>
                <c:pt idx="19">
                  <c:v>Обновления и улучшения</c:v>
                </c:pt>
                <c:pt idx="20">
                  <c:v>Масштабирование проекта</c:v>
                </c:pt>
              </c:strCache>
            </c:strRef>
          </c:cat>
          <c:val>
            <c:numRef>
              <c:f>Sheet1!$C$2:$C$22</c:f>
              <c:numCache>
                <c:formatCode>[$-419]d\ mmm;@</c:formatCode>
                <c:ptCount val="21"/>
                <c:pt idx="0">
                  <c:v>45292</c:v>
                </c:pt>
                <c:pt idx="1">
                  <c:v>45323</c:v>
                </c:pt>
                <c:pt idx="2">
                  <c:v>45337</c:v>
                </c:pt>
                <c:pt idx="3">
                  <c:v>45352</c:v>
                </c:pt>
                <c:pt idx="4">
                  <c:v>45366</c:v>
                </c:pt>
                <c:pt idx="5">
                  <c:v>45383</c:v>
                </c:pt>
                <c:pt idx="6">
                  <c:v>45397</c:v>
                </c:pt>
                <c:pt idx="7">
                  <c:v>45444</c:v>
                </c:pt>
                <c:pt idx="8">
                  <c:v>45444</c:v>
                </c:pt>
                <c:pt idx="9">
                  <c:v>45474</c:v>
                </c:pt>
                <c:pt idx="10">
                  <c:v>45505</c:v>
                </c:pt>
                <c:pt idx="11">
                  <c:v>45566</c:v>
                </c:pt>
                <c:pt idx="12">
                  <c:v>45580</c:v>
                </c:pt>
                <c:pt idx="13">
                  <c:v>45597</c:v>
                </c:pt>
                <c:pt idx="14">
                  <c:v>45627</c:v>
                </c:pt>
                <c:pt idx="15">
                  <c:v>45658</c:v>
                </c:pt>
                <c:pt idx="16">
                  <c:v>45689</c:v>
                </c:pt>
                <c:pt idx="17">
                  <c:v>45689</c:v>
                </c:pt>
                <c:pt idx="18">
                  <c:v>45717</c:v>
                </c:pt>
                <c:pt idx="19">
                  <c:v>45731</c:v>
                </c:pt>
                <c:pt idx="20">
                  <c:v>45748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17-431B-BB1B-D8365084E08E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Duration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Sheet1!$B$2:$B$22</c:f>
              <c:strCache>
                <c:ptCount val="21"/>
                <c:pt idx="0">
                  <c:v>Анализ и исследование рынка</c:v>
                </c:pt>
                <c:pt idx="1">
                  <c:v>Формирование требований к платформе</c:v>
                </c:pt>
                <c:pt idx="2">
                  <c:v>Поиск партнеров и инвесторов</c:v>
                </c:pt>
                <c:pt idx="3">
                  <c:v>Архитектура блокчейн-системы</c:v>
                </c:pt>
                <c:pt idx="4">
                  <c:v>Техническая архитектура</c:v>
                </c:pt>
                <c:pt idx="5">
                  <c:v>Пользовательский интерфейс</c:v>
                </c:pt>
                <c:pt idx="6">
                  <c:v>Безопасность и конфиденциальность</c:v>
                </c:pt>
                <c:pt idx="7">
                  <c:v>Разработка блокчейн-решения</c:v>
                </c:pt>
                <c:pt idx="8">
                  <c:v>Разработка бэкенда и API</c:v>
                </c:pt>
                <c:pt idx="9">
                  <c:v>Разработка интерфейса и UX/UI</c:v>
                </c:pt>
                <c:pt idx="10">
                  <c:v>Интеграция с IoT и энергосистемами</c:v>
                </c:pt>
                <c:pt idx="11">
                  <c:v>Тестирование функциональности</c:v>
                </c:pt>
                <c:pt idx="12">
                  <c:v>Тестирование безопасности</c:v>
                </c:pt>
                <c:pt idx="13">
                  <c:v>Тестирование нагрузки</c:v>
                </c:pt>
                <c:pt idx="14">
                  <c:v>Пилотное внедрение</c:v>
                </c:pt>
                <c:pt idx="15">
                  <c:v>Развертывание платформы</c:v>
                </c:pt>
                <c:pt idx="16">
                  <c:v>Обучение пользователей</c:v>
                </c:pt>
                <c:pt idx="17">
                  <c:v>Маркетинг и продвижение</c:v>
                </c:pt>
                <c:pt idx="18">
                  <c:v>Техническая поддержка</c:v>
                </c:pt>
                <c:pt idx="19">
                  <c:v>Обновления и улучшения</c:v>
                </c:pt>
                <c:pt idx="20">
                  <c:v>Масштабирование проекта</c:v>
                </c:pt>
              </c:strCache>
            </c:str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60</c:v>
                </c:pt>
                <c:pt idx="1">
                  <c:v>60</c:v>
                </c:pt>
                <c:pt idx="2">
                  <c:v>75</c:v>
                </c:pt>
                <c:pt idx="3">
                  <c:v>90</c:v>
                </c:pt>
                <c:pt idx="4">
                  <c:v>90</c:v>
                </c:pt>
                <c:pt idx="5">
                  <c:v>90</c:v>
                </c:pt>
                <c:pt idx="6">
                  <c:v>90</c:v>
                </c:pt>
                <c:pt idx="7">
                  <c:v>120</c:v>
                </c:pt>
                <c:pt idx="8">
                  <c:v>150</c:v>
                </c:pt>
                <c:pt idx="9">
                  <c:v>105</c:v>
                </c:pt>
                <c:pt idx="10">
                  <c:v>105</c:v>
                </c:pt>
                <c:pt idx="11">
                  <c:v>30</c:v>
                </c:pt>
                <c:pt idx="12">
                  <c:v>30</c:v>
                </c:pt>
                <c:pt idx="13">
                  <c:v>30</c:v>
                </c:pt>
                <c:pt idx="14">
                  <c:v>30</c:v>
                </c:pt>
                <c:pt idx="15">
                  <c:v>30</c:v>
                </c:pt>
                <c:pt idx="16">
                  <c:v>30</c:v>
                </c:pt>
                <c:pt idx="17">
                  <c:v>45</c:v>
                </c:pt>
                <c:pt idx="18">
                  <c:v>90</c:v>
                </c:pt>
                <c:pt idx="19">
                  <c:v>90</c:v>
                </c:pt>
                <c:pt idx="2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17-431B-BB1B-D8365084E0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100"/>
        <c:axId val="1493136464"/>
        <c:axId val="1493128304"/>
      </c:barChart>
      <c:catAx>
        <c:axId val="149313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3128304"/>
        <c:crosses val="autoZero"/>
        <c:auto val="1"/>
        <c:lblAlgn val="ctr"/>
        <c:lblOffset val="100"/>
        <c:noMultiLvlLbl val="0"/>
      </c:catAx>
      <c:valAx>
        <c:axId val="1493128304"/>
        <c:scaling>
          <c:orientation val="minMax"/>
          <c:min val="45292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419]d\ mmm;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3136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acrossLinear" id="1">
  <a:schemeClr val="dk1">
    <a:tint val="88000"/>
  </a:schemeClr>
  <a:schemeClr val="dk1">
    <a:tint val="55000"/>
  </a:schemeClr>
  <a:schemeClr val="dk1">
    <a:tint val="78000"/>
  </a:schemeClr>
  <a:schemeClr val="dk1">
    <a:tint val="92000"/>
  </a:schemeClr>
  <a:schemeClr val="dk1">
    <a:tint val="70000"/>
  </a:schemeClr>
  <a:schemeClr val="dk1">
    <a:tint val="30000"/>
  </a:schemeClr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53A244-41F3-4754-BB61-09D6F950286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39997B9-C75B-441B-8C81-792A9A1D0133}">
      <dgm:prSet/>
      <dgm:spPr/>
      <dgm:t>
        <a:bodyPr/>
        <a:lstStyle/>
        <a:p>
          <a:pPr>
            <a:defRPr cap="all"/>
          </a:pPr>
          <a:r>
            <a:rPr lang="ru-RU" u="sng"/>
            <a:t>Социальные сети</a:t>
          </a:r>
          <a:r>
            <a:rPr lang="ru-RU"/>
            <a:t>: ВКонтакте, Telegram, </a:t>
          </a:r>
          <a:r>
            <a:rPr lang="en-US"/>
            <a:t>RuTube, </a:t>
          </a:r>
          <a:r>
            <a:rPr lang="ru-RU"/>
            <a:t>ЯндексДзен. Распространение новостей, аналитики и образовательного контента.</a:t>
          </a:r>
          <a:endParaRPr lang="en-US"/>
        </a:p>
      </dgm:t>
    </dgm:pt>
    <dgm:pt modelId="{D53BBCDF-9CC8-41ED-BB7C-760A18B9CE12}" type="parTrans" cxnId="{F27DBBB0-9CFC-4EFA-932C-72E4738319E3}">
      <dgm:prSet/>
      <dgm:spPr/>
      <dgm:t>
        <a:bodyPr/>
        <a:lstStyle/>
        <a:p>
          <a:endParaRPr lang="en-US"/>
        </a:p>
      </dgm:t>
    </dgm:pt>
    <dgm:pt modelId="{90CD0259-092D-4022-B245-B7C91B2F7582}" type="sibTrans" cxnId="{F27DBBB0-9CFC-4EFA-932C-72E4738319E3}">
      <dgm:prSet/>
      <dgm:spPr/>
      <dgm:t>
        <a:bodyPr/>
        <a:lstStyle/>
        <a:p>
          <a:endParaRPr lang="en-US"/>
        </a:p>
      </dgm:t>
    </dgm:pt>
    <dgm:pt modelId="{2CFFD65F-DDFA-4254-BF20-81A513CE384A}">
      <dgm:prSet/>
      <dgm:spPr/>
      <dgm:t>
        <a:bodyPr/>
        <a:lstStyle/>
        <a:p>
          <a:pPr>
            <a:defRPr cap="all"/>
          </a:pPr>
          <a:r>
            <a:rPr lang="ru-RU" u="sng"/>
            <a:t>Контент-маркетинг</a:t>
          </a:r>
          <a:r>
            <a:rPr lang="ru-RU"/>
            <a:t>: Публикации статей, и исследований по теме децентрализованной торговли энергией и блокчейна. </a:t>
          </a:r>
          <a:endParaRPr lang="en-US"/>
        </a:p>
      </dgm:t>
    </dgm:pt>
    <dgm:pt modelId="{4645CDC9-5EE4-494B-A9EC-9A146B2AC546}" type="parTrans" cxnId="{37F9AA9A-C3E4-4BFD-BEC2-A3285A2A37A3}">
      <dgm:prSet/>
      <dgm:spPr/>
      <dgm:t>
        <a:bodyPr/>
        <a:lstStyle/>
        <a:p>
          <a:endParaRPr lang="en-US"/>
        </a:p>
      </dgm:t>
    </dgm:pt>
    <dgm:pt modelId="{87B79526-3181-4B47-908F-C45465F97B43}" type="sibTrans" cxnId="{37F9AA9A-C3E4-4BFD-BEC2-A3285A2A37A3}">
      <dgm:prSet/>
      <dgm:spPr/>
      <dgm:t>
        <a:bodyPr/>
        <a:lstStyle/>
        <a:p>
          <a:endParaRPr lang="en-US"/>
        </a:p>
      </dgm:t>
    </dgm:pt>
    <dgm:pt modelId="{15BBEAF9-9D8A-4FAC-9AA6-5BD18FBC4582}">
      <dgm:prSet/>
      <dgm:spPr/>
      <dgm:t>
        <a:bodyPr/>
        <a:lstStyle/>
        <a:p>
          <a:pPr>
            <a:defRPr cap="all"/>
          </a:pPr>
          <a:r>
            <a:rPr lang="ru-RU" u="sng"/>
            <a:t>Вебинары и онлайн-мероприятия</a:t>
          </a:r>
          <a:r>
            <a:rPr lang="ru-RU"/>
            <a:t>: Организация вебинаров, с подробным описанием проекта, его преимуществ и возможностей для пользователей.</a:t>
          </a:r>
          <a:endParaRPr lang="en-US"/>
        </a:p>
      </dgm:t>
    </dgm:pt>
    <dgm:pt modelId="{7B9DACC0-D072-41A2-B294-4A01F3B24BE0}" type="parTrans" cxnId="{649BA33D-01F6-4C84-A50A-8C228D1B3C1E}">
      <dgm:prSet/>
      <dgm:spPr/>
      <dgm:t>
        <a:bodyPr/>
        <a:lstStyle/>
        <a:p>
          <a:endParaRPr lang="en-US"/>
        </a:p>
      </dgm:t>
    </dgm:pt>
    <dgm:pt modelId="{9AF831D5-D118-4309-B144-B6967ABD9437}" type="sibTrans" cxnId="{649BA33D-01F6-4C84-A50A-8C228D1B3C1E}">
      <dgm:prSet/>
      <dgm:spPr/>
      <dgm:t>
        <a:bodyPr/>
        <a:lstStyle/>
        <a:p>
          <a:endParaRPr lang="en-US"/>
        </a:p>
      </dgm:t>
    </dgm:pt>
    <dgm:pt modelId="{1F0A9DD7-9FB9-4C8F-A1C4-AE4AE42127C6}">
      <dgm:prSet/>
      <dgm:spPr/>
      <dgm:t>
        <a:bodyPr/>
        <a:lstStyle/>
        <a:p>
          <a:pPr>
            <a:defRPr cap="all"/>
          </a:pPr>
          <a:r>
            <a:rPr lang="ru-RU" u="sng"/>
            <a:t>Партнёрства: </a:t>
          </a:r>
          <a:r>
            <a:rPr lang="ru-RU"/>
            <a:t>Сотрудничество с другими проектами в области блокчейна и энергетики для огласки проекта и расширения аудитории.</a:t>
          </a:r>
          <a:endParaRPr lang="en-US"/>
        </a:p>
      </dgm:t>
    </dgm:pt>
    <dgm:pt modelId="{2779A027-D992-4207-AD0E-CC0B4CA2429C}" type="parTrans" cxnId="{A8ADB87E-A945-40C9-B4B3-F442EFCAFB56}">
      <dgm:prSet/>
      <dgm:spPr/>
      <dgm:t>
        <a:bodyPr/>
        <a:lstStyle/>
        <a:p>
          <a:endParaRPr lang="en-US"/>
        </a:p>
      </dgm:t>
    </dgm:pt>
    <dgm:pt modelId="{1CA838A8-276B-4EFD-8594-D982DA3BAA57}" type="sibTrans" cxnId="{A8ADB87E-A945-40C9-B4B3-F442EFCAFB56}">
      <dgm:prSet/>
      <dgm:spPr/>
      <dgm:t>
        <a:bodyPr/>
        <a:lstStyle/>
        <a:p>
          <a:endParaRPr lang="en-US"/>
        </a:p>
      </dgm:t>
    </dgm:pt>
    <dgm:pt modelId="{F3240708-C3D7-4D65-B750-5BF2FD086B4E}">
      <dgm:prSet/>
      <dgm:spPr/>
      <dgm:t>
        <a:bodyPr/>
        <a:lstStyle/>
        <a:p>
          <a:pPr>
            <a:defRPr cap="all"/>
          </a:pPr>
          <a:r>
            <a:rPr lang="ru-RU" u="sng"/>
            <a:t>Форумы и сообщества</a:t>
          </a:r>
          <a:r>
            <a:rPr lang="ru-RU"/>
            <a:t>: Участие в специализированных форумах и сообществах, связанных с блокчейном и энергией, для распространения информации о проекте. </a:t>
          </a:r>
          <a:endParaRPr lang="en-US"/>
        </a:p>
      </dgm:t>
    </dgm:pt>
    <dgm:pt modelId="{E97093F1-1250-409C-8A9D-DA95C7EC9AE1}" type="parTrans" cxnId="{F9AD0E4D-B8FD-46B2-95BF-163DD5813776}">
      <dgm:prSet/>
      <dgm:spPr/>
      <dgm:t>
        <a:bodyPr/>
        <a:lstStyle/>
        <a:p>
          <a:endParaRPr lang="en-US"/>
        </a:p>
      </dgm:t>
    </dgm:pt>
    <dgm:pt modelId="{B38A9107-60BA-4E02-A738-A9CE4D629ACC}" type="sibTrans" cxnId="{F9AD0E4D-B8FD-46B2-95BF-163DD5813776}">
      <dgm:prSet/>
      <dgm:spPr/>
      <dgm:t>
        <a:bodyPr/>
        <a:lstStyle/>
        <a:p>
          <a:endParaRPr lang="en-US"/>
        </a:p>
      </dgm:t>
    </dgm:pt>
    <dgm:pt modelId="{ED7B58F7-15FF-46AF-B605-92C34F5C2C0B}">
      <dgm:prSet/>
      <dgm:spPr/>
      <dgm:t>
        <a:bodyPr/>
        <a:lstStyle/>
        <a:p>
          <a:pPr>
            <a:defRPr cap="all"/>
          </a:pPr>
          <a:r>
            <a:rPr lang="ru-RU" u="sng"/>
            <a:t>Ивенты и конференции: </a:t>
          </a:r>
          <a:r>
            <a:rPr lang="ru-RU"/>
            <a:t>Участие в мероприятиях, посвящённых блокчейну и возобновляемым источникам энергии. Презентация проекта перед потенциальными партнёрами и инвесторами.</a:t>
          </a:r>
          <a:endParaRPr lang="en-US"/>
        </a:p>
      </dgm:t>
    </dgm:pt>
    <dgm:pt modelId="{9F1DC598-2B3A-45EE-AF51-764BDB0EFAEB}" type="parTrans" cxnId="{58322E8A-5F95-4C29-946D-E0880793E18B}">
      <dgm:prSet/>
      <dgm:spPr/>
      <dgm:t>
        <a:bodyPr/>
        <a:lstStyle/>
        <a:p>
          <a:endParaRPr lang="en-US"/>
        </a:p>
      </dgm:t>
    </dgm:pt>
    <dgm:pt modelId="{83A33B37-063D-4F79-8F79-C9AE58D3D729}" type="sibTrans" cxnId="{58322E8A-5F95-4C29-946D-E0880793E18B}">
      <dgm:prSet/>
      <dgm:spPr/>
      <dgm:t>
        <a:bodyPr/>
        <a:lstStyle/>
        <a:p>
          <a:endParaRPr lang="en-US"/>
        </a:p>
      </dgm:t>
    </dgm:pt>
    <dgm:pt modelId="{451C609E-9574-438E-8467-E15F94D6D199}">
      <dgm:prSet/>
      <dgm:spPr/>
      <dgm:t>
        <a:bodyPr/>
        <a:lstStyle/>
        <a:p>
          <a:pPr>
            <a:defRPr cap="all"/>
          </a:pPr>
          <a:r>
            <a:rPr lang="ru-RU" u="sng"/>
            <a:t>Email-рассылки: </a:t>
          </a:r>
          <a:r>
            <a:rPr lang="ru-RU"/>
            <a:t>Регулярная рассылка новостей о проекте, обновлений и полезной информации.</a:t>
          </a:r>
          <a:endParaRPr lang="en-US"/>
        </a:p>
      </dgm:t>
    </dgm:pt>
    <dgm:pt modelId="{CE51A974-0D9B-4DF9-A817-06E98C80D87A}" type="parTrans" cxnId="{61F7445F-47E1-45CD-945D-0DF4B97FE2F4}">
      <dgm:prSet/>
      <dgm:spPr/>
      <dgm:t>
        <a:bodyPr/>
        <a:lstStyle/>
        <a:p>
          <a:endParaRPr lang="en-US"/>
        </a:p>
      </dgm:t>
    </dgm:pt>
    <dgm:pt modelId="{0202749D-CB37-43A7-B39F-5054AA7285CA}" type="sibTrans" cxnId="{61F7445F-47E1-45CD-945D-0DF4B97FE2F4}">
      <dgm:prSet/>
      <dgm:spPr/>
      <dgm:t>
        <a:bodyPr/>
        <a:lstStyle/>
        <a:p>
          <a:endParaRPr lang="en-US"/>
        </a:p>
      </dgm:t>
    </dgm:pt>
    <dgm:pt modelId="{CE77EC70-525F-4274-AF0C-C02F85F6DA71}" type="pres">
      <dgm:prSet presAssocID="{7353A244-41F3-4754-BB61-09D6F950286A}" presName="root" presStyleCnt="0">
        <dgm:presLayoutVars>
          <dgm:dir/>
          <dgm:resizeHandles val="exact"/>
        </dgm:presLayoutVars>
      </dgm:prSet>
      <dgm:spPr/>
    </dgm:pt>
    <dgm:pt modelId="{66A1B3ED-5282-431D-AA83-F5B5E5986A06}" type="pres">
      <dgm:prSet presAssocID="{239997B9-C75B-441B-8C81-792A9A1D0133}" presName="compNode" presStyleCnt="0"/>
      <dgm:spPr/>
    </dgm:pt>
    <dgm:pt modelId="{08111DCD-C841-44AC-9406-B1A8E95BF98A}" type="pres">
      <dgm:prSet presAssocID="{239997B9-C75B-441B-8C81-792A9A1D0133}" presName="iconBgRect" presStyleLbl="bgShp" presStyleIdx="0" presStyleCnt="7"/>
      <dgm:spPr/>
    </dgm:pt>
    <dgm:pt modelId="{999DFC88-7375-4650-87E1-752B5B0E0170}" type="pres">
      <dgm:prSet presAssocID="{239997B9-C75B-441B-8C81-792A9A1D0133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DAC5D490-2B26-4DA8-B542-9205DD51B771}" type="pres">
      <dgm:prSet presAssocID="{239997B9-C75B-441B-8C81-792A9A1D0133}" presName="spaceRect" presStyleCnt="0"/>
      <dgm:spPr/>
    </dgm:pt>
    <dgm:pt modelId="{21434F80-AF27-4924-99B3-C37C4C045807}" type="pres">
      <dgm:prSet presAssocID="{239997B9-C75B-441B-8C81-792A9A1D0133}" presName="textRect" presStyleLbl="revTx" presStyleIdx="0" presStyleCnt="7">
        <dgm:presLayoutVars>
          <dgm:chMax val="1"/>
          <dgm:chPref val="1"/>
        </dgm:presLayoutVars>
      </dgm:prSet>
      <dgm:spPr/>
    </dgm:pt>
    <dgm:pt modelId="{6F74FCCE-720B-424B-98E1-AB998A3042E0}" type="pres">
      <dgm:prSet presAssocID="{90CD0259-092D-4022-B245-B7C91B2F7582}" presName="sibTrans" presStyleCnt="0"/>
      <dgm:spPr/>
    </dgm:pt>
    <dgm:pt modelId="{1739382D-051B-44AE-A373-DAD29A538078}" type="pres">
      <dgm:prSet presAssocID="{2CFFD65F-DDFA-4254-BF20-81A513CE384A}" presName="compNode" presStyleCnt="0"/>
      <dgm:spPr/>
    </dgm:pt>
    <dgm:pt modelId="{CFA9A9A5-E8BA-4C67-90B0-0D548F291442}" type="pres">
      <dgm:prSet presAssocID="{2CFFD65F-DDFA-4254-BF20-81A513CE384A}" presName="iconBgRect" presStyleLbl="bgShp" presStyleIdx="1" presStyleCnt="7"/>
      <dgm:spPr/>
    </dgm:pt>
    <dgm:pt modelId="{1FCAF282-79A3-4E54-B950-F27A89C493F1}" type="pres">
      <dgm:prSet presAssocID="{2CFFD65F-DDFA-4254-BF20-81A513CE384A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Газета"/>
        </a:ext>
      </dgm:extLst>
    </dgm:pt>
    <dgm:pt modelId="{E341C14E-8519-4BFC-8490-240233AD5124}" type="pres">
      <dgm:prSet presAssocID="{2CFFD65F-DDFA-4254-BF20-81A513CE384A}" presName="spaceRect" presStyleCnt="0"/>
      <dgm:spPr/>
    </dgm:pt>
    <dgm:pt modelId="{650EAFA9-B4E8-4F0C-AD23-8AF788EC0C25}" type="pres">
      <dgm:prSet presAssocID="{2CFFD65F-DDFA-4254-BF20-81A513CE384A}" presName="textRect" presStyleLbl="revTx" presStyleIdx="1" presStyleCnt="7">
        <dgm:presLayoutVars>
          <dgm:chMax val="1"/>
          <dgm:chPref val="1"/>
        </dgm:presLayoutVars>
      </dgm:prSet>
      <dgm:spPr/>
    </dgm:pt>
    <dgm:pt modelId="{9E126198-7175-4F51-AD6C-F2B3BDA89938}" type="pres">
      <dgm:prSet presAssocID="{87B79526-3181-4B47-908F-C45465F97B43}" presName="sibTrans" presStyleCnt="0"/>
      <dgm:spPr/>
    </dgm:pt>
    <dgm:pt modelId="{E81F88D6-ABAD-401E-BA17-A0C0BD23361A}" type="pres">
      <dgm:prSet presAssocID="{15BBEAF9-9D8A-4FAC-9AA6-5BD18FBC4582}" presName="compNode" presStyleCnt="0"/>
      <dgm:spPr/>
    </dgm:pt>
    <dgm:pt modelId="{2511723F-8C29-42C6-9904-883A9C808C2F}" type="pres">
      <dgm:prSet presAssocID="{15BBEAF9-9D8A-4FAC-9AA6-5BD18FBC4582}" presName="iconBgRect" presStyleLbl="bgShp" presStyleIdx="2" presStyleCnt="7"/>
      <dgm:spPr/>
    </dgm:pt>
    <dgm:pt modelId="{FE648DC3-D596-4EB8-872A-F85C6A7C05F8}" type="pres">
      <dgm:prSet presAssocID="{15BBEAF9-9D8A-4FAC-9AA6-5BD18FBC4582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Иерархия"/>
        </a:ext>
      </dgm:extLst>
    </dgm:pt>
    <dgm:pt modelId="{5DD5E272-C36A-4A3B-B67A-397CBF7F046E}" type="pres">
      <dgm:prSet presAssocID="{15BBEAF9-9D8A-4FAC-9AA6-5BD18FBC4582}" presName="spaceRect" presStyleCnt="0"/>
      <dgm:spPr/>
    </dgm:pt>
    <dgm:pt modelId="{A6E045B4-1465-4942-AFD4-8CE1FC6008FD}" type="pres">
      <dgm:prSet presAssocID="{15BBEAF9-9D8A-4FAC-9AA6-5BD18FBC4582}" presName="textRect" presStyleLbl="revTx" presStyleIdx="2" presStyleCnt="7">
        <dgm:presLayoutVars>
          <dgm:chMax val="1"/>
          <dgm:chPref val="1"/>
        </dgm:presLayoutVars>
      </dgm:prSet>
      <dgm:spPr/>
    </dgm:pt>
    <dgm:pt modelId="{DA5C3C31-32E2-4BF1-847A-A9DB3218939F}" type="pres">
      <dgm:prSet presAssocID="{9AF831D5-D118-4309-B144-B6967ABD9437}" presName="sibTrans" presStyleCnt="0"/>
      <dgm:spPr/>
    </dgm:pt>
    <dgm:pt modelId="{516173ED-5AC5-4A73-B5D1-6111F8A0BF7C}" type="pres">
      <dgm:prSet presAssocID="{1F0A9DD7-9FB9-4C8F-A1C4-AE4AE42127C6}" presName="compNode" presStyleCnt="0"/>
      <dgm:spPr/>
    </dgm:pt>
    <dgm:pt modelId="{DB1A8F31-F305-4BB5-B75F-EE5878426F09}" type="pres">
      <dgm:prSet presAssocID="{1F0A9DD7-9FB9-4C8F-A1C4-AE4AE42127C6}" presName="iconBgRect" presStyleLbl="bgShp" presStyleIdx="3" presStyleCnt="7"/>
      <dgm:spPr/>
    </dgm:pt>
    <dgm:pt modelId="{4AC50E09-0F55-4B6B-B9B7-9AC91A4E9A41}" type="pres">
      <dgm:prSet presAssocID="{1F0A9DD7-9FB9-4C8F-A1C4-AE4AE42127C6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E1D7112F-0CCF-4C74-BCBC-FF6CEC1379AC}" type="pres">
      <dgm:prSet presAssocID="{1F0A9DD7-9FB9-4C8F-A1C4-AE4AE42127C6}" presName="spaceRect" presStyleCnt="0"/>
      <dgm:spPr/>
    </dgm:pt>
    <dgm:pt modelId="{F6F17355-5CFF-4D0B-9BB3-7A06472C4165}" type="pres">
      <dgm:prSet presAssocID="{1F0A9DD7-9FB9-4C8F-A1C4-AE4AE42127C6}" presName="textRect" presStyleLbl="revTx" presStyleIdx="3" presStyleCnt="7">
        <dgm:presLayoutVars>
          <dgm:chMax val="1"/>
          <dgm:chPref val="1"/>
        </dgm:presLayoutVars>
      </dgm:prSet>
      <dgm:spPr/>
    </dgm:pt>
    <dgm:pt modelId="{0FF59C72-31A0-49B7-AE91-2F847BEC1D9F}" type="pres">
      <dgm:prSet presAssocID="{1CA838A8-276B-4EFD-8594-D982DA3BAA57}" presName="sibTrans" presStyleCnt="0"/>
      <dgm:spPr/>
    </dgm:pt>
    <dgm:pt modelId="{CD2D439B-CFB7-4EF6-AEA1-1BD352E718FA}" type="pres">
      <dgm:prSet presAssocID="{F3240708-C3D7-4D65-B750-5BF2FD086B4E}" presName="compNode" presStyleCnt="0"/>
      <dgm:spPr/>
    </dgm:pt>
    <dgm:pt modelId="{B71B19B0-B4C9-47FB-92E9-040D3FFDFCE8}" type="pres">
      <dgm:prSet presAssocID="{F3240708-C3D7-4D65-B750-5BF2FD086B4E}" presName="iconBgRect" presStyleLbl="bgShp" presStyleIdx="4" presStyleCnt="7"/>
      <dgm:spPr/>
    </dgm:pt>
    <dgm:pt modelId="{AB25457D-E6F7-4C7E-BEF5-677566B1061F}" type="pres">
      <dgm:prSet presAssocID="{F3240708-C3D7-4D65-B750-5BF2FD086B4E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Вопросы"/>
        </a:ext>
      </dgm:extLst>
    </dgm:pt>
    <dgm:pt modelId="{B6D7FC5F-0713-4F64-B4E7-A83AAF9FA5A5}" type="pres">
      <dgm:prSet presAssocID="{F3240708-C3D7-4D65-B750-5BF2FD086B4E}" presName="spaceRect" presStyleCnt="0"/>
      <dgm:spPr/>
    </dgm:pt>
    <dgm:pt modelId="{31BAAB48-0AF9-40A9-B301-312DF8C0DB9A}" type="pres">
      <dgm:prSet presAssocID="{F3240708-C3D7-4D65-B750-5BF2FD086B4E}" presName="textRect" presStyleLbl="revTx" presStyleIdx="4" presStyleCnt="7">
        <dgm:presLayoutVars>
          <dgm:chMax val="1"/>
          <dgm:chPref val="1"/>
        </dgm:presLayoutVars>
      </dgm:prSet>
      <dgm:spPr/>
    </dgm:pt>
    <dgm:pt modelId="{CA106463-369E-4C49-9ADE-DF0C60967DCB}" type="pres">
      <dgm:prSet presAssocID="{B38A9107-60BA-4E02-A738-A9CE4D629ACC}" presName="sibTrans" presStyleCnt="0"/>
      <dgm:spPr/>
    </dgm:pt>
    <dgm:pt modelId="{44C35B80-3D80-4651-A62F-FD0EF656CF2C}" type="pres">
      <dgm:prSet presAssocID="{ED7B58F7-15FF-46AF-B605-92C34F5C2C0B}" presName="compNode" presStyleCnt="0"/>
      <dgm:spPr/>
    </dgm:pt>
    <dgm:pt modelId="{E5D50D4A-21BE-4BA0-8791-D3206C2B67C3}" type="pres">
      <dgm:prSet presAssocID="{ED7B58F7-15FF-46AF-B605-92C34F5C2C0B}" presName="iconBgRect" presStyleLbl="bgShp" presStyleIdx="5" presStyleCnt="7"/>
      <dgm:spPr/>
    </dgm:pt>
    <dgm:pt modelId="{867756BC-A350-4549-9281-A29F584A8A65}" type="pres">
      <dgm:prSet presAssocID="{ED7B58F7-15FF-46AF-B605-92C34F5C2C0B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Танец"/>
        </a:ext>
      </dgm:extLst>
    </dgm:pt>
    <dgm:pt modelId="{62C53A7D-0DAF-4B52-BF69-273360A9D4C4}" type="pres">
      <dgm:prSet presAssocID="{ED7B58F7-15FF-46AF-B605-92C34F5C2C0B}" presName="spaceRect" presStyleCnt="0"/>
      <dgm:spPr/>
    </dgm:pt>
    <dgm:pt modelId="{509B1C9F-B146-44FB-A2F7-2353D632FE38}" type="pres">
      <dgm:prSet presAssocID="{ED7B58F7-15FF-46AF-B605-92C34F5C2C0B}" presName="textRect" presStyleLbl="revTx" presStyleIdx="5" presStyleCnt="7">
        <dgm:presLayoutVars>
          <dgm:chMax val="1"/>
          <dgm:chPref val="1"/>
        </dgm:presLayoutVars>
      </dgm:prSet>
      <dgm:spPr/>
    </dgm:pt>
    <dgm:pt modelId="{BE0F6E16-F842-46AD-A106-A8EA839E5EF2}" type="pres">
      <dgm:prSet presAssocID="{83A33B37-063D-4F79-8F79-C9AE58D3D729}" presName="sibTrans" presStyleCnt="0"/>
      <dgm:spPr/>
    </dgm:pt>
    <dgm:pt modelId="{C6881D83-1DD0-4AFF-B5BD-2EE3F9E035EF}" type="pres">
      <dgm:prSet presAssocID="{451C609E-9574-438E-8467-E15F94D6D199}" presName="compNode" presStyleCnt="0"/>
      <dgm:spPr/>
    </dgm:pt>
    <dgm:pt modelId="{DFE4A1D3-272C-41CA-98DA-6C7EB27803E8}" type="pres">
      <dgm:prSet presAssocID="{451C609E-9574-438E-8467-E15F94D6D199}" presName="iconBgRect" presStyleLbl="bgShp" presStyleIdx="6" presStyleCnt="7"/>
      <dgm:spPr/>
    </dgm:pt>
    <dgm:pt modelId="{F2E8D387-C720-41DA-A14E-C6D3250B3341}" type="pres">
      <dgm:prSet presAssocID="{451C609E-9574-438E-8467-E15F94D6D199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Конверт"/>
        </a:ext>
      </dgm:extLst>
    </dgm:pt>
    <dgm:pt modelId="{4E026EBE-7E0E-47E4-9525-F4120C9E82BD}" type="pres">
      <dgm:prSet presAssocID="{451C609E-9574-438E-8467-E15F94D6D199}" presName="spaceRect" presStyleCnt="0"/>
      <dgm:spPr/>
    </dgm:pt>
    <dgm:pt modelId="{FB8DBCE3-D669-4B5D-A176-D626EC7BD021}" type="pres">
      <dgm:prSet presAssocID="{451C609E-9574-438E-8467-E15F94D6D199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1D18B504-69FE-42AF-A59D-A614AAB1C77B}" type="presOf" srcId="{ED7B58F7-15FF-46AF-B605-92C34F5C2C0B}" destId="{509B1C9F-B146-44FB-A2F7-2353D632FE38}" srcOrd="0" destOrd="0" presId="urn:microsoft.com/office/officeart/2018/5/layout/IconCircleLabelList"/>
    <dgm:cxn modelId="{5FFF8420-27BE-40FB-9292-F55E9BEBA78F}" type="presOf" srcId="{451C609E-9574-438E-8467-E15F94D6D199}" destId="{FB8DBCE3-D669-4B5D-A176-D626EC7BD021}" srcOrd="0" destOrd="0" presId="urn:microsoft.com/office/officeart/2018/5/layout/IconCircleLabelList"/>
    <dgm:cxn modelId="{649BA33D-01F6-4C84-A50A-8C228D1B3C1E}" srcId="{7353A244-41F3-4754-BB61-09D6F950286A}" destId="{15BBEAF9-9D8A-4FAC-9AA6-5BD18FBC4582}" srcOrd="2" destOrd="0" parTransId="{7B9DACC0-D072-41A2-B294-4A01F3B24BE0}" sibTransId="{9AF831D5-D118-4309-B144-B6967ABD9437}"/>
    <dgm:cxn modelId="{61F7445F-47E1-45CD-945D-0DF4B97FE2F4}" srcId="{7353A244-41F3-4754-BB61-09D6F950286A}" destId="{451C609E-9574-438E-8467-E15F94D6D199}" srcOrd="6" destOrd="0" parTransId="{CE51A974-0D9B-4DF9-A817-06E98C80D87A}" sibTransId="{0202749D-CB37-43A7-B39F-5054AA7285CA}"/>
    <dgm:cxn modelId="{E8552864-E0D9-47E0-BB80-0CB6A40BF916}" type="presOf" srcId="{F3240708-C3D7-4D65-B750-5BF2FD086B4E}" destId="{31BAAB48-0AF9-40A9-B301-312DF8C0DB9A}" srcOrd="0" destOrd="0" presId="urn:microsoft.com/office/officeart/2018/5/layout/IconCircleLabelList"/>
    <dgm:cxn modelId="{F9AD0E4D-B8FD-46B2-95BF-163DD5813776}" srcId="{7353A244-41F3-4754-BB61-09D6F950286A}" destId="{F3240708-C3D7-4D65-B750-5BF2FD086B4E}" srcOrd="4" destOrd="0" parTransId="{E97093F1-1250-409C-8A9D-DA95C7EC9AE1}" sibTransId="{B38A9107-60BA-4E02-A738-A9CE4D629ACC}"/>
    <dgm:cxn modelId="{8D9B7E71-7416-4475-AE24-CC22B2875E56}" type="presOf" srcId="{15BBEAF9-9D8A-4FAC-9AA6-5BD18FBC4582}" destId="{A6E045B4-1465-4942-AFD4-8CE1FC6008FD}" srcOrd="0" destOrd="0" presId="urn:microsoft.com/office/officeart/2018/5/layout/IconCircleLabelList"/>
    <dgm:cxn modelId="{A8ADB87E-A945-40C9-B4B3-F442EFCAFB56}" srcId="{7353A244-41F3-4754-BB61-09D6F950286A}" destId="{1F0A9DD7-9FB9-4C8F-A1C4-AE4AE42127C6}" srcOrd="3" destOrd="0" parTransId="{2779A027-D992-4207-AD0E-CC0B4CA2429C}" sibTransId="{1CA838A8-276B-4EFD-8594-D982DA3BAA57}"/>
    <dgm:cxn modelId="{58322E8A-5F95-4C29-946D-E0880793E18B}" srcId="{7353A244-41F3-4754-BB61-09D6F950286A}" destId="{ED7B58F7-15FF-46AF-B605-92C34F5C2C0B}" srcOrd="5" destOrd="0" parTransId="{9F1DC598-2B3A-45EE-AF51-764BDB0EFAEB}" sibTransId="{83A33B37-063D-4F79-8F79-C9AE58D3D729}"/>
    <dgm:cxn modelId="{37F9AA9A-C3E4-4BFD-BEC2-A3285A2A37A3}" srcId="{7353A244-41F3-4754-BB61-09D6F950286A}" destId="{2CFFD65F-DDFA-4254-BF20-81A513CE384A}" srcOrd="1" destOrd="0" parTransId="{4645CDC9-5EE4-494B-A9EC-9A146B2AC546}" sibTransId="{87B79526-3181-4B47-908F-C45465F97B43}"/>
    <dgm:cxn modelId="{D23A83A5-D413-4740-B38D-3055A1B513A6}" type="presOf" srcId="{7353A244-41F3-4754-BB61-09D6F950286A}" destId="{CE77EC70-525F-4274-AF0C-C02F85F6DA71}" srcOrd="0" destOrd="0" presId="urn:microsoft.com/office/officeart/2018/5/layout/IconCircleLabelList"/>
    <dgm:cxn modelId="{F27DBBB0-9CFC-4EFA-932C-72E4738319E3}" srcId="{7353A244-41F3-4754-BB61-09D6F950286A}" destId="{239997B9-C75B-441B-8C81-792A9A1D0133}" srcOrd="0" destOrd="0" parTransId="{D53BBCDF-9CC8-41ED-BB7C-760A18B9CE12}" sibTransId="{90CD0259-092D-4022-B245-B7C91B2F7582}"/>
    <dgm:cxn modelId="{6019C5B8-0265-4A61-8C8D-086FC5B54C2A}" type="presOf" srcId="{2CFFD65F-DDFA-4254-BF20-81A513CE384A}" destId="{650EAFA9-B4E8-4F0C-AD23-8AF788EC0C25}" srcOrd="0" destOrd="0" presId="urn:microsoft.com/office/officeart/2018/5/layout/IconCircleLabelList"/>
    <dgm:cxn modelId="{86E64BBE-0741-48B2-9A68-6059CFD1908B}" type="presOf" srcId="{1F0A9DD7-9FB9-4C8F-A1C4-AE4AE42127C6}" destId="{F6F17355-5CFF-4D0B-9BB3-7A06472C4165}" srcOrd="0" destOrd="0" presId="urn:microsoft.com/office/officeart/2018/5/layout/IconCircleLabelList"/>
    <dgm:cxn modelId="{5D551ACD-D72C-4E06-9A0C-A52C9D8E02EF}" type="presOf" srcId="{239997B9-C75B-441B-8C81-792A9A1D0133}" destId="{21434F80-AF27-4924-99B3-C37C4C045807}" srcOrd="0" destOrd="0" presId="urn:microsoft.com/office/officeart/2018/5/layout/IconCircleLabelList"/>
    <dgm:cxn modelId="{A1BBB1DC-10A3-4847-8822-538E5D071B45}" type="presParOf" srcId="{CE77EC70-525F-4274-AF0C-C02F85F6DA71}" destId="{66A1B3ED-5282-431D-AA83-F5B5E5986A06}" srcOrd="0" destOrd="0" presId="urn:microsoft.com/office/officeart/2018/5/layout/IconCircleLabelList"/>
    <dgm:cxn modelId="{65D93E5F-6EC1-4F22-8D56-A65A5408E109}" type="presParOf" srcId="{66A1B3ED-5282-431D-AA83-F5B5E5986A06}" destId="{08111DCD-C841-44AC-9406-B1A8E95BF98A}" srcOrd="0" destOrd="0" presId="urn:microsoft.com/office/officeart/2018/5/layout/IconCircleLabelList"/>
    <dgm:cxn modelId="{5B3BB5A4-408C-4AE9-B2E4-739F1DE94F3F}" type="presParOf" srcId="{66A1B3ED-5282-431D-AA83-F5B5E5986A06}" destId="{999DFC88-7375-4650-87E1-752B5B0E0170}" srcOrd="1" destOrd="0" presId="urn:microsoft.com/office/officeart/2018/5/layout/IconCircleLabelList"/>
    <dgm:cxn modelId="{51CB803C-7852-4F0F-A487-503723EC5BBF}" type="presParOf" srcId="{66A1B3ED-5282-431D-AA83-F5B5E5986A06}" destId="{DAC5D490-2B26-4DA8-B542-9205DD51B771}" srcOrd="2" destOrd="0" presId="urn:microsoft.com/office/officeart/2018/5/layout/IconCircleLabelList"/>
    <dgm:cxn modelId="{FDB6CFA6-9A82-4755-BAC4-12F5AA64D32B}" type="presParOf" srcId="{66A1B3ED-5282-431D-AA83-F5B5E5986A06}" destId="{21434F80-AF27-4924-99B3-C37C4C045807}" srcOrd="3" destOrd="0" presId="urn:microsoft.com/office/officeart/2018/5/layout/IconCircleLabelList"/>
    <dgm:cxn modelId="{756F6A8D-B8D2-466F-AD85-0441DFFEB819}" type="presParOf" srcId="{CE77EC70-525F-4274-AF0C-C02F85F6DA71}" destId="{6F74FCCE-720B-424B-98E1-AB998A3042E0}" srcOrd="1" destOrd="0" presId="urn:microsoft.com/office/officeart/2018/5/layout/IconCircleLabelList"/>
    <dgm:cxn modelId="{06DF41C1-E559-4862-99EA-B58752D18DF1}" type="presParOf" srcId="{CE77EC70-525F-4274-AF0C-C02F85F6DA71}" destId="{1739382D-051B-44AE-A373-DAD29A538078}" srcOrd="2" destOrd="0" presId="urn:microsoft.com/office/officeart/2018/5/layout/IconCircleLabelList"/>
    <dgm:cxn modelId="{5D837848-BFF1-4539-89BE-C8C379FD7394}" type="presParOf" srcId="{1739382D-051B-44AE-A373-DAD29A538078}" destId="{CFA9A9A5-E8BA-4C67-90B0-0D548F291442}" srcOrd="0" destOrd="0" presId="urn:microsoft.com/office/officeart/2018/5/layout/IconCircleLabelList"/>
    <dgm:cxn modelId="{38482ED8-3191-4BEB-BF80-14EB7CC14981}" type="presParOf" srcId="{1739382D-051B-44AE-A373-DAD29A538078}" destId="{1FCAF282-79A3-4E54-B950-F27A89C493F1}" srcOrd="1" destOrd="0" presId="urn:microsoft.com/office/officeart/2018/5/layout/IconCircleLabelList"/>
    <dgm:cxn modelId="{1C990D4E-4BD5-4805-8EF6-09A53F1A14F7}" type="presParOf" srcId="{1739382D-051B-44AE-A373-DAD29A538078}" destId="{E341C14E-8519-4BFC-8490-240233AD5124}" srcOrd="2" destOrd="0" presId="urn:microsoft.com/office/officeart/2018/5/layout/IconCircleLabelList"/>
    <dgm:cxn modelId="{F5A244A4-004F-4AE0-ABA9-ED07F49E9C33}" type="presParOf" srcId="{1739382D-051B-44AE-A373-DAD29A538078}" destId="{650EAFA9-B4E8-4F0C-AD23-8AF788EC0C25}" srcOrd="3" destOrd="0" presId="urn:microsoft.com/office/officeart/2018/5/layout/IconCircleLabelList"/>
    <dgm:cxn modelId="{3D4E3A98-CC57-44AF-9372-658D48070EC6}" type="presParOf" srcId="{CE77EC70-525F-4274-AF0C-C02F85F6DA71}" destId="{9E126198-7175-4F51-AD6C-F2B3BDA89938}" srcOrd="3" destOrd="0" presId="urn:microsoft.com/office/officeart/2018/5/layout/IconCircleLabelList"/>
    <dgm:cxn modelId="{779FE17C-6923-4A13-AD89-19D9CFF457A1}" type="presParOf" srcId="{CE77EC70-525F-4274-AF0C-C02F85F6DA71}" destId="{E81F88D6-ABAD-401E-BA17-A0C0BD23361A}" srcOrd="4" destOrd="0" presId="urn:microsoft.com/office/officeart/2018/5/layout/IconCircleLabelList"/>
    <dgm:cxn modelId="{5B66E149-EEEE-42DF-B2F0-F371210A5B34}" type="presParOf" srcId="{E81F88D6-ABAD-401E-BA17-A0C0BD23361A}" destId="{2511723F-8C29-42C6-9904-883A9C808C2F}" srcOrd="0" destOrd="0" presId="urn:microsoft.com/office/officeart/2018/5/layout/IconCircleLabelList"/>
    <dgm:cxn modelId="{4D273CB3-450E-4FD6-8335-A2B2A4563721}" type="presParOf" srcId="{E81F88D6-ABAD-401E-BA17-A0C0BD23361A}" destId="{FE648DC3-D596-4EB8-872A-F85C6A7C05F8}" srcOrd="1" destOrd="0" presId="urn:microsoft.com/office/officeart/2018/5/layout/IconCircleLabelList"/>
    <dgm:cxn modelId="{24B2FAEA-1C69-4B04-A311-E6F3767AFCBC}" type="presParOf" srcId="{E81F88D6-ABAD-401E-BA17-A0C0BD23361A}" destId="{5DD5E272-C36A-4A3B-B67A-397CBF7F046E}" srcOrd="2" destOrd="0" presId="urn:microsoft.com/office/officeart/2018/5/layout/IconCircleLabelList"/>
    <dgm:cxn modelId="{C535F06D-E0A8-4C36-9792-13758B06487C}" type="presParOf" srcId="{E81F88D6-ABAD-401E-BA17-A0C0BD23361A}" destId="{A6E045B4-1465-4942-AFD4-8CE1FC6008FD}" srcOrd="3" destOrd="0" presId="urn:microsoft.com/office/officeart/2018/5/layout/IconCircleLabelList"/>
    <dgm:cxn modelId="{4BF88927-5935-468F-A54F-137949224D46}" type="presParOf" srcId="{CE77EC70-525F-4274-AF0C-C02F85F6DA71}" destId="{DA5C3C31-32E2-4BF1-847A-A9DB3218939F}" srcOrd="5" destOrd="0" presId="urn:microsoft.com/office/officeart/2018/5/layout/IconCircleLabelList"/>
    <dgm:cxn modelId="{1391842D-F7F7-40D2-99D4-A4A6FA13F748}" type="presParOf" srcId="{CE77EC70-525F-4274-AF0C-C02F85F6DA71}" destId="{516173ED-5AC5-4A73-B5D1-6111F8A0BF7C}" srcOrd="6" destOrd="0" presId="urn:microsoft.com/office/officeart/2018/5/layout/IconCircleLabelList"/>
    <dgm:cxn modelId="{2157CCD3-538A-4E24-820C-37807D1F57DD}" type="presParOf" srcId="{516173ED-5AC5-4A73-B5D1-6111F8A0BF7C}" destId="{DB1A8F31-F305-4BB5-B75F-EE5878426F09}" srcOrd="0" destOrd="0" presId="urn:microsoft.com/office/officeart/2018/5/layout/IconCircleLabelList"/>
    <dgm:cxn modelId="{18FC4495-05C6-48AD-89CE-16B8DB484200}" type="presParOf" srcId="{516173ED-5AC5-4A73-B5D1-6111F8A0BF7C}" destId="{4AC50E09-0F55-4B6B-B9B7-9AC91A4E9A41}" srcOrd="1" destOrd="0" presId="urn:microsoft.com/office/officeart/2018/5/layout/IconCircleLabelList"/>
    <dgm:cxn modelId="{2C544234-1588-4A67-A754-811DD4C1AD8B}" type="presParOf" srcId="{516173ED-5AC5-4A73-B5D1-6111F8A0BF7C}" destId="{E1D7112F-0CCF-4C74-BCBC-FF6CEC1379AC}" srcOrd="2" destOrd="0" presId="urn:microsoft.com/office/officeart/2018/5/layout/IconCircleLabelList"/>
    <dgm:cxn modelId="{E80029EF-822A-4223-9FA9-DCD06E82902A}" type="presParOf" srcId="{516173ED-5AC5-4A73-B5D1-6111F8A0BF7C}" destId="{F6F17355-5CFF-4D0B-9BB3-7A06472C4165}" srcOrd="3" destOrd="0" presId="urn:microsoft.com/office/officeart/2018/5/layout/IconCircleLabelList"/>
    <dgm:cxn modelId="{2B79C484-429A-4D79-8C29-26DD1B48C525}" type="presParOf" srcId="{CE77EC70-525F-4274-AF0C-C02F85F6DA71}" destId="{0FF59C72-31A0-49B7-AE91-2F847BEC1D9F}" srcOrd="7" destOrd="0" presId="urn:microsoft.com/office/officeart/2018/5/layout/IconCircleLabelList"/>
    <dgm:cxn modelId="{49FA17D6-D27E-4185-AEF4-6E1DE7E29DF5}" type="presParOf" srcId="{CE77EC70-525F-4274-AF0C-C02F85F6DA71}" destId="{CD2D439B-CFB7-4EF6-AEA1-1BD352E718FA}" srcOrd="8" destOrd="0" presId="urn:microsoft.com/office/officeart/2018/5/layout/IconCircleLabelList"/>
    <dgm:cxn modelId="{1B60B4E5-70D0-442F-9731-71D3B6E5F5B4}" type="presParOf" srcId="{CD2D439B-CFB7-4EF6-AEA1-1BD352E718FA}" destId="{B71B19B0-B4C9-47FB-92E9-040D3FFDFCE8}" srcOrd="0" destOrd="0" presId="urn:microsoft.com/office/officeart/2018/5/layout/IconCircleLabelList"/>
    <dgm:cxn modelId="{1A1257EE-5C38-416A-A364-FB4D46F2A75C}" type="presParOf" srcId="{CD2D439B-CFB7-4EF6-AEA1-1BD352E718FA}" destId="{AB25457D-E6F7-4C7E-BEF5-677566B1061F}" srcOrd="1" destOrd="0" presId="urn:microsoft.com/office/officeart/2018/5/layout/IconCircleLabelList"/>
    <dgm:cxn modelId="{A9EDBC12-3D91-4946-8008-ECB2966568D7}" type="presParOf" srcId="{CD2D439B-CFB7-4EF6-AEA1-1BD352E718FA}" destId="{B6D7FC5F-0713-4F64-B4E7-A83AAF9FA5A5}" srcOrd="2" destOrd="0" presId="urn:microsoft.com/office/officeart/2018/5/layout/IconCircleLabelList"/>
    <dgm:cxn modelId="{1328CFAD-7CEE-4C92-BE0D-1AB846258FE1}" type="presParOf" srcId="{CD2D439B-CFB7-4EF6-AEA1-1BD352E718FA}" destId="{31BAAB48-0AF9-40A9-B301-312DF8C0DB9A}" srcOrd="3" destOrd="0" presId="urn:microsoft.com/office/officeart/2018/5/layout/IconCircleLabelList"/>
    <dgm:cxn modelId="{1B429D0F-1657-46D8-A9A9-C89E9AE0361B}" type="presParOf" srcId="{CE77EC70-525F-4274-AF0C-C02F85F6DA71}" destId="{CA106463-369E-4C49-9ADE-DF0C60967DCB}" srcOrd="9" destOrd="0" presId="urn:microsoft.com/office/officeart/2018/5/layout/IconCircleLabelList"/>
    <dgm:cxn modelId="{28468A63-08D1-4D4C-B3E5-FA69349D9602}" type="presParOf" srcId="{CE77EC70-525F-4274-AF0C-C02F85F6DA71}" destId="{44C35B80-3D80-4651-A62F-FD0EF656CF2C}" srcOrd="10" destOrd="0" presId="urn:microsoft.com/office/officeart/2018/5/layout/IconCircleLabelList"/>
    <dgm:cxn modelId="{9FA0241F-18C8-4F7E-9F03-E270547FDD24}" type="presParOf" srcId="{44C35B80-3D80-4651-A62F-FD0EF656CF2C}" destId="{E5D50D4A-21BE-4BA0-8791-D3206C2B67C3}" srcOrd="0" destOrd="0" presId="urn:microsoft.com/office/officeart/2018/5/layout/IconCircleLabelList"/>
    <dgm:cxn modelId="{C6B64B71-B171-4D6F-B263-36CACCE13332}" type="presParOf" srcId="{44C35B80-3D80-4651-A62F-FD0EF656CF2C}" destId="{867756BC-A350-4549-9281-A29F584A8A65}" srcOrd="1" destOrd="0" presId="urn:microsoft.com/office/officeart/2018/5/layout/IconCircleLabelList"/>
    <dgm:cxn modelId="{5FA54076-3F98-4910-A86B-AD5CF1E1D373}" type="presParOf" srcId="{44C35B80-3D80-4651-A62F-FD0EF656CF2C}" destId="{62C53A7D-0DAF-4B52-BF69-273360A9D4C4}" srcOrd="2" destOrd="0" presId="urn:microsoft.com/office/officeart/2018/5/layout/IconCircleLabelList"/>
    <dgm:cxn modelId="{2762D2A4-C26A-47E5-A277-CC1C30BF9D74}" type="presParOf" srcId="{44C35B80-3D80-4651-A62F-FD0EF656CF2C}" destId="{509B1C9F-B146-44FB-A2F7-2353D632FE38}" srcOrd="3" destOrd="0" presId="urn:microsoft.com/office/officeart/2018/5/layout/IconCircleLabelList"/>
    <dgm:cxn modelId="{65C4A0D9-86D0-4EDA-B5D3-09DBBD798344}" type="presParOf" srcId="{CE77EC70-525F-4274-AF0C-C02F85F6DA71}" destId="{BE0F6E16-F842-46AD-A106-A8EA839E5EF2}" srcOrd="11" destOrd="0" presId="urn:microsoft.com/office/officeart/2018/5/layout/IconCircleLabelList"/>
    <dgm:cxn modelId="{87452FA9-3DAB-42DB-A016-423CB2C4AC9F}" type="presParOf" srcId="{CE77EC70-525F-4274-AF0C-C02F85F6DA71}" destId="{C6881D83-1DD0-4AFF-B5BD-2EE3F9E035EF}" srcOrd="12" destOrd="0" presId="urn:microsoft.com/office/officeart/2018/5/layout/IconCircleLabelList"/>
    <dgm:cxn modelId="{8DC09B2E-72D9-4A32-B9EB-F650E84094F3}" type="presParOf" srcId="{C6881D83-1DD0-4AFF-B5BD-2EE3F9E035EF}" destId="{DFE4A1D3-272C-41CA-98DA-6C7EB27803E8}" srcOrd="0" destOrd="0" presId="urn:microsoft.com/office/officeart/2018/5/layout/IconCircleLabelList"/>
    <dgm:cxn modelId="{2C326B62-006C-4B52-BA3E-DB62B5D18E11}" type="presParOf" srcId="{C6881D83-1DD0-4AFF-B5BD-2EE3F9E035EF}" destId="{F2E8D387-C720-41DA-A14E-C6D3250B3341}" srcOrd="1" destOrd="0" presId="urn:microsoft.com/office/officeart/2018/5/layout/IconCircleLabelList"/>
    <dgm:cxn modelId="{D5C43570-EA80-4E19-9DE3-B30C427B5941}" type="presParOf" srcId="{C6881D83-1DD0-4AFF-B5BD-2EE3F9E035EF}" destId="{4E026EBE-7E0E-47E4-9525-F4120C9E82BD}" srcOrd="2" destOrd="0" presId="urn:microsoft.com/office/officeart/2018/5/layout/IconCircleLabelList"/>
    <dgm:cxn modelId="{58DEA1ED-C35D-415C-AC4C-DF36E5EC1A7A}" type="presParOf" srcId="{C6881D83-1DD0-4AFF-B5BD-2EE3F9E035EF}" destId="{FB8DBCE3-D669-4B5D-A176-D626EC7BD02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341B02-8067-4271-9513-A67BCDABD550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CE9A04D-FAFA-479C-A8D6-F1AF60953F96}">
      <dgm:prSet/>
      <dgm:spPr/>
      <dgm:t>
        <a:bodyPr/>
        <a:lstStyle/>
        <a:p>
          <a:r>
            <a:rPr lang="ru-RU"/>
            <a:t>1. Разработка блокчейн-платформы: 13–36 млн.руб. </a:t>
          </a:r>
          <a:endParaRPr lang="en-US"/>
        </a:p>
      </dgm:t>
    </dgm:pt>
    <dgm:pt modelId="{2A180BEE-B928-4A36-94B7-280DA4E25844}" type="parTrans" cxnId="{105DBBD4-BCC6-4EE7-B18C-C26F4A7013FF}">
      <dgm:prSet/>
      <dgm:spPr/>
      <dgm:t>
        <a:bodyPr/>
        <a:lstStyle/>
        <a:p>
          <a:endParaRPr lang="en-US"/>
        </a:p>
      </dgm:t>
    </dgm:pt>
    <dgm:pt modelId="{887A1675-70B6-48BD-AF64-DEDFE5F90AF9}" type="sibTrans" cxnId="{105DBBD4-BCC6-4EE7-B18C-C26F4A7013FF}">
      <dgm:prSet/>
      <dgm:spPr/>
      <dgm:t>
        <a:bodyPr/>
        <a:lstStyle/>
        <a:p>
          <a:endParaRPr lang="en-US"/>
        </a:p>
      </dgm:t>
    </dgm:pt>
    <dgm:pt modelId="{5C15BB17-648F-42C7-ABC8-AC61D9B2B475}">
      <dgm:prSet/>
      <dgm:spPr/>
      <dgm:t>
        <a:bodyPr/>
        <a:lstStyle/>
        <a:p>
          <a:r>
            <a:rPr lang="ru-RU" dirty="0"/>
            <a:t>2. Инфраструктура и хостинг: 8 – 23 </a:t>
          </a:r>
          <a:r>
            <a:rPr lang="ru-RU" dirty="0" err="1"/>
            <a:t>млн.руб</a:t>
          </a:r>
          <a:r>
            <a:rPr lang="ru-RU" dirty="0"/>
            <a:t>. </a:t>
          </a:r>
          <a:endParaRPr lang="en-US" dirty="0"/>
        </a:p>
      </dgm:t>
    </dgm:pt>
    <dgm:pt modelId="{BE9B111D-EE32-4D1E-A1B3-8B5C04F54F28}" type="parTrans" cxnId="{8BD55328-1B13-46B4-8B4A-C8FC9FAB092D}">
      <dgm:prSet/>
      <dgm:spPr/>
      <dgm:t>
        <a:bodyPr/>
        <a:lstStyle/>
        <a:p>
          <a:endParaRPr lang="en-US"/>
        </a:p>
      </dgm:t>
    </dgm:pt>
    <dgm:pt modelId="{B230D6A9-6400-4810-A140-6DC395A5BBDE}" type="sibTrans" cxnId="{8BD55328-1B13-46B4-8B4A-C8FC9FAB092D}">
      <dgm:prSet/>
      <dgm:spPr/>
      <dgm:t>
        <a:bodyPr/>
        <a:lstStyle/>
        <a:p>
          <a:endParaRPr lang="en-US"/>
        </a:p>
      </dgm:t>
    </dgm:pt>
    <dgm:pt modelId="{034EB309-5F07-4824-9A41-ED315BA7A002}">
      <dgm:prSet/>
      <dgm:spPr/>
      <dgm:t>
        <a:bodyPr/>
        <a:lstStyle/>
        <a:p>
          <a:r>
            <a:rPr lang="ru-RU" dirty="0"/>
            <a:t>3. Лицензии и регулирование: 8 – 250 </a:t>
          </a:r>
          <a:r>
            <a:rPr lang="ru-RU" dirty="0" err="1"/>
            <a:t>млн.руб</a:t>
          </a:r>
          <a:r>
            <a:rPr lang="ru-RU" dirty="0"/>
            <a:t>. </a:t>
          </a:r>
          <a:endParaRPr lang="en-US" dirty="0"/>
        </a:p>
      </dgm:t>
    </dgm:pt>
    <dgm:pt modelId="{313F72F1-BCD6-46F4-B7F5-52F70CDC6C89}" type="parTrans" cxnId="{4130A0A6-CE65-4DC6-A035-C57C69B3D575}">
      <dgm:prSet/>
      <dgm:spPr/>
      <dgm:t>
        <a:bodyPr/>
        <a:lstStyle/>
        <a:p>
          <a:endParaRPr lang="en-US"/>
        </a:p>
      </dgm:t>
    </dgm:pt>
    <dgm:pt modelId="{2A836ADE-2CD2-4629-9D8C-130F5AC7BA05}" type="sibTrans" cxnId="{4130A0A6-CE65-4DC6-A035-C57C69B3D575}">
      <dgm:prSet/>
      <dgm:spPr/>
      <dgm:t>
        <a:bodyPr/>
        <a:lstStyle/>
        <a:p>
          <a:endParaRPr lang="en-US"/>
        </a:p>
      </dgm:t>
    </dgm:pt>
    <dgm:pt modelId="{C047881D-7C46-4BF9-A90E-5901912024FA}">
      <dgm:prSet/>
      <dgm:spPr/>
      <dgm:t>
        <a:bodyPr/>
        <a:lstStyle/>
        <a:p>
          <a:r>
            <a:rPr lang="ru-RU" dirty="0"/>
            <a:t>4. Маркетинг и продвижение: 8 – 23 </a:t>
          </a:r>
          <a:r>
            <a:rPr lang="ru-RU" dirty="0" err="1"/>
            <a:t>млн.руб</a:t>
          </a:r>
          <a:r>
            <a:rPr lang="ru-RU" dirty="0"/>
            <a:t>. </a:t>
          </a:r>
          <a:endParaRPr lang="en-US" dirty="0"/>
        </a:p>
      </dgm:t>
    </dgm:pt>
    <dgm:pt modelId="{83DBCD85-7FF0-4545-A053-793178000758}" type="parTrans" cxnId="{6FC9675D-DBAA-4CAB-AA73-653A2873D5E7}">
      <dgm:prSet/>
      <dgm:spPr/>
      <dgm:t>
        <a:bodyPr/>
        <a:lstStyle/>
        <a:p>
          <a:endParaRPr lang="en-US"/>
        </a:p>
      </dgm:t>
    </dgm:pt>
    <dgm:pt modelId="{6BC93B9C-10E8-4990-B6F3-94C4D24FB5C4}" type="sibTrans" cxnId="{6FC9675D-DBAA-4CAB-AA73-653A2873D5E7}">
      <dgm:prSet/>
      <dgm:spPr/>
      <dgm:t>
        <a:bodyPr/>
        <a:lstStyle/>
        <a:p>
          <a:endParaRPr lang="en-US"/>
        </a:p>
      </dgm:t>
    </dgm:pt>
    <dgm:pt modelId="{81876E70-8436-4048-88CB-9D71B694AAA2}">
      <dgm:prSet/>
      <dgm:spPr/>
      <dgm:t>
        <a:bodyPr/>
        <a:lstStyle/>
        <a:p>
          <a:r>
            <a:rPr lang="ru-RU" dirty="0"/>
            <a:t>5. Операционные расходы: 35 – 85 </a:t>
          </a:r>
          <a:r>
            <a:rPr lang="ru-RU" dirty="0" err="1"/>
            <a:t>млн.руб</a:t>
          </a:r>
          <a:r>
            <a:rPr lang="ru-RU" dirty="0"/>
            <a:t>. </a:t>
          </a:r>
          <a:endParaRPr lang="en-US" dirty="0"/>
        </a:p>
      </dgm:t>
    </dgm:pt>
    <dgm:pt modelId="{E92B1D03-E8FA-4C1E-8AE1-99036837ED67}" type="parTrans" cxnId="{B47BDF4F-91A6-4B2D-84E1-6BBF0F5A8024}">
      <dgm:prSet/>
      <dgm:spPr/>
      <dgm:t>
        <a:bodyPr/>
        <a:lstStyle/>
        <a:p>
          <a:endParaRPr lang="en-US"/>
        </a:p>
      </dgm:t>
    </dgm:pt>
    <dgm:pt modelId="{7527FD64-2E6F-44E7-89CE-F75336C1FA14}" type="sibTrans" cxnId="{B47BDF4F-91A6-4B2D-84E1-6BBF0F5A8024}">
      <dgm:prSet/>
      <dgm:spPr/>
      <dgm:t>
        <a:bodyPr/>
        <a:lstStyle/>
        <a:p>
          <a:endParaRPr lang="en-US"/>
        </a:p>
      </dgm:t>
    </dgm:pt>
    <dgm:pt modelId="{105195BA-6371-4A04-A6BA-F0D011E86CA3}">
      <dgm:prSet/>
      <dgm:spPr/>
      <dgm:t>
        <a:bodyPr/>
        <a:lstStyle/>
        <a:p>
          <a:r>
            <a:rPr lang="ru-RU" dirty="0"/>
            <a:t>6. Поддержка и обслуживание: 7 – 15 </a:t>
          </a:r>
          <a:r>
            <a:rPr lang="ru-RU" dirty="0" err="1"/>
            <a:t>млн.руб</a:t>
          </a:r>
          <a:r>
            <a:rPr lang="ru-RU" dirty="0"/>
            <a:t>. </a:t>
          </a:r>
          <a:endParaRPr lang="en-US" dirty="0"/>
        </a:p>
      </dgm:t>
    </dgm:pt>
    <dgm:pt modelId="{8AB4AA86-02ED-4CBE-9AC4-6CBB02137183}" type="parTrans" cxnId="{C56DDC77-55B4-4570-AA0B-6BFED889228D}">
      <dgm:prSet/>
      <dgm:spPr/>
      <dgm:t>
        <a:bodyPr/>
        <a:lstStyle/>
        <a:p>
          <a:endParaRPr lang="en-US"/>
        </a:p>
      </dgm:t>
    </dgm:pt>
    <dgm:pt modelId="{98BE98D4-B530-49A0-8D5F-37C35E9AD4B4}" type="sibTrans" cxnId="{C56DDC77-55B4-4570-AA0B-6BFED889228D}">
      <dgm:prSet/>
      <dgm:spPr/>
      <dgm:t>
        <a:bodyPr/>
        <a:lstStyle/>
        <a:p>
          <a:endParaRPr lang="en-US"/>
        </a:p>
      </dgm:t>
    </dgm:pt>
    <dgm:pt modelId="{9A12EA9F-BFE0-4615-829E-62FBFBE44B77}">
      <dgm:prSet/>
      <dgm:spPr/>
      <dgm:t>
        <a:bodyPr/>
        <a:lstStyle/>
        <a:p>
          <a:r>
            <a:rPr lang="ru-RU" dirty="0"/>
            <a:t>7.Непредвиденные расходы: 0,5</a:t>
          </a:r>
          <a:r>
            <a:rPr lang="ru-RU" b="0" i="0" dirty="0"/>
            <a:t>– 1 </a:t>
          </a:r>
          <a:r>
            <a:rPr lang="ru-RU" dirty="0" err="1"/>
            <a:t>млн.руб</a:t>
          </a:r>
          <a:r>
            <a:rPr lang="ru-RU" dirty="0"/>
            <a:t>. </a:t>
          </a:r>
          <a:endParaRPr lang="en-US" dirty="0"/>
        </a:p>
      </dgm:t>
    </dgm:pt>
    <dgm:pt modelId="{BB61EC33-5B17-4095-81BB-1A3E20ACC76D}" type="parTrans" cxnId="{BC0A9984-6982-4517-B652-86B416441CE8}">
      <dgm:prSet/>
      <dgm:spPr/>
      <dgm:t>
        <a:bodyPr/>
        <a:lstStyle/>
        <a:p>
          <a:endParaRPr lang="en-US"/>
        </a:p>
      </dgm:t>
    </dgm:pt>
    <dgm:pt modelId="{9AB8527E-0FBC-4D69-B99B-CA7F4822C239}" type="sibTrans" cxnId="{BC0A9984-6982-4517-B652-86B416441CE8}">
      <dgm:prSet/>
      <dgm:spPr/>
      <dgm:t>
        <a:bodyPr/>
        <a:lstStyle/>
        <a:p>
          <a:endParaRPr lang="en-US"/>
        </a:p>
      </dgm:t>
    </dgm:pt>
    <dgm:pt modelId="{8EB890C3-8790-41B0-B863-898AD14E77A4}">
      <dgm:prSet/>
      <dgm:spPr/>
      <dgm:t>
        <a:bodyPr/>
        <a:lstStyle/>
        <a:p>
          <a:r>
            <a:rPr lang="ru-RU" b="0" i="0"/>
            <a:t>Общая оценка стоимости: </a:t>
          </a:r>
          <a:r>
            <a:rPr lang="ru-RU" b="1" i="0"/>
            <a:t>81-217 </a:t>
          </a:r>
          <a:r>
            <a:rPr lang="ru-RU" b="1"/>
            <a:t>млн.руб. </a:t>
          </a:r>
          <a:endParaRPr lang="en-US"/>
        </a:p>
      </dgm:t>
    </dgm:pt>
    <dgm:pt modelId="{9811A7E6-6BE5-412F-98D6-05C3E35FB9BC}" type="parTrans" cxnId="{86F97B7D-86DC-45BA-967D-06360175D940}">
      <dgm:prSet/>
      <dgm:spPr/>
      <dgm:t>
        <a:bodyPr/>
        <a:lstStyle/>
        <a:p>
          <a:endParaRPr lang="en-US"/>
        </a:p>
      </dgm:t>
    </dgm:pt>
    <dgm:pt modelId="{4756352D-1B40-4927-A5F6-004BDE4D3B0A}" type="sibTrans" cxnId="{86F97B7D-86DC-45BA-967D-06360175D940}">
      <dgm:prSet/>
      <dgm:spPr/>
      <dgm:t>
        <a:bodyPr/>
        <a:lstStyle/>
        <a:p>
          <a:endParaRPr lang="en-US"/>
        </a:p>
      </dgm:t>
    </dgm:pt>
    <dgm:pt modelId="{C527AE22-9FE6-4E0E-BBC2-9E2178A6DF47}" type="pres">
      <dgm:prSet presAssocID="{97341B02-8067-4271-9513-A67BCDABD550}" presName="Name0" presStyleCnt="0">
        <dgm:presLayoutVars>
          <dgm:dir/>
          <dgm:resizeHandles val="exact"/>
        </dgm:presLayoutVars>
      </dgm:prSet>
      <dgm:spPr/>
    </dgm:pt>
    <dgm:pt modelId="{84B80FEC-3B0C-4641-BFF3-BA601EEF4B72}" type="pres">
      <dgm:prSet presAssocID="{8CE9A04D-FAFA-479C-A8D6-F1AF60953F96}" presName="node" presStyleLbl="node1" presStyleIdx="0" presStyleCnt="8">
        <dgm:presLayoutVars>
          <dgm:bulletEnabled val="1"/>
        </dgm:presLayoutVars>
      </dgm:prSet>
      <dgm:spPr/>
    </dgm:pt>
    <dgm:pt modelId="{9EC579AA-D839-41D0-A932-9F8FA7B67168}" type="pres">
      <dgm:prSet presAssocID="{887A1675-70B6-48BD-AF64-DEDFE5F90AF9}" presName="sibTrans" presStyleLbl="sibTrans1D1" presStyleIdx="0" presStyleCnt="7"/>
      <dgm:spPr/>
    </dgm:pt>
    <dgm:pt modelId="{289A0D8B-FFED-4A6C-9EB9-B402D6312B39}" type="pres">
      <dgm:prSet presAssocID="{887A1675-70B6-48BD-AF64-DEDFE5F90AF9}" presName="connectorText" presStyleLbl="sibTrans1D1" presStyleIdx="0" presStyleCnt="7"/>
      <dgm:spPr/>
    </dgm:pt>
    <dgm:pt modelId="{4A30806F-A925-4931-A3B9-E3DDDCE46F63}" type="pres">
      <dgm:prSet presAssocID="{5C15BB17-648F-42C7-ABC8-AC61D9B2B475}" presName="node" presStyleLbl="node1" presStyleIdx="1" presStyleCnt="8">
        <dgm:presLayoutVars>
          <dgm:bulletEnabled val="1"/>
        </dgm:presLayoutVars>
      </dgm:prSet>
      <dgm:spPr/>
    </dgm:pt>
    <dgm:pt modelId="{2F3D7584-9160-4366-B6E9-443046376A47}" type="pres">
      <dgm:prSet presAssocID="{B230D6A9-6400-4810-A140-6DC395A5BBDE}" presName="sibTrans" presStyleLbl="sibTrans1D1" presStyleIdx="1" presStyleCnt="7"/>
      <dgm:spPr/>
    </dgm:pt>
    <dgm:pt modelId="{6D981F57-434F-449F-8373-E3A40B6C903C}" type="pres">
      <dgm:prSet presAssocID="{B230D6A9-6400-4810-A140-6DC395A5BBDE}" presName="connectorText" presStyleLbl="sibTrans1D1" presStyleIdx="1" presStyleCnt="7"/>
      <dgm:spPr/>
    </dgm:pt>
    <dgm:pt modelId="{5F4FA9FA-C05D-462A-9F8B-A98A1C684857}" type="pres">
      <dgm:prSet presAssocID="{034EB309-5F07-4824-9A41-ED315BA7A002}" presName="node" presStyleLbl="node1" presStyleIdx="2" presStyleCnt="8">
        <dgm:presLayoutVars>
          <dgm:bulletEnabled val="1"/>
        </dgm:presLayoutVars>
      </dgm:prSet>
      <dgm:spPr/>
    </dgm:pt>
    <dgm:pt modelId="{C23D91EB-1CB3-4111-8BCB-B7B7F53C4E3A}" type="pres">
      <dgm:prSet presAssocID="{2A836ADE-2CD2-4629-9D8C-130F5AC7BA05}" presName="sibTrans" presStyleLbl="sibTrans1D1" presStyleIdx="2" presStyleCnt="7"/>
      <dgm:spPr/>
    </dgm:pt>
    <dgm:pt modelId="{358CAF50-9524-43ED-859D-71343213D675}" type="pres">
      <dgm:prSet presAssocID="{2A836ADE-2CD2-4629-9D8C-130F5AC7BA05}" presName="connectorText" presStyleLbl="sibTrans1D1" presStyleIdx="2" presStyleCnt="7"/>
      <dgm:spPr/>
    </dgm:pt>
    <dgm:pt modelId="{F4F6A2B0-5C5E-4A71-8D5C-C16B461EC70A}" type="pres">
      <dgm:prSet presAssocID="{C047881D-7C46-4BF9-A90E-5901912024FA}" presName="node" presStyleLbl="node1" presStyleIdx="3" presStyleCnt="8">
        <dgm:presLayoutVars>
          <dgm:bulletEnabled val="1"/>
        </dgm:presLayoutVars>
      </dgm:prSet>
      <dgm:spPr/>
    </dgm:pt>
    <dgm:pt modelId="{CFCC75AF-C80F-46DB-AC44-98CBBA09553F}" type="pres">
      <dgm:prSet presAssocID="{6BC93B9C-10E8-4990-B6F3-94C4D24FB5C4}" presName="sibTrans" presStyleLbl="sibTrans1D1" presStyleIdx="3" presStyleCnt="7"/>
      <dgm:spPr/>
    </dgm:pt>
    <dgm:pt modelId="{C7F08DE4-762D-492B-A46D-561F38C83E98}" type="pres">
      <dgm:prSet presAssocID="{6BC93B9C-10E8-4990-B6F3-94C4D24FB5C4}" presName="connectorText" presStyleLbl="sibTrans1D1" presStyleIdx="3" presStyleCnt="7"/>
      <dgm:spPr/>
    </dgm:pt>
    <dgm:pt modelId="{6E92A561-E6CA-4070-ACDD-39DBC2D399F5}" type="pres">
      <dgm:prSet presAssocID="{81876E70-8436-4048-88CB-9D71B694AAA2}" presName="node" presStyleLbl="node1" presStyleIdx="4" presStyleCnt="8">
        <dgm:presLayoutVars>
          <dgm:bulletEnabled val="1"/>
        </dgm:presLayoutVars>
      </dgm:prSet>
      <dgm:spPr/>
    </dgm:pt>
    <dgm:pt modelId="{AD5F049D-6CE6-4E5C-9371-3BFAC65355AB}" type="pres">
      <dgm:prSet presAssocID="{7527FD64-2E6F-44E7-89CE-F75336C1FA14}" presName="sibTrans" presStyleLbl="sibTrans1D1" presStyleIdx="4" presStyleCnt="7"/>
      <dgm:spPr/>
    </dgm:pt>
    <dgm:pt modelId="{E6D4E7DA-925B-4117-AB4B-1F3DF5948B5D}" type="pres">
      <dgm:prSet presAssocID="{7527FD64-2E6F-44E7-89CE-F75336C1FA14}" presName="connectorText" presStyleLbl="sibTrans1D1" presStyleIdx="4" presStyleCnt="7"/>
      <dgm:spPr/>
    </dgm:pt>
    <dgm:pt modelId="{6DE452DD-3FD1-445B-BDC8-6BE85F0A3A54}" type="pres">
      <dgm:prSet presAssocID="{105195BA-6371-4A04-A6BA-F0D011E86CA3}" presName="node" presStyleLbl="node1" presStyleIdx="5" presStyleCnt="8">
        <dgm:presLayoutVars>
          <dgm:bulletEnabled val="1"/>
        </dgm:presLayoutVars>
      </dgm:prSet>
      <dgm:spPr/>
    </dgm:pt>
    <dgm:pt modelId="{2E27FCF0-796F-4006-8350-CEE5CB261397}" type="pres">
      <dgm:prSet presAssocID="{98BE98D4-B530-49A0-8D5F-37C35E9AD4B4}" presName="sibTrans" presStyleLbl="sibTrans1D1" presStyleIdx="5" presStyleCnt="7"/>
      <dgm:spPr/>
    </dgm:pt>
    <dgm:pt modelId="{C35DA874-78C9-4F60-8821-7DAEBE5CCD27}" type="pres">
      <dgm:prSet presAssocID="{98BE98D4-B530-49A0-8D5F-37C35E9AD4B4}" presName="connectorText" presStyleLbl="sibTrans1D1" presStyleIdx="5" presStyleCnt="7"/>
      <dgm:spPr/>
    </dgm:pt>
    <dgm:pt modelId="{BCBDCE36-AE7E-4F43-99F3-B1221F9E0F63}" type="pres">
      <dgm:prSet presAssocID="{9A12EA9F-BFE0-4615-829E-62FBFBE44B77}" presName="node" presStyleLbl="node1" presStyleIdx="6" presStyleCnt="8">
        <dgm:presLayoutVars>
          <dgm:bulletEnabled val="1"/>
        </dgm:presLayoutVars>
      </dgm:prSet>
      <dgm:spPr/>
    </dgm:pt>
    <dgm:pt modelId="{78FAE0EE-375A-4A37-B5FE-BE1AF1960974}" type="pres">
      <dgm:prSet presAssocID="{9AB8527E-0FBC-4D69-B99B-CA7F4822C239}" presName="sibTrans" presStyleLbl="sibTrans1D1" presStyleIdx="6" presStyleCnt="7"/>
      <dgm:spPr/>
    </dgm:pt>
    <dgm:pt modelId="{729E90AC-C4AB-4588-A212-D1FAF7B614D1}" type="pres">
      <dgm:prSet presAssocID="{9AB8527E-0FBC-4D69-B99B-CA7F4822C239}" presName="connectorText" presStyleLbl="sibTrans1D1" presStyleIdx="6" presStyleCnt="7"/>
      <dgm:spPr/>
    </dgm:pt>
    <dgm:pt modelId="{A20B2845-06E5-4ABF-B814-458B8D729F7A}" type="pres">
      <dgm:prSet presAssocID="{8EB890C3-8790-41B0-B863-898AD14E77A4}" presName="node" presStyleLbl="node1" presStyleIdx="7" presStyleCnt="8">
        <dgm:presLayoutVars>
          <dgm:bulletEnabled val="1"/>
        </dgm:presLayoutVars>
      </dgm:prSet>
      <dgm:spPr/>
    </dgm:pt>
  </dgm:ptLst>
  <dgm:cxnLst>
    <dgm:cxn modelId="{B8DE7906-9AD6-4EF6-B4C9-677FFB9F3A69}" type="presOf" srcId="{105195BA-6371-4A04-A6BA-F0D011E86CA3}" destId="{6DE452DD-3FD1-445B-BDC8-6BE85F0A3A54}" srcOrd="0" destOrd="0" presId="urn:microsoft.com/office/officeart/2016/7/layout/RepeatingBendingProcessNew"/>
    <dgm:cxn modelId="{A2F67A1A-1661-4E1F-BA1D-E142C9D342E8}" type="presOf" srcId="{98BE98D4-B530-49A0-8D5F-37C35E9AD4B4}" destId="{2E27FCF0-796F-4006-8350-CEE5CB261397}" srcOrd="0" destOrd="0" presId="urn:microsoft.com/office/officeart/2016/7/layout/RepeatingBendingProcessNew"/>
    <dgm:cxn modelId="{EEF89421-1C7E-410E-9C2C-949DFC6D1B8E}" type="presOf" srcId="{B230D6A9-6400-4810-A140-6DC395A5BBDE}" destId="{6D981F57-434F-449F-8373-E3A40B6C903C}" srcOrd="1" destOrd="0" presId="urn:microsoft.com/office/officeart/2016/7/layout/RepeatingBendingProcessNew"/>
    <dgm:cxn modelId="{4A49E426-90F5-4304-8892-4A0564265439}" type="presOf" srcId="{9AB8527E-0FBC-4D69-B99B-CA7F4822C239}" destId="{78FAE0EE-375A-4A37-B5FE-BE1AF1960974}" srcOrd="0" destOrd="0" presId="urn:microsoft.com/office/officeart/2016/7/layout/RepeatingBendingProcessNew"/>
    <dgm:cxn modelId="{8BD55328-1B13-46B4-8B4A-C8FC9FAB092D}" srcId="{97341B02-8067-4271-9513-A67BCDABD550}" destId="{5C15BB17-648F-42C7-ABC8-AC61D9B2B475}" srcOrd="1" destOrd="0" parTransId="{BE9B111D-EE32-4D1E-A1B3-8B5C04F54F28}" sibTransId="{B230D6A9-6400-4810-A140-6DC395A5BBDE}"/>
    <dgm:cxn modelId="{EBC2922E-B134-442C-A434-FD1BB3070AC4}" type="presOf" srcId="{887A1675-70B6-48BD-AF64-DEDFE5F90AF9}" destId="{289A0D8B-FFED-4A6C-9EB9-B402D6312B39}" srcOrd="1" destOrd="0" presId="urn:microsoft.com/office/officeart/2016/7/layout/RepeatingBendingProcessNew"/>
    <dgm:cxn modelId="{9FC4052F-1193-4AB3-A289-D4F5384759BA}" type="presOf" srcId="{6BC93B9C-10E8-4990-B6F3-94C4D24FB5C4}" destId="{CFCC75AF-C80F-46DB-AC44-98CBBA09553F}" srcOrd="0" destOrd="0" presId="urn:microsoft.com/office/officeart/2016/7/layout/RepeatingBendingProcessNew"/>
    <dgm:cxn modelId="{AB56A936-1638-43E2-947B-02FE8A5FDC7C}" type="presOf" srcId="{9AB8527E-0FBC-4D69-B99B-CA7F4822C239}" destId="{729E90AC-C4AB-4588-A212-D1FAF7B614D1}" srcOrd="1" destOrd="0" presId="urn:microsoft.com/office/officeart/2016/7/layout/RepeatingBendingProcessNew"/>
    <dgm:cxn modelId="{043BE03A-2AA9-4771-8865-A426028B05A8}" type="presOf" srcId="{6BC93B9C-10E8-4990-B6F3-94C4D24FB5C4}" destId="{C7F08DE4-762D-492B-A46D-561F38C83E98}" srcOrd="1" destOrd="0" presId="urn:microsoft.com/office/officeart/2016/7/layout/RepeatingBendingProcessNew"/>
    <dgm:cxn modelId="{6FC9675D-DBAA-4CAB-AA73-653A2873D5E7}" srcId="{97341B02-8067-4271-9513-A67BCDABD550}" destId="{C047881D-7C46-4BF9-A90E-5901912024FA}" srcOrd="3" destOrd="0" parTransId="{83DBCD85-7FF0-4545-A053-793178000758}" sibTransId="{6BC93B9C-10E8-4990-B6F3-94C4D24FB5C4}"/>
    <dgm:cxn modelId="{8C226B45-612C-443F-94E5-C758F92E9964}" type="presOf" srcId="{2A836ADE-2CD2-4629-9D8C-130F5AC7BA05}" destId="{358CAF50-9524-43ED-859D-71343213D675}" srcOrd="1" destOrd="0" presId="urn:microsoft.com/office/officeart/2016/7/layout/RepeatingBendingProcessNew"/>
    <dgm:cxn modelId="{79DEBC45-93EC-48AD-9429-483DA75D4DB4}" type="presOf" srcId="{034EB309-5F07-4824-9A41-ED315BA7A002}" destId="{5F4FA9FA-C05D-462A-9F8B-A98A1C684857}" srcOrd="0" destOrd="0" presId="urn:microsoft.com/office/officeart/2016/7/layout/RepeatingBendingProcessNew"/>
    <dgm:cxn modelId="{5A456049-40EA-4E18-AB0D-7691C7DB70EA}" type="presOf" srcId="{8CE9A04D-FAFA-479C-A8D6-F1AF60953F96}" destId="{84B80FEC-3B0C-4641-BFF3-BA601EEF4B72}" srcOrd="0" destOrd="0" presId="urn:microsoft.com/office/officeart/2016/7/layout/RepeatingBendingProcessNew"/>
    <dgm:cxn modelId="{0B9E464D-6688-4FBB-9EA1-35EDA97FABE2}" type="presOf" srcId="{B230D6A9-6400-4810-A140-6DC395A5BBDE}" destId="{2F3D7584-9160-4366-B6E9-443046376A47}" srcOrd="0" destOrd="0" presId="urn:microsoft.com/office/officeart/2016/7/layout/RepeatingBendingProcessNew"/>
    <dgm:cxn modelId="{B47BDF4F-91A6-4B2D-84E1-6BBF0F5A8024}" srcId="{97341B02-8067-4271-9513-A67BCDABD550}" destId="{81876E70-8436-4048-88CB-9D71B694AAA2}" srcOrd="4" destOrd="0" parTransId="{E92B1D03-E8FA-4C1E-8AE1-99036837ED67}" sibTransId="{7527FD64-2E6F-44E7-89CE-F75336C1FA14}"/>
    <dgm:cxn modelId="{C56DDC77-55B4-4570-AA0B-6BFED889228D}" srcId="{97341B02-8067-4271-9513-A67BCDABD550}" destId="{105195BA-6371-4A04-A6BA-F0D011E86CA3}" srcOrd="5" destOrd="0" parTransId="{8AB4AA86-02ED-4CBE-9AC4-6CBB02137183}" sibTransId="{98BE98D4-B530-49A0-8D5F-37C35E9AD4B4}"/>
    <dgm:cxn modelId="{86F97B7D-86DC-45BA-967D-06360175D940}" srcId="{97341B02-8067-4271-9513-A67BCDABD550}" destId="{8EB890C3-8790-41B0-B863-898AD14E77A4}" srcOrd="7" destOrd="0" parTransId="{9811A7E6-6BE5-412F-98D6-05C3E35FB9BC}" sibTransId="{4756352D-1B40-4927-A5F6-004BDE4D3B0A}"/>
    <dgm:cxn modelId="{55F48A80-100C-4C00-9992-C2B8F1781B59}" type="presOf" srcId="{7527FD64-2E6F-44E7-89CE-F75336C1FA14}" destId="{E6D4E7DA-925B-4117-AB4B-1F3DF5948B5D}" srcOrd="1" destOrd="0" presId="urn:microsoft.com/office/officeart/2016/7/layout/RepeatingBendingProcessNew"/>
    <dgm:cxn modelId="{BC0A9984-6982-4517-B652-86B416441CE8}" srcId="{97341B02-8067-4271-9513-A67BCDABD550}" destId="{9A12EA9F-BFE0-4615-829E-62FBFBE44B77}" srcOrd="6" destOrd="0" parTransId="{BB61EC33-5B17-4095-81BB-1A3E20ACC76D}" sibTransId="{9AB8527E-0FBC-4D69-B99B-CA7F4822C239}"/>
    <dgm:cxn modelId="{F636A391-0889-41B1-B82A-80A5665C5C53}" type="presOf" srcId="{97341B02-8067-4271-9513-A67BCDABD550}" destId="{C527AE22-9FE6-4E0E-BBC2-9E2178A6DF47}" srcOrd="0" destOrd="0" presId="urn:microsoft.com/office/officeart/2016/7/layout/RepeatingBendingProcessNew"/>
    <dgm:cxn modelId="{4130A0A6-CE65-4DC6-A035-C57C69B3D575}" srcId="{97341B02-8067-4271-9513-A67BCDABD550}" destId="{034EB309-5F07-4824-9A41-ED315BA7A002}" srcOrd="2" destOrd="0" parTransId="{313F72F1-BCD6-46F4-B7F5-52F70CDC6C89}" sibTransId="{2A836ADE-2CD2-4629-9D8C-130F5AC7BA05}"/>
    <dgm:cxn modelId="{061A10A7-DC4E-49CB-A058-EB8403D1BBA6}" type="presOf" srcId="{81876E70-8436-4048-88CB-9D71B694AAA2}" destId="{6E92A561-E6CA-4070-ACDD-39DBC2D399F5}" srcOrd="0" destOrd="0" presId="urn:microsoft.com/office/officeart/2016/7/layout/RepeatingBendingProcessNew"/>
    <dgm:cxn modelId="{B6656CA9-1FEF-45E3-B54C-43DF0B49D372}" type="presOf" srcId="{9A12EA9F-BFE0-4615-829E-62FBFBE44B77}" destId="{BCBDCE36-AE7E-4F43-99F3-B1221F9E0F63}" srcOrd="0" destOrd="0" presId="urn:microsoft.com/office/officeart/2016/7/layout/RepeatingBendingProcessNew"/>
    <dgm:cxn modelId="{4ACDECBB-C2F8-4757-B9BB-D0A31DFD5659}" type="presOf" srcId="{98BE98D4-B530-49A0-8D5F-37C35E9AD4B4}" destId="{C35DA874-78C9-4F60-8821-7DAEBE5CCD27}" srcOrd="1" destOrd="0" presId="urn:microsoft.com/office/officeart/2016/7/layout/RepeatingBendingProcessNew"/>
    <dgm:cxn modelId="{E4F638C0-E52C-4F2C-8794-B125301C249A}" type="presOf" srcId="{7527FD64-2E6F-44E7-89CE-F75336C1FA14}" destId="{AD5F049D-6CE6-4E5C-9371-3BFAC65355AB}" srcOrd="0" destOrd="0" presId="urn:microsoft.com/office/officeart/2016/7/layout/RepeatingBendingProcessNew"/>
    <dgm:cxn modelId="{2169ACC1-5084-4A01-AF55-8467003E4C90}" type="presOf" srcId="{5C15BB17-648F-42C7-ABC8-AC61D9B2B475}" destId="{4A30806F-A925-4931-A3B9-E3DDDCE46F63}" srcOrd="0" destOrd="0" presId="urn:microsoft.com/office/officeart/2016/7/layout/RepeatingBendingProcessNew"/>
    <dgm:cxn modelId="{C2E1D4D1-810A-43CF-BBF7-3792C98FDCC5}" type="presOf" srcId="{2A836ADE-2CD2-4629-9D8C-130F5AC7BA05}" destId="{C23D91EB-1CB3-4111-8BCB-B7B7F53C4E3A}" srcOrd="0" destOrd="0" presId="urn:microsoft.com/office/officeart/2016/7/layout/RepeatingBendingProcessNew"/>
    <dgm:cxn modelId="{105DBBD4-BCC6-4EE7-B18C-C26F4A7013FF}" srcId="{97341B02-8067-4271-9513-A67BCDABD550}" destId="{8CE9A04D-FAFA-479C-A8D6-F1AF60953F96}" srcOrd="0" destOrd="0" parTransId="{2A180BEE-B928-4A36-94B7-280DA4E25844}" sibTransId="{887A1675-70B6-48BD-AF64-DEDFE5F90AF9}"/>
    <dgm:cxn modelId="{C7FD43D5-1CCC-4A26-A8B4-44A491C2631E}" type="presOf" srcId="{887A1675-70B6-48BD-AF64-DEDFE5F90AF9}" destId="{9EC579AA-D839-41D0-A932-9F8FA7B67168}" srcOrd="0" destOrd="0" presId="urn:microsoft.com/office/officeart/2016/7/layout/RepeatingBendingProcessNew"/>
    <dgm:cxn modelId="{8EF2A7D8-37F3-493A-9588-1A29DFC677B8}" type="presOf" srcId="{8EB890C3-8790-41B0-B863-898AD14E77A4}" destId="{A20B2845-06E5-4ABF-B814-458B8D729F7A}" srcOrd="0" destOrd="0" presId="urn:microsoft.com/office/officeart/2016/7/layout/RepeatingBendingProcessNew"/>
    <dgm:cxn modelId="{FA3752F7-05BA-427C-AAD2-D9FE35C2E59D}" type="presOf" srcId="{C047881D-7C46-4BF9-A90E-5901912024FA}" destId="{F4F6A2B0-5C5E-4A71-8D5C-C16B461EC70A}" srcOrd="0" destOrd="0" presId="urn:microsoft.com/office/officeart/2016/7/layout/RepeatingBendingProcessNew"/>
    <dgm:cxn modelId="{2EBDCEA8-6189-4DDB-BB0A-075C895871B1}" type="presParOf" srcId="{C527AE22-9FE6-4E0E-BBC2-9E2178A6DF47}" destId="{84B80FEC-3B0C-4641-BFF3-BA601EEF4B72}" srcOrd="0" destOrd="0" presId="urn:microsoft.com/office/officeart/2016/7/layout/RepeatingBendingProcessNew"/>
    <dgm:cxn modelId="{F21F4607-D5FE-421B-8197-16F516CEAD79}" type="presParOf" srcId="{C527AE22-9FE6-4E0E-BBC2-9E2178A6DF47}" destId="{9EC579AA-D839-41D0-A932-9F8FA7B67168}" srcOrd="1" destOrd="0" presId="urn:microsoft.com/office/officeart/2016/7/layout/RepeatingBendingProcessNew"/>
    <dgm:cxn modelId="{520BC9CF-813E-4602-872B-BF1E9DBC5C59}" type="presParOf" srcId="{9EC579AA-D839-41D0-A932-9F8FA7B67168}" destId="{289A0D8B-FFED-4A6C-9EB9-B402D6312B39}" srcOrd="0" destOrd="0" presId="urn:microsoft.com/office/officeart/2016/7/layout/RepeatingBendingProcessNew"/>
    <dgm:cxn modelId="{B26C8C01-157F-4CAC-A06A-15BDED9B022A}" type="presParOf" srcId="{C527AE22-9FE6-4E0E-BBC2-9E2178A6DF47}" destId="{4A30806F-A925-4931-A3B9-E3DDDCE46F63}" srcOrd="2" destOrd="0" presId="urn:microsoft.com/office/officeart/2016/7/layout/RepeatingBendingProcessNew"/>
    <dgm:cxn modelId="{3DB99D96-EF7B-4702-A522-09705016326E}" type="presParOf" srcId="{C527AE22-9FE6-4E0E-BBC2-9E2178A6DF47}" destId="{2F3D7584-9160-4366-B6E9-443046376A47}" srcOrd="3" destOrd="0" presId="urn:microsoft.com/office/officeart/2016/7/layout/RepeatingBendingProcessNew"/>
    <dgm:cxn modelId="{8DB9C1C3-C9BD-48F4-9ADE-FF630447A78F}" type="presParOf" srcId="{2F3D7584-9160-4366-B6E9-443046376A47}" destId="{6D981F57-434F-449F-8373-E3A40B6C903C}" srcOrd="0" destOrd="0" presId="urn:microsoft.com/office/officeart/2016/7/layout/RepeatingBendingProcessNew"/>
    <dgm:cxn modelId="{B4B0A91A-B1CF-4947-BBF1-6420FADE2B2D}" type="presParOf" srcId="{C527AE22-9FE6-4E0E-BBC2-9E2178A6DF47}" destId="{5F4FA9FA-C05D-462A-9F8B-A98A1C684857}" srcOrd="4" destOrd="0" presId="urn:microsoft.com/office/officeart/2016/7/layout/RepeatingBendingProcessNew"/>
    <dgm:cxn modelId="{A97634BC-3575-44F4-8C71-7B8B88842CD5}" type="presParOf" srcId="{C527AE22-9FE6-4E0E-BBC2-9E2178A6DF47}" destId="{C23D91EB-1CB3-4111-8BCB-B7B7F53C4E3A}" srcOrd="5" destOrd="0" presId="urn:microsoft.com/office/officeart/2016/7/layout/RepeatingBendingProcessNew"/>
    <dgm:cxn modelId="{3FAD548D-C125-4FE4-93AE-D6639CC2E3F9}" type="presParOf" srcId="{C23D91EB-1CB3-4111-8BCB-B7B7F53C4E3A}" destId="{358CAF50-9524-43ED-859D-71343213D675}" srcOrd="0" destOrd="0" presId="urn:microsoft.com/office/officeart/2016/7/layout/RepeatingBendingProcessNew"/>
    <dgm:cxn modelId="{0B560AC6-864B-4875-924A-883E6029D1B6}" type="presParOf" srcId="{C527AE22-9FE6-4E0E-BBC2-9E2178A6DF47}" destId="{F4F6A2B0-5C5E-4A71-8D5C-C16B461EC70A}" srcOrd="6" destOrd="0" presId="urn:microsoft.com/office/officeart/2016/7/layout/RepeatingBendingProcessNew"/>
    <dgm:cxn modelId="{B7AFDCF6-A28D-4EDE-ABBA-A057012D70F7}" type="presParOf" srcId="{C527AE22-9FE6-4E0E-BBC2-9E2178A6DF47}" destId="{CFCC75AF-C80F-46DB-AC44-98CBBA09553F}" srcOrd="7" destOrd="0" presId="urn:microsoft.com/office/officeart/2016/7/layout/RepeatingBendingProcessNew"/>
    <dgm:cxn modelId="{71DF0F87-5C8F-4810-8273-7804C405DAE6}" type="presParOf" srcId="{CFCC75AF-C80F-46DB-AC44-98CBBA09553F}" destId="{C7F08DE4-762D-492B-A46D-561F38C83E98}" srcOrd="0" destOrd="0" presId="urn:microsoft.com/office/officeart/2016/7/layout/RepeatingBendingProcessNew"/>
    <dgm:cxn modelId="{6B62BD3C-75B3-4EAC-BCEA-6D9167573093}" type="presParOf" srcId="{C527AE22-9FE6-4E0E-BBC2-9E2178A6DF47}" destId="{6E92A561-E6CA-4070-ACDD-39DBC2D399F5}" srcOrd="8" destOrd="0" presId="urn:microsoft.com/office/officeart/2016/7/layout/RepeatingBendingProcessNew"/>
    <dgm:cxn modelId="{3FD2C006-64F0-4589-9F04-B633E3D2CB3C}" type="presParOf" srcId="{C527AE22-9FE6-4E0E-BBC2-9E2178A6DF47}" destId="{AD5F049D-6CE6-4E5C-9371-3BFAC65355AB}" srcOrd="9" destOrd="0" presId="urn:microsoft.com/office/officeart/2016/7/layout/RepeatingBendingProcessNew"/>
    <dgm:cxn modelId="{953F6D8A-9FBA-4EDC-BD86-65EB760D3526}" type="presParOf" srcId="{AD5F049D-6CE6-4E5C-9371-3BFAC65355AB}" destId="{E6D4E7DA-925B-4117-AB4B-1F3DF5948B5D}" srcOrd="0" destOrd="0" presId="urn:microsoft.com/office/officeart/2016/7/layout/RepeatingBendingProcessNew"/>
    <dgm:cxn modelId="{56B22224-176A-4B4D-B702-A271CB4627D9}" type="presParOf" srcId="{C527AE22-9FE6-4E0E-BBC2-9E2178A6DF47}" destId="{6DE452DD-3FD1-445B-BDC8-6BE85F0A3A54}" srcOrd="10" destOrd="0" presId="urn:microsoft.com/office/officeart/2016/7/layout/RepeatingBendingProcessNew"/>
    <dgm:cxn modelId="{B35206F6-1A32-45A6-9E67-EB4FFE92BDBC}" type="presParOf" srcId="{C527AE22-9FE6-4E0E-BBC2-9E2178A6DF47}" destId="{2E27FCF0-796F-4006-8350-CEE5CB261397}" srcOrd="11" destOrd="0" presId="urn:microsoft.com/office/officeart/2016/7/layout/RepeatingBendingProcessNew"/>
    <dgm:cxn modelId="{72063B1A-5DCF-498B-9D2C-6B84D38944F5}" type="presParOf" srcId="{2E27FCF0-796F-4006-8350-CEE5CB261397}" destId="{C35DA874-78C9-4F60-8821-7DAEBE5CCD27}" srcOrd="0" destOrd="0" presId="urn:microsoft.com/office/officeart/2016/7/layout/RepeatingBendingProcessNew"/>
    <dgm:cxn modelId="{D406D857-9700-4BE3-A016-5309A526C934}" type="presParOf" srcId="{C527AE22-9FE6-4E0E-BBC2-9E2178A6DF47}" destId="{BCBDCE36-AE7E-4F43-99F3-B1221F9E0F63}" srcOrd="12" destOrd="0" presId="urn:microsoft.com/office/officeart/2016/7/layout/RepeatingBendingProcessNew"/>
    <dgm:cxn modelId="{526784FD-3F8C-4DA0-B470-965B5F93E1B1}" type="presParOf" srcId="{C527AE22-9FE6-4E0E-BBC2-9E2178A6DF47}" destId="{78FAE0EE-375A-4A37-B5FE-BE1AF1960974}" srcOrd="13" destOrd="0" presId="urn:microsoft.com/office/officeart/2016/7/layout/RepeatingBendingProcessNew"/>
    <dgm:cxn modelId="{D604BCD5-4C8C-4A48-AF7A-8473FBDE8619}" type="presParOf" srcId="{78FAE0EE-375A-4A37-B5FE-BE1AF1960974}" destId="{729E90AC-C4AB-4588-A212-D1FAF7B614D1}" srcOrd="0" destOrd="0" presId="urn:microsoft.com/office/officeart/2016/7/layout/RepeatingBendingProcessNew"/>
    <dgm:cxn modelId="{9949B2B8-2C57-4CD5-82C9-4831FC3BA3C6}" type="presParOf" srcId="{C527AE22-9FE6-4E0E-BBC2-9E2178A6DF47}" destId="{A20B2845-06E5-4ABF-B814-458B8D729F7A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11DCD-C841-44AC-9406-B1A8E95BF98A}">
      <dsp:nvSpPr>
        <dsp:cNvPr id="0" name=""/>
        <dsp:cNvSpPr/>
      </dsp:nvSpPr>
      <dsp:spPr>
        <a:xfrm>
          <a:off x="266484" y="772329"/>
          <a:ext cx="827789" cy="82778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9DFC88-7375-4650-87E1-752B5B0E0170}">
      <dsp:nvSpPr>
        <dsp:cNvPr id="0" name=""/>
        <dsp:cNvSpPr/>
      </dsp:nvSpPr>
      <dsp:spPr>
        <a:xfrm>
          <a:off x="442898" y="948743"/>
          <a:ext cx="474960" cy="4749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34F80-AF27-4924-99B3-C37C4C045807}">
      <dsp:nvSpPr>
        <dsp:cNvPr id="0" name=""/>
        <dsp:cNvSpPr/>
      </dsp:nvSpPr>
      <dsp:spPr>
        <a:xfrm>
          <a:off x="1863" y="1857954"/>
          <a:ext cx="1357031" cy="1059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u="sng" kern="1200"/>
            <a:t>Социальные сети</a:t>
          </a:r>
          <a:r>
            <a:rPr lang="ru-RU" sz="1100" kern="1200"/>
            <a:t>: ВКонтакте, Telegram, </a:t>
          </a:r>
          <a:r>
            <a:rPr lang="en-US" sz="1100" kern="1200"/>
            <a:t>RuTube, </a:t>
          </a:r>
          <a:r>
            <a:rPr lang="ru-RU" sz="1100" kern="1200"/>
            <a:t>ЯндексДзен. Распространение новостей, аналитики и образовательного контента.</a:t>
          </a:r>
          <a:endParaRPr lang="en-US" sz="1100" kern="1200"/>
        </a:p>
      </dsp:txBody>
      <dsp:txXfrm>
        <a:off x="1863" y="1857954"/>
        <a:ext cx="1357031" cy="1059120"/>
      </dsp:txXfrm>
    </dsp:sp>
    <dsp:sp modelId="{CFA9A9A5-E8BA-4C67-90B0-0D548F291442}">
      <dsp:nvSpPr>
        <dsp:cNvPr id="0" name=""/>
        <dsp:cNvSpPr/>
      </dsp:nvSpPr>
      <dsp:spPr>
        <a:xfrm>
          <a:off x="1860996" y="772329"/>
          <a:ext cx="827789" cy="82778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CAF282-79A3-4E54-B950-F27A89C493F1}">
      <dsp:nvSpPr>
        <dsp:cNvPr id="0" name=""/>
        <dsp:cNvSpPr/>
      </dsp:nvSpPr>
      <dsp:spPr>
        <a:xfrm>
          <a:off x="2037410" y="948743"/>
          <a:ext cx="474960" cy="4749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EAFA9-B4E8-4F0C-AD23-8AF788EC0C25}">
      <dsp:nvSpPr>
        <dsp:cNvPr id="0" name=""/>
        <dsp:cNvSpPr/>
      </dsp:nvSpPr>
      <dsp:spPr>
        <a:xfrm>
          <a:off x="1596375" y="1857954"/>
          <a:ext cx="1357031" cy="1059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u="sng" kern="1200"/>
            <a:t>Контент-маркетинг</a:t>
          </a:r>
          <a:r>
            <a:rPr lang="ru-RU" sz="1100" kern="1200"/>
            <a:t>: Публикации статей, и исследований по теме децентрализованной торговли энергией и блокчейна. </a:t>
          </a:r>
          <a:endParaRPr lang="en-US" sz="1100" kern="1200"/>
        </a:p>
      </dsp:txBody>
      <dsp:txXfrm>
        <a:off x="1596375" y="1857954"/>
        <a:ext cx="1357031" cy="1059120"/>
      </dsp:txXfrm>
    </dsp:sp>
    <dsp:sp modelId="{2511723F-8C29-42C6-9904-883A9C808C2F}">
      <dsp:nvSpPr>
        <dsp:cNvPr id="0" name=""/>
        <dsp:cNvSpPr/>
      </dsp:nvSpPr>
      <dsp:spPr>
        <a:xfrm>
          <a:off x="3455508" y="772329"/>
          <a:ext cx="827789" cy="82778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648DC3-D596-4EB8-872A-F85C6A7C05F8}">
      <dsp:nvSpPr>
        <dsp:cNvPr id="0" name=""/>
        <dsp:cNvSpPr/>
      </dsp:nvSpPr>
      <dsp:spPr>
        <a:xfrm>
          <a:off x="3631922" y="948743"/>
          <a:ext cx="474960" cy="4749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E045B4-1465-4942-AFD4-8CE1FC6008FD}">
      <dsp:nvSpPr>
        <dsp:cNvPr id="0" name=""/>
        <dsp:cNvSpPr/>
      </dsp:nvSpPr>
      <dsp:spPr>
        <a:xfrm>
          <a:off x="3190887" y="1857954"/>
          <a:ext cx="1357031" cy="1059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u="sng" kern="1200"/>
            <a:t>Вебинары и онлайн-мероприятия</a:t>
          </a:r>
          <a:r>
            <a:rPr lang="ru-RU" sz="1100" kern="1200"/>
            <a:t>: Организация вебинаров, с подробным описанием проекта, его преимуществ и возможностей для пользователей.</a:t>
          </a:r>
          <a:endParaRPr lang="en-US" sz="1100" kern="1200"/>
        </a:p>
      </dsp:txBody>
      <dsp:txXfrm>
        <a:off x="3190887" y="1857954"/>
        <a:ext cx="1357031" cy="1059120"/>
      </dsp:txXfrm>
    </dsp:sp>
    <dsp:sp modelId="{DB1A8F31-F305-4BB5-B75F-EE5878426F09}">
      <dsp:nvSpPr>
        <dsp:cNvPr id="0" name=""/>
        <dsp:cNvSpPr/>
      </dsp:nvSpPr>
      <dsp:spPr>
        <a:xfrm>
          <a:off x="5050019" y="772329"/>
          <a:ext cx="827789" cy="82778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50E09-0F55-4B6B-B9B7-9AC91A4E9A41}">
      <dsp:nvSpPr>
        <dsp:cNvPr id="0" name=""/>
        <dsp:cNvSpPr/>
      </dsp:nvSpPr>
      <dsp:spPr>
        <a:xfrm>
          <a:off x="5226434" y="948743"/>
          <a:ext cx="474960" cy="4749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F17355-5CFF-4D0B-9BB3-7A06472C4165}">
      <dsp:nvSpPr>
        <dsp:cNvPr id="0" name=""/>
        <dsp:cNvSpPr/>
      </dsp:nvSpPr>
      <dsp:spPr>
        <a:xfrm>
          <a:off x="4785398" y="1857954"/>
          <a:ext cx="1357031" cy="1059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u="sng" kern="1200"/>
            <a:t>Партнёрства: </a:t>
          </a:r>
          <a:r>
            <a:rPr lang="ru-RU" sz="1100" kern="1200"/>
            <a:t>Сотрудничество с другими проектами в области блокчейна и энергетики для огласки проекта и расширения аудитории.</a:t>
          </a:r>
          <a:endParaRPr lang="en-US" sz="1100" kern="1200"/>
        </a:p>
      </dsp:txBody>
      <dsp:txXfrm>
        <a:off x="4785398" y="1857954"/>
        <a:ext cx="1357031" cy="1059120"/>
      </dsp:txXfrm>
    </dsp:sp>
    <dsp:sp modelId="{B71B19B0-B4C9-47FB-92E9-040D3FFDFCE8}">
      <dsp:nvSpPr>
        <dsp:cNvPr id="0" name=""/>
        <dsp:cNvSpPr/>
      </dsp:nvSpPr>
      <dsp:spPr>
        <a:xfrm>
          <a:off x="6644531" y="772329"/>
          <a:ext cx="827789" cy="82778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25457D-E6F7-4C7E-BEF5-677566B1061F}">
      <dsp:nvSpPr>
        <dsp:cNvPr id="0" name=""/>
        <dsp:cNvSpPr/>
      </dsp:nvSpPr>
      <dsp:spPr>
        <a:xfrm>
          <a:off x="6820945" y="948743"/>
          <a:ext cx="474960" cy="47496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AAB48-0AF9-40A9-B301-312DF8C0DB9A}">
      <dsp:nvSpPr>
        <dsp:cNvPr id="0" name=""/>
        <dsp:cNvSpPr/>
      </dsp:nvSpPr>
      <dsp:spPr>
        <a:xfrm>
          <a:off x="6379910" y="1857954"/>
          <a:ext cx="1357031" cy="1059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u="sng" kern="1200"/>
            <a:t>Форумы и сообщества</a:t>
          </a:r>
          <a:r>
            <a:rPr lang="ru-RU" sz="1100" kern="1200"/>
            <a:t>: Участие в специализированных форумах и сообществах, связанных с блокчейном и энергией, для распространения информации о проекте. </a:t>
          </a:r>
          <a:endParaRPr lang="en-US" sz="1100" kern="1200"/>
        </a:p>
      </dsp:txBody>
      <dsp:txXfrm>
        <a:off x="6379910" y="1857954"/>
        <a:ext cx="1357031" cy="1059120"/>
      </dsp:txXfrm>
    </dsp:sp>
    <dsp:sp modelId="{E5D50D4A-21BE-4BA0-8791-D3206C2B67C3}">
      <dsp:nvSpPr>
        <dsp:cNvPr id="0" name=""/>
        <dsp:cNvSpPr/>
      </dsp:nvSpPr>
      <dsp:spPr>
        <a:xfrm>
          <a:off x="8239043" y="772329"/>
          <a:ext cx="827789" cy="82778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7756BC-A350-4549-9281-A29F584A8A65}">
      <dsp:nvSpPr>
        <dsp:cNvPr id="0" name=""/>
        <dsp:cNvSpPr/>
      </dsp:nvSpPr>
      <dsp:spPr>
        <a:xfrm>
          <a:off x="8415457" y="948743"/>
          <a:ext cx="474960" cy="47496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B1C9F-B146-44FB-A2F7-2353D632FE38}">
      <dsp:nvSpPr>
        <dsp:cNvPr id="0" name=""/>
        <dsp:cNvSpPr/>
      </dsp:nvSpPr>
      <dsp:spPr>
        <a:xfrm>
          <a:off x="7974422" y="1857954"/>
          <a:ext cx="1357031" cy="1059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u="sng" kern="1200"/>
            <a:t>Ивенты и конференции: </a:t>
          </a:r>
          <a:r>
            <a:rPr lang="ru-RU" sz="1100" kern="1200"/>
            <a:t>Участие в мероприятиях, посвящённых блокчейну и возобновляемым источникам энергии. Презентация проекта перед потенциальными партнёрами и инвесторами.</a:t>
          </a:r>
          <a:endParaRPr lang="en-US" sz="1100" kern="1200"/>
        </a:p>
      </dsp:txBody>
      <dsp:txXfrm>
        <a:off x="7974422" y="1857954"/>
        <a:ext cx="1357031" cy="1059120"/>
      </dsp:txXfrm>
    </dsp:sp>
    <dsp:sp modelId="{DFE4A1D3-272C-41CA-98DA-6C7EB27803E8}">
      <dsp:nvSpPr>
        <dsp:cNvPr id="0" name=""/>
        <dsp:cNvSpPr/>
      </dsp:nvSpPr>
      <dsp:spPr>
        <a:xfrm>
          <a:off x="9833555" y="772329"/>
          <a:ext cx="827789" cy="82778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E8D387-C720-41DA-A14E-C6D3250B3341}">
      <dsp:nvSpPr>
        <dsp:cNvPr id="0" name=""/>
        <dsp:cNvSpPr/>
      </dsp:nvSpPr>
      <dsp:spPr>
        <a:xfrm>
          <a:off x="10009969" y="948743"/>
          <a:ext cx="474960" cy="47496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8DBCE3-D669-4B5D-A176-D626EC7BD021}">
      <dsp:nvSpPr>
        <dsp:cNvPr id="0" name=""/>
        <dsp:cNvSpPr/>
      </dsp:nvSpPr>
      <dsp:spPr>
        <a:xfrm>
          <a:off x="9568934" y="1857954"/>
          <a:ext cx="1357031" cy="1059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u="sng" kern="1200"/>
            <a:t>Email-рассылки: </a:t>
          </a:r>
          <a:r>
            <a:rPr lang="ru-RU" sz="1100" kern="1200"/>
            <a:t>Регулярная рассылка новостей о проекте, обновлений и полезной информации.</a:t>
          </a:r>
          <a:endParaRPr lang="en-US" sz="1100" kern="1200"/>
        </a:p>
      </dsp:txBody>
      <dsp:txXfrm>
        <a:off x="9568934" y="1857954"/>
        <a:ext cx="1357031" cy="1059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579AA-D839-41D0-A932-9F8FA7B67168}">
      <dsp:nvSpPr>
        <dsp:cNvPr id="0" name=""/>
        <dsp:cNvSpPr/>
      </dsp:nvSpPr>
      <dsp:spPr>
        <a:xfrm>
          <a:off x="2329474" y="8324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68628" y="875447"/>
        <a:ext cx="26784" cy="5356"/>
      </dsp:txXfrm>
    </dsp:sp>
    <dsp:sp modelId="{84B80FEC-3B0C-4641-BFF3-BA601EEF4B72}">
      <dsp:nvSpPr>
        <dsp:cNvPr id="0" name=""/>
        <dsp:cNvSpPr/>
      </dsp:nvSpPr>
      <dsp:spPr>
        <a:xfrm>
          <a:off x="2174" y="179395"/>
          <a:ext cx="2329100" cy="13974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1. Разработка блокчейн-платформы: 13–36 млн.руб. </a:t>
          </a:r>
          <a:endParaRPr lang="en-US" sz="2000" kern="1200"/>
        </a:p>
      </dsp:txBody>
      <dsp:txXfrm>
        <a:off x="2174" y="179395"/>
        <a:ext cx="2329100" cy="1397460"/>
      </dsp:txXfrm>
    </dsp:sp>
    <dsp:sp modelId="{2F3D7584-9160-4366-B6E9-443046376A47}">
      <dsp:nvSpPr>
        <dsp:cNvPr id="0" name=""/>
        <dsp:cNvSpPr/>
      </dsp:nvSpPr>
      <dsp:spPr>
        <a:xfrm>
          <a:off x="5194267" y="8324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3422" y="875447"/>
        <a:ext cx="26784" cy="5356"/>
      </dsp:txXfrm>
    </dsp:sp>
    <dsp:sp modelId="{4A30806F-A925-4931-A3B9-E3DDDCE46F63}">
      <dsp:nvSpPr>
        <dsp:cNvPr id="0" name=""/>
        <dsp:cNvSpPr/>
      </dsp:nvSpPr>
      <dsp:spPr>
        <a:xfrm>
          <a:off x="2866967" y="179395"/>
          <a:ext cx="2329100" cy="13974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2. Инфраструктура и хостинг: 8 – 23 </a:t>
          </a:r>
          <a:r>
            <a:rPr lang="ru-RU" sz="2000" kern="1200" dirty="0" err="1"/>
            <a:t>млн.руб</a:t>
          </a:r>
          <a:r>
            <a:rPr lang="ru-RU" sz="2000" kern="1200" dirty="0"/>
            <a:t>. </a:t>
          </a:r>
          <a:endParaRPr lang="en-US" sz="2000" kern="1200" dirty="0"/>
        </a:p>
      </dsp:txBody>
      <dsp:txXfrm>
        <a:off x="2866967" y="179395"/>
        <a:ext cx="2329100" cy="1397460"/>
      </dsp:txXfrm>
    </dsp:sp>
    <dsp:sp modelId="{C23D91EB-1CB3-4111-8BCB-B7B7F53C4E3A}">
      <dsp:nvSpPr>
        <dsp:cNvPr id="0" name=""/>
        <dsp:cNvSpPr/>
      </dsp:nvSpPr>
      <dsp:spPr>
        <a:xfrm>
          <a:off x="8059061" y="8324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298215" y="875447"/>
        <a:ext cx="26784" cy="5356"/>
      </dsp:txXfrm>
    </dsp:sp>
    <dsp:sp modelId="{5F4FA9FA-C05D-462A-9F8B-A98A1C684857}">
      <dsp:nvSpPr>
        <dsp:cNvPr id="0" name=""/>
        <dsp:cNvSpPr/>
      </dsp:nvSpPr>
      <dsp:spPr>
        <a:xfrm>
          <a:off x="5731761" y="179395"/>
          <a:ext cx="2329100" cy="13974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3. Лицензии и регулирование: 8 – 250 </a:t>
          </a:r>
          <a:r>
            <a:rPr lang="ru-RU" sz="2000" kern="1200" dirty="0" err="1"/>
            <a:t>млн.руб</a:t>
          </a:r>
          <a:r>
            <a:rPr lang="ru-RU" sz="2000" kern="1200" dirty="0"/>
            <a:t>. </a:t>
          </a:r>
          <a:endParaRPr lang="en-US" sz="2000" kern="1200" dirty="0"/>
        </a:p>
      </dsp:txBody>
      <dsp:txXfrm>
        <a:off x="5731761" y="179395"/>
        <a:ext cx="2329100" cy="1397460"/>
      </dsp:txXfrm>
    </dsp:sp>
    <dsp:sp modelId="{CFCC75AF-C80F-46DB-AC44-98CBBA09553F}">
      <dsp:nvSpPr>
        <dsp:cNvPr id="0" name=""/>
        <dsp:cNvSpPr/>
      </dsp:nvSpPr>
      <dsp:spPr>
        <a:xfrm>
          <a:off x="1166724" y="1575055"/>
          <a:ext cx="8594380" cy="505093"/>
        </a:xfrm>
        <a:custGeom>
          <a:avLst/>
          <a:gdLst/>
          <a:ahLst/>
          <a:cxnLst/>
          <a:rect l="0" t="0" r="0" b="0"/>
          <a:pathLst>
            <a:path>
              <a:moveTo>
                <a:pt x="8594380" y="0"/>
              </a:moveTo>
              <a:lnTo>
                <a:pt x="8594380" y="269646"/>
              </a:lnTo>
              <a:lnTo>
                <a:pt x="0" y="269646"/>
              </a:lnTo>
              <a:lnTo>
                <a:pt x="0" y="505093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8638" y="1824924"/>
        <a:ext cx="430552" cy="5356"/>
      </dsp:txXfrm>
    </dsp:sp>
    <dsp:sp modelId="{F4F6A2B0-5C5E-4A71-8D5C-C16B461EC70A}">
      <dsp:nvSpPr>
        <dsp:cNvPr id="0" name=""/>
        <dsp:cNvSpPr/>
      </dsp:nvSpPr>
      <dsp:spPr>
        <a:xfrm>
          <a:off x="8596554" y="179395"/>
          <a:ext cx="2329100" cy="13974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4. Маркетинг и продвижение: 8 – 23 </a:t>
          </a:r>
          <a:r>
            <a:rPr lang="ru-RU" sz="2000" kern="1200" dirty="0" err="1"/>
            <a:t>млн.руб</a:t>
          </a:r>
          <a:r>
            <a:rPr lang="ru-RU" sz="2000" kern="1200" dirty="0"/>
            <a:t>. </a:t>
          </a:r>
          <a:endParaRPr lang="en-US" sz="2000" kern="1200" dirty="0"/>
        </a:p>
      </dsp:txBody>
      <dsp:txXfrm>
        <a:off x="8596554" y="179395"/>
        <a:ext cx="2329100" cy="1397460"/>
      </dsp:txXfrm>
    </dsp:sp>
    <dsp:sp modelId="{AD5F049D-6CE6-4E5C-9371-3BFAC65355AB}">
      <dsp:nvSpPr>
        <dsp:cNvPr id="0" name=""/>
        <dsp:cNvSpPr/>
      </dsp:nvSpPr>
      <dsp:spPr>
        <a:xfrm>
          <a:off x="2329474" y="2765559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68628" y="2808600"/>
        <a:ext cx="26784" cy="5356"/>
      </dsp:txXfrm>
    </dsp:sp>
    <dsp:sp modelId="{6E92A561-E6CA-4070-ACDD-39DBC2D399F5}">
      <dsp:nvSpPr>
        <dsp:cNvPr id="0" name=""/>
        <dsp:cNvSpPr/>
      </dsp:nvSpPr>
      <dsp:spPr>
        <a:xfrm>
          <a:off x="2174" y="2112549"/>
          <a:ext cx="2329100" cy="139746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5. Операционные расходы: 35 – 85 </a:t>
          </a:r>
          <a:r>
            <a:rPr lang="ru-RU" sz="2000" kern="1200" dirty="0" err="1"/>
            <a:t>млн.руб</a:t>
          </a:r>
          <a:r>
            <a:rPr lang="ru-RU" sz="2000" kern="1200" dirty="0"/>
            <a:t>. </a:t>
          </a:r>
          <a:endParaRPr lang="en-US" sz="2000" kern="1200" dirty="0"/>
        </a:p>
      </dsp:txBody>
      <dsp:txXfrm>
        <a:off x="2174" y="2112549"/>
        <a:ext cx="2329100" cy="1397460"/>
      </dsp:txXfrm>
    </dsp:sp>
    <dsp:sp modelId="{2E27FCF0-796F-4006-8350-CEE5CB261397}">
      <dsp:nvSpPr>
        <dsp:cNvPr id="0" name=""/>
        <dsp:cNvSpPr/>
      </dsp:nvSpPr>
      <dsp:spPr>
        <a:xfrm>
          <a:off x="5194267" y="2765559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3422" y="2808600"/>
        <a:ext cx="26784" cy="5356"/>
      </dsp:txXfrm>
    </dsp:sp>
    <dsp:sp modelId="{6DE452DD-3FD1-445B-BDC8-6BE85F0A3A54}">
      <dsp:nvSpPr>
        <dsp:cNvPr id="0" name=""/>
        <dsp:cNvSpPr/>
      </dsp:nvSpPr>
      <dsp:spPr>
        <a:xfrm>
          <a:off x="2866967" y="2112549"/>
          <a:ext cx="2329100" cy="13974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6. Поддержка и обслуживание: 7 – 15 </a:t>
          </a:r>
          <a:r>
            <a:rPr lang="ru-RU" sz="2000" kern="1200" dirty="0" err="1"/>
            <a:t>млн.руб</a:t>
          </a:r>
          <a:r>
            <a:rPr lang="ru-RU" sz="2000" kern="1200" dirty="0"/>
            <a:t>. </a:t>
          </a:r>
          <a:endParaRPr lang="en-US" sz="2000" kern="1200" dirty="0"/>
        </a:p>
      </dsp:txBody>
      <dsp:txXfrm>
        <a:off x="2866967" y="2112549"/>
        <a:ext cx="2329100" cy="1397460"/>
      </dsp:txXfrm>
    </dsp:sp>
    <dsp:sp modelId="{78FAE0EE-375A-4A37-B5FE-BE1AF1960974}">
      <dsp:nvSpPr>
        <dsp:cNvPr id="0" name=""/>
        <dsp:cNvSpPr/>
      </dsp:nvSpPr>
      <dsp:spPr>
        <a:xfrm>
          <a:off x="8059061" y="2765559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298215" y="2808600"/>
        <a:ext cx="26784" cy="5356"/>
      </dsp:txXfrm>
    </dsp:sp>
    <dsp:sp modelId="{BCBDCE36-AE7E-4F43-99F3-B1221F9E0F63}">
      <dsp:nvSpPr>
        <dsp:cNvPr id="0" name=""/>
        <dsp:cNvSpPr/>
      </dsp:nvSpPr>
      <dsp:spPr>
        <a:xfrm>
          <a:off x="5731761" y="2112549"/>
          <a:ext cx="2329100" cy="13974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7.Непредвиденные расходы: 0,5</a:t>
          </a:r>
          <a:r>
            <a:rPr lang="ru-RU" sz="2000" b="0" i="0" kern="1200" dirty="0"/>
            <a:t>– 1 </a:t>
          </a:r>
          <a:r>
            <a:rPr lang="ru-RU" sz="2000" kern="1200" dirty="0" err="1"/>
            <a:t>млн.руб</a:t>
          </a:r>
          <a:r>
            <a:rPr lang="ru-RU" sz="2000" kern="1200" dirty="0"/>
            <a:t>. </a:t>
          </a:r>
          <a:endParaRPr lang="en-US" sz="2000" kern="1200" dirty="0"/>
        </a:p>
      </dsp:txBody>
      <dsp:txXfrm>
        <a:off x="5731761" y="2112549"/>
        <a:ext cx="2329100" cy="1397460"/>
      </dsp:txXfrm>
    </dsp:sp>
    <dsp:sp modelId="{A20B2845-06E5-4ABF-B814-458B8D729F7A}">
      <dsp:nvSpPr>
        <dsp:cNvPr id="0" name=""/>
        <dsp:cNvSpPr/>
      </dsp:nvSpPr>
      <dsp:spPr>
        <a:xfrm>
          <a:off x="8596554" y="2112549"/>
          <a:ext cx="2329100" cy="13974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Общая оценка стоимости: </a:t>
          </a:r>
          <a:r>
            <a:rPr lang="ru-RU" sz="2000" b="1" i="0" kern="1200"/>
            <a:t>81-217 </a:t>
          </a:r>
          <a:r>
            <a:rPr lang="ru-RU" sz="2000" b="1" kern="1200"/>
            <a:t>млн.руб. </a:t>
          </a:r>
          <a:endParaRPr lang="en-US" sz="2000" kern="1200"/>
        </a:p>
      </dsp:txBody>
      <dsp:txXfrm>
        <a:off x="8596554" y="2112549"/>
        <a:ext cx="2329100" cy="1397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941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279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16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855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78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52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458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24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57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01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6819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7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000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52B65-18F2-4B0D-89C1-A1FDBDE487DB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9E6A4-30EF-4073-9A0A-53347BFFA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55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hyperlink" Target="mailto:Arthur.abdulakhov@outlook.com" TargetMode="External"/><Relationship Id="rId21" Type="http://schemas.openxmlformats.org/officeDocument/2006/relationships/image" Target="../media/image29.jfif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hyperlink" Target="mailto:Lika200388@mail.com" TargetMode="External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A15A7C4D-68D2-4CE0-82E5-6CB571693FFB}"/>
              </a:ext>
            </a:extLst>
          </p:cNvPr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2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21" name="object 2">
              <a:extLst>
                <a:ext uri="{FF2B5EF4-FFF2-40B4-BE49-F238E27FC236}">
                  <a16:creationId xmlns:a16="http://schemas.microsoft.com/office/drawing/2014/main" id="{60DCC83C-8E37-4A7E-AA94-44735F40B9F5}"/>
                </a:ext>
              </a:extLst>
            </p:cNvPr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094F2451-34F7-4D6E-BFAF-584731BB7AC1}"/>
                  </a:ext>
                </a:extLst>
              </p:cNvPr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9" name="object 10">
                <a:extLst>
                  <a:ext uri="{FF2B5EF4-FFF2-40B4-BE49-F238E27FC236}">
                    <a16:creationId xmlns:a16="http://schemas.microsoft.com/office/drawing/2014/main" id="{69A493EE-0D75-46E9-AB35-1260EC1B7357}"/>
                  </a:ext>
                </a:extLst>
              </p:cNvPr>
              <p:cNvSpPr/>
              <p:nvPr/>
            </p:nvSpPr>
            <p:spPr>
              <a:xfrm>
                <a:off x="14113455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4" name="object 15">
                <a:extLst>
                  <a:ext uri="{FF2B5EF4-FFF2-40B4-BE49-F238E27FC236}">
                    <a16:creationId xmlns:a16="http://schemas.microsoft.com/office/drawing/2014/main" id="{9450D7B0-F644-4F3C-ADB1-7BC0EAFF283A}"/>
                  </a:ext>
                </a:extLst>
              </p:cNvPr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6" name="object 17">
                <a:extLst>
                  <a:ext uri="{FF2B5EF4-FFF2-40B4-BE49-F238E27FC236}">
                    <a16:creationId xmlns:a16="http://schemas.microsoft.com/office/drawing/2014/main" id="{C0AB703F-FFE6-454E-B212-B5647416737D}"/>
                  </a:ext>
                </a:extLst>
              </p:cNvPr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931DE2BB-CF86-4C3D-860A-AEB9E228399F}"/>
                  </a:ext>
                </a:extLst>
              </p:cNvPr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574C6D6E-9B55-4097-AAA2-0FCF2213F7DD}"/>
                </a:ext>
              </a:extLst>
            </p:cNvPr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38" name="object 11">
                <a:extLst>
                  <a:ext uri="{FF2B5EF4-FFF2-40B4-BE49-F238E27FC236}">
                    <a16:creationId xmlns:a16="http://schemas.microsoft.com/office/drawing/2014/main" id="{C8F21282-FC21-458D-A849-540FEB93C2ED}"/>
                  </a:ext>
                </a:extLst>
              </p:cNvPr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9" name="object 12">
                <a:extLst>
                  <a:ext uri="{FF2B5EF4-FFF2-40B4-BE49-F238E27FC236}">
                    <a16:creationId xmlns:a16="http://schemas.microsoft.com/office/drawing/2014/main" id="{D17D8E83-9FAD-4528-BAF8-97BC0D05FA76}"/>
                  </a:ext>
                </a:extLst>
              </p:cNvPr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0" name="object 13">
                <a:extLst>
                  <a:ext uri="{FF2B5EF4-FFF2-40B4-BE49-F238E27FC236}">
                    <a16:creationId xmlns:a16="http://schemas.microsoft.com/office/drawing/2014/main" id="{584D255D-28B0-466F-9FDD-A5BF3B2C6C6C}"/>
                  </a:ext>
                </a:extLst>
              </p:cNvPr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sp>
        <p:nvSpPr>
          <p:cNvPr id="19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2000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НАЦИОНАЛЬНАЯ ТЕХНОЛОГИЧЕСКАЯ ИНИЦИАТИВА</a:t>
            </a:r>
            <a:endParaRPr sz="2000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49" name="Рисунок 4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30E3E0-02EF-436B-BE44-A67C80232B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51" name="object 6">
            <a:extLst>
              <a:ext uri="{FF2B5EF4-FFF2-40B4-BE49-F238E27FC236}">
                <a16:creationId xmlns:a16="http://schemas.microsoft.com/office/drawing/2014/main" id="{64E0E948-3FCD-4B3B-A626-D0F5C0F08456}"/>
              </a:ext>
            </a:extLst>
          </p:cNvPr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B099718-95F8-48EC-B6D9-901CAD40E7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object 18" hidden="1">
            <a:extLst>
              <a:ext uri="{FF2B5EF4-FFF2-40B4-BE49-F238E27FC236}">
                <a16:creationId xmlns:a16="http://schemas.microsoft.com/office/drawing/2014/main" id="{1FE2821C-E326-4B0B-9904-92762EDBB72F}"/>
              </a:ext>
            </a:extLst>
          </p:cNvPr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6600"/>
              </a:lnSpc>
              <a:spcBef>
                <a:spcPts val="58"/>
              </a:spcBef>
            </a:pPr>
            <a:r>
              <a:rPr lang="ru-RU" sz="6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Энергия города. Среда</a:t>
            </a:r>
            <a:endParaRPr sz="60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5A306D8-4C99-4857-9802-68FBAE83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56" name="object 19">
            <a:extLst>
              <a:ext uri="{FF2B5EF4-FFF2-40B4-BE49-F238E27FC236}">
                <a16:creationId xmlns:a16="http://schemas.microsoft.com/office/drawing/2014/main" id="{8D8F2EF6-1C19-4208-BC78-B1271903882B}"/>
              </a:ext>
            </a:extLst>
          </p:cNvPr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ru-RU" spc="-97" dirty="0">
                <a:solidFill>
                  <a:srgbClr val="8F00FF"/>
                </a:solidFill>
                <a:latin typeface="Gilroy-ExtraBold" panose="020B0604020202020204" charset="-52"/>
                <a:cs typeface="Microsoft Sans Serif"/>
              </a:rPr>
              <a:t>АКСЕЛЕРАТОР ГУУ</a:t>
            </a:r>
            <a:endParaRPr dirty="0">
              <a:solidFill>
                <a:srgbClr val="8F00FF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57" name="object 15">
            <a:extLst>
              <a:ext uri="{FF2B5EF4-FFF2-40B4-BE49-F238E27FC236}">
                <a16:creationId xmlns:a16="http://schemas.microsoft.com/office/drawing/2014/main" id="{1C7AF060-111F-4488-B0FE-95018651C281}"/>
              </a:ext>
            </a:extLst>
          </p:cNvPr>
          <p:cNvSpPr/>
          <p:nvPr/>
        </p:nvSpPr>
        <p:spPr>
          <a:xfrm>
            <a:off x="9753980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16">
            <a:extLst>
              <a:ext uri="{FF2B5EF4-FFF2-40B4-BE49-F238E27FC236}">
                <a16:creationId xmlns:a16="http://schemas.microsoft.com/office/drawing/2014/main" id="{88971B2B-3F63-4091-B07F-A31721234A5F}"/>
              </a:ext>
            </a:extLst>
          </p:cNvPr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112FDB4E-591E-4A01-8FAA-92204B775E04}"/>
              </a:ext>
            </a:extLst>
          </p:cNvPr>
          <p:cNvSpPr/>
          <p:nvPr/>
        </p:nvSpPr>
        <p:spPr>
          <a:xfrm>
            <a:off x="8535055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16">
            <a:extLst>
              <a:ext uri="{FF2B5EF4-FFF2-40B4-BE49-F238E27FC236}">
                <a16:creationId xmlns:a16="http://schemas.microsoft.com/office/drawing/2014/main" id="{21D91009-A2E1-4E0F-8688-0C7595F5F806}"/>
              </a:ext>
            </a:extLst>
          </p:cNvPr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19">
            <a:extLst>
              <a:ext uri="{FF2B5EF4-FFF2-40B4-BE49-F238E27FC236}">
                <a16:creationId xmlns:a16="http://schemas.microsoft.com/office/drawing/2014/main" id="{A0F762D0-B31B-45B9-82A7-241BCCFE902C}"/>
              </a:ext>
            </a:extLst>
          </p:cNvPr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4400" b="1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20.35</a:t>
            </a:r>
            <a:endParaRPr sz="4400" b="1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87234" y="2530805"/>
            <a:ext cx="9582092" cy="315934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ru-RU" sz="4800" dirty="0" err="1">
                <a:solidFill>
                  <a:srgbClr val="8F00FF"/>
                </a:solidFill>
                <a:latin typeface="Gilroy-ExtraBold" panose="020B0604020202020204" charset="-52"/>
                <a:cs typeface="Trebuchet MS"/>
              </a:rPr>
              <a:t>ЭнергоМаркет</a:t>
            </a:r>
            <a:r>
              <a:rPr lang="ru-RU" sz="4800" dirty="0">
                <a:solidFill>
                  <a:srgbClr val="8F00FF"/>
                </a:solidFill>
                <a:latin typeface="Gilroy-ExtraBold" panose="020B0604020202020204" charset="-52"/>
                <a:cs typeface="Trebuchet MS"/>
              </a:rPr>
              <a:t>: </a:t>
            </a:r>
          </a:p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ru-RU" sz="2400" dirty="0">
                <a:solidFill>
                  <a:srgbClr val="8F00FF"/>
                </a:solidFill>
                <a:latin typeface="Gilroy-ExtraBold" panose="020B0604020202020204" charset="-52"/>
                <a:cs typeface="Trebuchet MS"/>
              </a:rPr>
              <a:t>цифровая платформа для децентрализованной торговли энергией</a:t>
            </a:r>
            <a:br>
              <a:rPr lang="ru-RU" sz="2400" dirty="0">
                <a:solidFill>
                  <a:srgbClr val="8F00FF"/>
                </a:solidFill>
                <a:latin typeface="Gilroy-ExtraBold" panose="020B0604020202020204" charset="-52"/>
                <a:cs typeface="Trebuchet MS"/>
              </a:rPr>
            </a:br>
            <a:r>
              <a:rPr lang="ru-RU" sz="2400" dirty="0">
                <a:solidFill>
                  <a:srgbClr val="8F00FF"/>
                </a:solidFill>
                <a:latin typeface="Gilroy-ExtraBold" panose="020B0604020202020204" charset="-52"/>
                <a:cs typeface="Trebuchet MS"/>
              </a:rPr>
              <a:t>с использованием </a:t>
            </a:r>
            <a:r>
              <a:rPr lang="ru-RU" sz="2400" dirty="0" err="1">
                <a:solidFill>
                  <a:srgbClr val="8F00FF"/>
                </a:solidFill>
                <a:latin typeface="Gilroy-ExtraBold" panose="020B0604020202020204" charset="-52"/>
                <a:cs typeface="Trebuchet MS"/>
              </a:rPr>
              <a:t>блоĸчейн</a:t>
            </a:r>
            <a:r>
              <a:rPr lang="ru-RU" sz="2400" dirty="0">
                <a:solidFill>
                  <a:srgbClr val="8F00FF"/>
                </a:solidFill>
                <a:latin typeface="Gilroy-ExtraBold" panose="020B0604020202020204" charset="-52"/>
                <a:cs typeface="Trebuchet MS"/>
              </a:rPr>
              <a:t>-технологии</a:t>
            </a:r>
          </a:p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endParaRPr lang="ru-RU" sz="4800" dirty="0">
              <a:solidFill>
                <a:srgbClr val="8F00FF"/>
              </a:solidFill>
              <a:latin typeface="Gilroy-ExtraBold" panose="020B0604020202020204" charset="-52"/>
              <a:cs typeface="Trebuchet MS"/>
            </a:endParaRPr>
          </a:p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endParaRPr lang="ru-RU" sz="4800" dirty="0">
              <a:solidFill>
                <a:srgbClr val="8F00FF"/>
              </a:solidFill>
              <a:latin typeface="Gilroy-ExtraBold" panose="020B0604020202020204" charset="-52"/>
              <a:cs typeface="Trebuchet MS"/>
            </a:endParaRPr>
          </a:p>
        </p:txBody>
      </p:sp>
      <p:sp>
        <p:nvSpPr>
          <p:cNvPr id="37" name="Заголовок">
            <a:extLst>
              <a:ext uri="{FF2B5EF4-FFF2-40B4-BE49-F238E27FC236}">
                <a16:creationId xmlns:a16="http://schemas.microsoft.com/office/drawing/2014/main" id="{73BFA161-A072-4250-916F-1F7F0EC05211}"/>
              </a:ext>
            </a:extLst>
          </p:cNvPr>
          <p:cNvSpPr txBox="1"/>
          <p:nvPr/>
        </p:nvSpPr>
        <p:spPr>
          <a:xfrm>
            <a:off x="1756314" y="517002"/>
            <a:ext cx="9905763" cy="64045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>
              <a:lnSpc>
                <a:spcPct val="85000"/>
              </a:lnSpc>
            </a:pPr>
            <a:r>
              <a:rPr lang="ru-RU" sz="48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</a:t>
            </a:r>
            <a:r>
              <a:rPr lang="ru-RU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       </a:t>
            </a:r>
            <a:r>
              <a:rPr lang="ru-RU" sz="48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2.0</a:t>
            </a:r>
            <a:endParaRPr sz="48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556CE4B-C22E-4C53-9BD2-26248E40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CE2D36F-C13A-4C2F-B8C5-253F854913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C63D2F2-E78A-4BDE-84CE-A3CA09D8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540AFC7-F7EA-465A-B84E-ABA3B3530E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AF222AC4-DFD1-4963-A02F-93E5A67B9C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68C6F89-566F-4909-8232-67473668FD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63" name="Рисунок 62" hidden="1">
            <a:extLst>
              <a:ext uri="{FF2B5EF4-FFF2-40B4-BE49-F238E27FC236}">
                <a16:creationId xmlns:a16="http://schemas.microsoft.com/office/drawing/2014/main" id="{751E5569-A06D-401C-8861-46409F334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D788FDA-17E0-46AF-8E88-7205C22DEF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0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D917A-2097-A399-BA33-91235AEBE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1" y="489508"/>
            <a:ext cx="5754896" cy="1667569"/>
          </a:xfrm>
        </p:spPr>
        <p:txBody>
          <a:bodyPr anchor="b">
            <a:normAutofit/>
          </a:bodyPr>
          <a:lstStyle/>
          <a:p>
            <a:r>
              <a:rPr lang="ru-RU" sz="4000"/>
              <a:t>Цель проекта, проблема, целевая аудитория</a:t>
            </a:r>
          </a:p>
        </p:txBody>
      </p:sp>
      <p:pic>
        <p:nvPicPr>
          <p:cNvPr id="7" name="Graphic 6" descr="В яблочко">
            <a:extLst>
              <a:ext uri="{FF2B5EF4-FFF2-40B4-BE49-F238E27FC236}">
                <a16:creationId xmlns:a16="http://schemas.microsoft.com/office/drawing/2014/main" id="{2739FD79-204B-EEE9-7FDD-4295D3C79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130" y="1275070"/>
            <a:ext cx="3876165" cy="3876165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1C9AD4E6-6F0C-A787-08FF-448606EBE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6502" y="2405894"/>
            <a:ext cx="5754896" cy="319746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sz="2000" dirty="0"/>
              <a:t>Цель: создание концепции цифровой платформы для децентрализованной торговли энергией (P2P)</a:t>
            </a:r>
            <a:br>
              <a:rPr lang="ru-RU" sz="2000" dirty="0"/>
            </a:br>
            <a:r>
              <a:rPr lang="ru-RU" sz="2000" dirty="0"/>
              <a:t>с использованием </a:t>
            </a:r>
            <a:r>
              <a:rPr lang="ru-RU" sz="2000" dirty="0" err="1"/>
              <a:t>блоĸчейн</a:t>
            </a:r>
            <a:r>
              <a:rPr lang="ru-RU" sz="2000" dirty="0"/>
              <a:t>-технологии</a:t>
            </a:r>
          </a:p>
          <a:p>
            <a:pPr marL="0" indent="0">
              <a:buNone/>
            </a:pPr>
            <a:r>
              <a:rPr lang="ru-RU" sz="2000" dirty="0">
                <a:latin typeface="Roboto" panose="02000000000000000000" pitchFamily="2" charset="0"/>
              </a:rPr>
              <a:t>Проблема:  низкий уровень электрификации удаленных и изолированных территорий (в т.ч. ТИТЭС) и нестабильность электроснабжения этих районов.</a:t>
            </a:r>
          </a:p>
          <a:p>
            <a:pPr marL="0" indent="0">
              <a:buNone/>
            </a:pPr>
            <a:r>
              <a:rPr lang="ru-RU" sz="2000" dirty="0">
                <a:latin typeface="Roboto" panose="02000000000000000000" pitchFamily="2" charset="0"/>
              </a:rPr>
              <a:t>ЦА: Взрослое платежеспособное население удаленных территорий России с уровнем дохода 150 тыс. руб.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0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8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2" y="489508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ru-RU" sz="4000"/>
              <a:t>Актуальность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marL="0" indent="0" algn="r">
              <a:buNone/>
            </a:pPr>
            <a:r>
              <a:rPr lang="ru-RU" sz="2000" dirty="0"/>
              <a:t>Необходимость создания удобной платформы для торговли энергией без посредников, повышения надежности энергоснабжения и развития ВИЭ-генерации. </a:t>
            </a:r>
            <a:endParaRPr lang="ru-RU" sz="2000"/>
          </a:p>
          <a:p>
            <a:pPr marL="0" indent="0" algn="r">
              <a:buNone/>
            </a:pPr>
            <a:endParaRPr lang="ru-RU" sz="2000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A344AAA5-41F4-4862-97EF-688D31DC7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85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E1A62C-2AAF-4B3E-8CDB-65E237080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2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B09C704-EEC8-4CDD-B6AB-A5CAC06A29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7144060"/>
              </p:ext>
            </p:extLst>
          </p:nvPr>
        </p:nvGraphicFramePr>
        <p:xfrm>
          <a:off x="6675120" y="644056"/>
          <a:ext cx="4957638" cy="5184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8536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ru-RU" sz="3700">
                <a:solidFill>
                  <a:srgbClr val="FFFFFF"/>
                </a:solidFill>
              </a:rPr>
              <a:t>Характеристика технологии «ЭнергоМаркет»: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351" y="1891970"/>
            <a:ext cx="11217642" cy="4671491"/>
          </a:xfrm>
        </p:spPr>
        <p:txBody>
          <a:bodyPr anchor="ctr">
            <a:normAutofit/>
          </a:bodyPr>
          <a:lstStyle/>
          <a:p>
            <a:r>
              <a:rPr lang="ru-RU" sz="1800" dirty="0"/>
              <a:t>Устранение посредников позволяет снизить транзакционные издержки и сделать торговлю энергией более быстрой и прозрачной.</a:t>
            </a:r>
          </a:p>
          <a:p>
            <a:r>
              <a:rPr lang="ru-RU" sz="1800" dirty="0"/>
              <a:t>Обеспечение доступа к рынкам энергии для мелких производителей и потребителей, таких как владельцы солнечных панелей, что способствует развитию локальной экономики.</a:t>
            </a:r>
          </a:p>
          <a:p>
            <a:r>
              <a:rPr lang="ru-RU" sz="1800" dirty="0"/>
              <a:t>Использование блокчейна обеспечивает надежную запись всех транзакций, что повышает доверие участников и снижает риск мошенничества.</a:t>
            </a:r>
          </a:p>
          <a:p>
            <a:r>
              <a:rPr lang="ru-RU" sz="1800" dirty="0"/>
              <a:t>Способствование развитию возобновляемых источников энергии и более эффективному использованию ресурсов, что помогает в борьбе с климатическими изменениями.</a:t>
            </a:r>
          </a:p>
          <a:p>
            <a:r>
              <a:rPr lang="ru-RU" sz="1800" dirty="0"/>
              <a:t>Участники могут самостоятельно управлять своими энергоресурсами, устанавливая цены и условия, что повышает их финансовую независимость.</a:t>
            </a:r>
          </a:p>
          <a:p>
            <a:r>
              <a:rPr lang="ru-RU" sz="1800" dirty="0"/>
              <a:t>Цифровая платформа для торговли электроэнергией позволит совершать купля-продажа электроэнергии (мощности) от потребителя потребителю посредством заключения договоров непосредственно на самой платформе</a:t>
            </a:r>
          </a:p>
          <a:p>
            <a:r>
              <a:rPr lang="ru-RU" sz="1800" dirty="0"/>
              <a:t>Создание новых бизнес-моделей и возможностей для интеграции технологий, таких как </a:t>
            </a:r>
            <a:r>
              <a:rPr lang="ru-RU" sz="1800" dirty="0" err="1"/>
              <a:t>IoT</a:t>
            </a:r>
            <a:r>
              <a:rPr lang="ru-RU" sz="1800" dirty="0"/>
              <a:t> и смарт-контракты, что ведет к повышению общей эффективности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2244470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4CEDB0-88E4-94D4-4B66-34F2B75F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ru-RU" sz="4000">
                <a:solidFill>
                  <a:srgbClr val="FFFFFF"/>
                </a:solidFill>
              </a:rPr>
              <a:t>Конкуренты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CC07286-B83A-43CF-7B00-5BC01FB4B8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0575600"/>
              </p:ext>
            </p:extLst>
          </p:nvPr>
        </p:nvGraphicFramePr>
        <p:xfrm>
          <a:off x="644056" y="2357244"/>
          <a:ext cx="10927832" cy="3703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9267">
                  <a:extLst>
                    <a:ext uri="{9D8B030D-6E8A-4147-A177-3AD203B41FA5}">
                      <a16:colId xmlns:a16="http://schemas.microsoft.com/office/drawing/2014/main" val="279180281"/>
                    </a:ext>
                  </a:extLst>
                </a:gridCol>
                <a:gridCol w="2338646">
                  <a:extLst>
                    <a:ext uri="{9D8B030D-6E8A-4147-A177-3AD203B41FA5}">
                      <a16:colId xmlns:a16="http://schemas.microsoft.com/office/drawing/2014/main" val="1907054317"/>
                    </a:ext>
                  </a:extLst>
                </a:gridCol>
                <a:gridCol w="1949162">
                  <a:extLst>
                    <a:ext uri="{9D8B030D-6E8A-4147-A177-3AD203B41FA5}">
                      <a16:colId xmlns:a16="http://schemas.microsoft.com/office/drawing/2014/main" val="335078277"/>
                    </a:ext>
                  </a:extLst>
                </a:gridCol>
                <a:gridCol w="1918474">
                  <a:extLst>
                    <a:ext uri="{9D8B030D-6E8A-4147-A177-3AD203B41FA5}">
                      <a16:colId xmlns:a16="http://schemas.microsoft.com/office/drawing/2014/main" val="1126673775"/>
                    </a:ext>
                  </a:extLst>
                </a:gridCol>
                <a:gridCol w="2452283">
                  <a:extLst>
                    <a:ext uri="{9D8B030D-6E8A-4147-A177-3AD203B41FA5}">
                      <a16:colId xmlns:a16="http://schemas.microsoft.com/office/drawing/2014/main" val="2525381488"/>
                    </a:ext>
                  </a:extLst>
                </a:gridCol>
              </a:tblGrid>
              <a:tr h="741531">
                <a:tc>
                  <a:txBody>
                    <a:bodyPr/>
                    <a:lstStyle/>
                    <a:p>
                      <a:r>
                        <a:rPr lang="ru-RU" sz="2000"/>
                        <a:t>Характеристика/</a:t>
                      </a:r>
                    </a:p>
                    <a:p>
                      <a:r>
                        <a:rPr lang="ru-RU" sz="2000"/>
                        <a:t>Компания</a:t>
                      </a:r>
                    </a:p>
                  </a:txBody>
                  <a:tcPr marL="100207" marR="100207" marT="50103" marB="5010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Brooklyn Microgrid</a:t>
                      </a:r>
                      <a:endParaRPr lang="ru-RU" sz="2000"/>
                    </a:p>
                  </a:txBody>
                  <a:tcPr marL="100207" marR="100207" marT="50103" marB="5010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/>
                        <a:t>Power Ledger</a:t>
                      </a:r>
                    </a:p>
                  </a:txBody>
                  <a:tcPr marL="100207" marR="100207" marT="50103" marB="5010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/>
                        <a:t>WePower</a:t>
                      </a:r>
                    </a:p>
                  </a:txBody>
                  <a:tcPr marL="100207" marR="100207" marT="50103" marB="5010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/>
                        <a:t>Энергомаркет</a:t>
                      </a:r>
                      <a:endParaRPr lang="ru-RU" sz="2000" dirty="0"/>
                    </a:p>
                  </a:txBody>
                  <a:tcPr marL="100207" marR="100207" marT="50103" marB="50103" anchor="ctr"/>
                </a:tc>
                <a:extLst>
                  <a:ext uri="{0D108BD9-81ED-4DB2-BD59-A6C34878D82A}">
                    <a16:rowId xmlns:a16="http://schemas.microsoft.com/office/drawing/2014/main" val="1727409168"/>
                  </a:ext>
                </a:extLst>
              </a:tr>
              <a:tr h="70228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Географический фокус</a:t>
                      </a:r>
                    </a:p>
                  </a:txBody>
                  <a:tcPr marL="10438" marR="10438" marT="10438" marB="10438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Локальный (Бруклин, Нью-Йорк)</a:t>
                      </a:r>
                    </a:p>
                  </a:txBody>
                  <a:tcPr marL="10438" marR="10438" marT="10438" marB="10438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Глобальный (различные страны)</a:t>
                      </a:r>
                    </a:p>
                  </a:txBody>
                  <a:tcPr marL="10438" marR="10438" marT="10438" marB="10438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Европа и глобально</a:t>
                      </a:r>
                    </a:p>
                  </a:txBody>
                  <a:tcPr marL="10438" marR="10438" marT="10438" marB="10438" anchor="ctr"/>
                </a:tc>
                <a:tc>
                  <a:txBody>
                    <a:bodyPr/>
                    <a:lstStyle/>
                    <a:p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Россия </a:t>
                      </a:r>
                    </a:p>
                  </a:txBody>
                  <a:tcPr marL="100207" marR="100207" marT="50103" marB="50103" anchor="ctr"/>
                </a:tc>
                <a:extLst>
                  <a:ext uri="{0D108BD9-81ED-4DB2-BD59-A6C34878D82A}">
                    <a16:rowId xmlns:a16="http://schemas.microsoft.com/office/drawing/2014/main" val="2093882131"/>
                  </a:ext>
                </a:extLst>
              </a:tr>
              <a:tr h="1129832">
                <a:tc>
                  <a:txBody>
                    <a:bodyPr/>
                    <a:lstStyle/>
                    <a:p>
                      <a:r>
                        <a:rPr lang="ru-RU" sz="2000"/>
                        <a:t>Цель</a:t>
                      </a:r>
                    </a:p>
                  </a:txBody>
                  <a:tcPr marL="100207" marR="100207" marT="50103" marB="50103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Локальная P2P-торговля энергией</a:t>
                      </a:r>
                    </a:p>
                  </a:txBody>
                  <a:tcPr marL="10438" marR="10438" marT="10438" marB="10438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P2P-торговля энергией и управление углеродными кредитами</a:t>
                      </a:r>
                    </a:p>
                  </a:txBody>
                  <a:tcPr marL="10438" marR="10438" marT="10438" marB="10438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Финансирование энергетических проектов через токенизацию</a:t>
                      </a:r>
                    </a:p>
                  </a:txBody>
                  <a:tcPr marL="10438" marR="10438" marT="10438" marB="1043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«Маркетплейс» для локальной P2P-торговли энергией </a:t>
                      </a:r>
                    </a:p>
                  </a:txBody>
                  <a:tcPr marL="100207" marR="100207" marT="50103" marB="50103" anchor="ctr"/>
                </a:tc>
                <a:extLst>
                  <a:ext uri="{0D108BD9-81ED-4DB2-BD59-A6C34878D82A}">
                    <a16:rowId xmlns:a16="http://schemas.microsoft.com/office/drawing/2014/main" val="2510355889"/>
                  </a:ext>
                </a:extLst>
              </a:tr>
              <a:tr h="1129832">
                <a:tc>
                  <a:txBody>
                    <a:bodyPr/>
                    <a:lstStyle/>
                    <a:p>
                      <a:r>
                        <a:rPr lang="ru-RU" sz="2000"/>
                        <a:t>Целевая аудитория</a:t>
                      </a:r>
                    </a:p>
                  </a:txBody>
                  <a:tcPr marL="100207" marR="100207" marT="50103" marB="50103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Местные жители и микропроизводители</a:t>
                      </a:r>
                    </a:p>
                  </a:txBody>
                  <a:tcPr marL="10438" marR="10438" marT="10438" marB="10438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Широкий круг участников, включая крупные компании</a:t>
                      </a:r>
                    </a:p>
                  </a:txBody>
                  <a:tcPr marL="10438" marR="10438" marT="10438" marB="10438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Инвесторы, желающие финансировать энергетические проекты</a:t>
                      </a:r>
                    </a:p>
                  </a:txBody>
                  <a:tcPr marL="10438" marR="10438" marT="10438" marB="10438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Жители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энергоизолированных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районов</a:t>
                      </a:r>
                    </a:p>
                  </a:txBody>
                  <a:tcPr marL="100207" marR="100207" marT="50103" marB="50103" anchor="ctr"/>
                </a:tc>
                <a:extLst>
                  <a:ext uri="{0D108BD9-81ED-4DB2-BD59-A6C34878D82A}">
                    <a16:rowId xmlns:a16="http://schemas.microsoft.com/office/drawing/2014/main" val="1797684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827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4B8097-2D20-6B61-4897-777FAEF78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D26A4F-D96C-AEAE-B423-F9C3473E40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765322"/>
              </p:ext>
            </p:extLst>
          </p:nvPr>
        </p:nvGraphicFramePr>
        <p:xfrm>
          <a:off x="838200" y="365125"/>
          <a:ext cx="10515600" cy="6036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919">
                  <a:extLst>
                    <a:ext uri="{9D8B030D-6E8A-4147-A177-3AD203B41FA5}">
                      <a16:colId xmlns:a16="http://schemas.microsoft.com/office/drawing/2014/main" val="2417559997"/>
                    </a:ext>
                  </a:extLst>
                </a:gridCol>
                <a:gridCol w="2110321">
                  <a:extLst>
                    <a:ext uri="{9D8B030D-6E8A-4147-A177-3AD203B41FA5}">
                      <a16:colId xmlns:a16="http://schemas.microsoft.com/office/drawing/2014/main" val="172874566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9699917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3850094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25388147"/>
                    </a:ext>
                  </a:extLst>
                </a:gridCol>
              </a:tblGrid>
              <a:tr h="862742">
                <a:tc>
                  <a:txBody>
                    <a:bodyPr/>
                    <a:lstStyle/>
                    <a:p>
                      <a:r>
                        <a:rPr lang="ru-RU"/>
                        <a:t>Характеристика/</a:t>
                      </a:r>
                    </a:p>
                    <a:p>
                      <a:r>
                        <a:rPr lang="ru-RU"/>
                        <a:t>Компания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Brooklyn Microgrid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/>
                        <a:t>Power Ledger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/>
                        <a:t>WePower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ЭнергоМаркет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5217725"/>
                  </a:ext>
                </a:extLst>
              </a:tr>
              <a:tr h="2341726">
                <a:tc>
                  <a:txBody>
                    <a:bodyPr/>
                    <a:lstStyle/>
                    <a:p>
                      <a:r>
                        <a:rPr lang="ru-RU"/>
                        <a:t>Преимущества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Локальная фокусировка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Стимулирование возобновляемых источников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Прозрачность и доверие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Социальное вовлечение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Глобальная масштабируемость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Многофункциональ-ность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Токенизация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Партнерство с крупными компаниями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Технологическая гибкость </a:t>
                      </a:r>
                      <a:endParaRPr kumimoji="0" lang="ru-RU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Фокус на финансировании проектов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Прозрачность и ликвидность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Доступность для инвесторов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Инновационная бизнес-модель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Глобальное присутствие</a:t>
                      </a:r>
                      <a:endParaRPr kumimoji="0" lang="ru-RU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снижение транзакционных издержек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Быстрота и прозрачность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развитие локальной экономики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развитие ВИЭ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175970"/>
                  </a:ext>
                </a:extLst>
              </a:tr>
              <a:tr h="2095229">
                <a:tc>
                  <a:txBody>
                    <a:bodyPr/>
                    <a:lstStyle/>
                    <a:p>
                      <a:r>
                        <a:rPr lang="ru-RU"/>
                        <a:t>Недостатки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Ограниченный масштаб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Зависимость от инфраструктуры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Регуляторные барьеры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Ограниченное финансирование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-Сложность регулирования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Зависимость от токенов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Технические сложности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Ограниченная функциональность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Регуляторные риски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Зависимость от рынка инвестиций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Конкуренция в сфере финансирования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Технические сложности</a:t>
                      </a:r>
                      <a:endParaRPr kumimoji="0" lang="ru-RU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/>
                        <a:t>- </a:t>
                      </a: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отсутствие правовой основы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низкое доверие потребителей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санкции (ограниченный доступ к зарубежным технологиям)</a:t>
                      </a:r>
                      <a:endParaRPr kumimoji="0" lang="ru-RU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049470"/>
                  </a:ext>
                </a:extLst>
              </a:tr>
              <a:tr h="499842">
                <a:tc>
                  <a:txBody>
                    <a:bodyPr/>
                    <a:lstStyle/>
                    <a:p>
                      <a:r>
                        <a:rPr lang="ru-RU"/>
                        <a:t>Объемы продаж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5 ГВт*ч/год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/>
                        <a:t>1 ГВт*ч/год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/>
                        <a:t>100 ГВт*ч/год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50 до 120 ГВт*ч/год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878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450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E47F7F-3977-65A7-8294-0E8CD956F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ru-RU" sz="4000">
                <a:solidFill>
                  <a:srgbClr val="FFFFFF"/>
                </a:solidFill>
              </a:rPr>
              <a:t>Каналы продвижения</a:t>
            </a:r>
          </a:p>
        </p:txBody>
      </p:sp>
      <p:graphicFrame>
        <p:nvGraphicFramePr>
          <p:cNvPr id="11" name="Объект 5">
            <a:extLst>
              <a:ext uri="{FF2B5EF4-FFF2-40B4-BE49-F238E27FC236}">
                <a16:creationId xmlns:a16="http://schemas.microsoft.com/office/drawing/2014/main" id="{0CAF401F-36BD-E0CD-366F-39C37A08B8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0683707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841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15DDEE-A4D5-AC81-1D5A-266EDC7AA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ru-RU" sz="3400">
                <a:solidFill>
                  <a:srgbClr val="FFFFFF"/>
                </a:solidFill>
              </a:rPr>
              <a:t>Примерный расчет затрат, разбитый на основные категории:</a:t>
            </a:r>
            <a:br>
              <a:rPr lang="ru-RU" sz="3400">
                <a:solidFill>
                  <a:srgbClr val="FFFFFF"/>
                </a:solidFill>
              </a:rPr>
            </a:br>
            <a:endParaRPr lang="ru-RU" sz="3400">
              <a:solidFill>
                <a:srgbClr val="FFFFFF"/>
              </a:solidFill>
            </a:endParaRP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37792E89-FEEA-0288-AAEE-E38A76F135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4088202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8236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D7131-89CB-7B0C-06EA-348E5D64A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ru-RU" sz="4000">
                <a:solidFill>
                  <a:srgbClr val="FFFFFF"/>
                </a:solidFill>
              </a:rPr>
              <a:t>Диаграмма Ганта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1E7C3D0-0A76-3414-89AE-1CED040F64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935576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7667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 descr="Изображение выглядит как текст, электроника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47C095D-A77B-5DFD-6722-7E92D2D84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6472"/>
            <a:ext cx="12192000" cy="7294472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9941B5F5-634E-D026-49EE-9A622C4F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1518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419027" y="2376751"/>
            <a:ext cx="6485425" cy="259271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 marR="938530"/>
            <a:r>
              <a:rPr lang="ru-RU" sz="2800" u="sng" dirty="0">
                <a:latin typeface="Microsoft Sans Serif"/>
                <a:cs typeface="Microsoft Sans Serif"/>
              </a:rPr>
              <a:t>Студенты группы ТЭБ 1-1:</a:t>
            </a:r>
          </a:p>
          <a:p>
            <a:pPr marL="12700" marR="938530"/>
            <a:r>
              <a:rPr lang="ru-RU" sz="2800" dirty="0" err="1">
                <a:latin typeface="Microsoft Sans Serif"/>
                <a:cs typeface="Microsoft Sans Serif"/>
              </a:rPr>
              <a:t>Абдулахов</a:t>
            </a:r>
            <a:r>
              <a:rPr lang="ru-RU" sz="2800" dirty="0">
                <a:latin typeface="Microsoft Sans Serif"/>
                <a:cs typeface="Microsoft Sans Serif"/>
              </a:rPr>
              <a:t> Артур Маратович</a:t>
            </a:r>
          </a:p>
          <a:p>
            <a:pPr marL="12700" marR="938530"/>
            <a:r>
              <a:rPr lang="ru-RU" sz="2800" dirty="0">
                <a:latin typeface="Microsoft Sans Serif"/>
                <a:cs typeface="Microsoft Sans Serif"/>
              </a:rPr>
              <a:t>Матевосян Элина </a:t>
            </a:r>
            <a:r>
              <a:rPr lang="ru-RU" sz="2800" dirty="0" err="1">
                <a:latin typeface="Microsoft Sans Serif"/>
                <a:cs typeface="Microsoft Sans Serif"/>
              </a:rPr>
              <a:t>Гарегиновна</a:t>
            </a:r>
            <a:endParaRPr lang="ru-RU" sz="2800" dirty="0">
              <a:latin typeface="Microsoft Sans Serif"/>
              <a:cs typeface="Microsoft Sans Serif"/>
            </a:endParaRPr>
          </a:p>
          <a:p>
            <a:pPr marL="12700" marR="938530"/>
            <a:r>
              <a:rPr lang="ru-RU" sz="2800" u="sng" dirty="0">
                <a:latin typeface="Microsoft Sans Serif"/>
                <a:cs typeface="Microsoft Sans Serif"/>
              </a:rPr>
              <a:t>Контакты:</a:t>
            </a:r>
          </a:p>
          <a:p>
            <a:pPr marL="12700" marR="938530"/>
            <a:r>
              <a:rPr lang="en-US" sz="2800" dirty="0">
                <a:latin typeface="Microsoft Sans Serif"/>
                <a:cs typeface="Microsoft Sans Serif"/>
                <a:hlinkClick r:id="rId3"/>
              </a:rPr>
              <a:t>Arthur.abdulakhov@outlook.com</a:t>
            </a:r>
            <a:endParaRPr lang="en-US" sz="2800" dirty="0">
              <a:latin typeface="Microsoft Sans Serif"/>
              <a:cs typeface="Microsoft Sans Serif"/>
            </a:endParaRPr>
          </a:p>
          <a:p>
            <a:pPr marL="12700" marR="938530"/>
            <a:r>
              <a:rPr lang="en-US" sz="2800" dirty="0">
                <a:latin typeface="Microsoft Sans Serif"/>
                <a:cs typeface="Microsoft Sans Serif"/>
                <a:hlinkClick r:id="rId4"/>
              </a:rPr>
              <a:t>Lika200388@mail.com</a:t>
            </a:r>
            <a:r>
              <a:rPr lang="en-US" sz="2800" dirty="0">
                <a:latin typeface="Microsoft Sans Serif"/>
                <a:cs typeface="Microsoft Sans Serif"/>
              </a:rPr>
              <a:t> 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419027" y="1812255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КОМАНДА СТАРТАПА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 err="1">
                <a:solidFill>
                  <a:srgbClr val="000000"/>
                </a:solidFill>
                <a:latin typeface="Arial"/>
                <a:cs typeface="Arial"/>
              </a:rPr>
              <a:t>ЭнергоМаркет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" name="Рисунок 3" descr="Изображение выглядит как человек, одежда, Человеческое лицо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197E313A-2ED0-8BA0-FC97-1060F9BB859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04" t="24973" r="-482" b="-67"/>
          <a:stretch/>
        </p:blipFill>
        <p:spPr>
          <a:xfrm>
            <a:off x="8291180" y="1531117"/>
            <a:ext cx="3922576" cy="363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00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EA40C0-0078-351A-3A2B-FF08A9F17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43" y="1814248"/>
            <a:ext cx="3953930" cy="279555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DF31BA-DACA-759B-59A6-BDCD22F1C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13" y="4366191"/>
            <a:ext cx="1817555" cy="25723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0FF488-6386-DE6C-8D1C-F07C9F576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004" y="1458308"/>
            <a:ext cx="2478282" cy="35074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528B3B-733B-DB3A-4AED-F2CD922C4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534" y="1213467"/>
            <a:ext cx="2548493" cy="36067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080DFC-C693-85AC-D2E4-41C37B91F0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7207" y="1620989"/>
            <a:ext cx="1939706" cy="27452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64308B4-73CF-CF4A-EE16-2EFA48D88A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6439" y="1713788"/>
            <a:ext cx="3568465" cy="25230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2ADAEC-3826-009C-C283-CF10783252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3196" y="4641273"/>
            <a:ext cx="3135261" cy="22167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5509050-51D8-4BA1-4CAD-4DBE54D579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3231" y="4366191"/>
            <a:ext cx="2491808" cy="249180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B4D70F-1FB7-E4EE-562B-340D0A1395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31078" y="3963222"/>
            <a:ext cx="3650479" cy="289477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A3B412-6500-4688-D30C-88D5347E84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3543" y="3963223"/>
            <a:ext cx="4094270" cy="28947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4151FEC-3F29-EC55-3CC0-E654CD6567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977" y="-908663"/>
            <a:ext cx="5084579" cy="359495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A655980-CAEC-ECAA-D7BB-02D66C7570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84365" y="-4709"/>
            <a:ext cx="1952687" cy="195268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128A2D-B2C3-3297-D051-A741C966FD9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87647" y="-377175"/>
            <a:ext cx="1642907" cy="23251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B89B0B6-5BDB-E125-5E21-221A51F5FD9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86010" y="113645"/>
            <a:ext cx="1815589" cy="181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975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19882</TotalTime>
  <Words>760</Words>
  <Application>Microsoft Office PowerPoint</Application>
  <PresentationFormat>Широкоэкранный</PresentationFormat>
  <Paragraphs>119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Gilroy-ExtraBold</vt:lpstr>
      <vt:lpstr>Microsoft Sans Serif</vt:lpstr>
      <vt:lpstr>Roboto</vt:lpstr>
      <vt:lpstr>Trebuchet MS</vt:lpstr>
      <vt:lpstr>Тема Office</vt:lpstr>
      <vt:lpstr>Презентация PowerPoint</vt:lpstr>
      <vt:lpstr>Цель проекта, проблема, целевая аудитория</vt:lpstr>
      <vt:lpstr>Актуальность проекта</vt:lpstr>
      <vt:lpstr>Характеристика технологии «ЭнергоМаркет»: </vt:lpstr>
      <vt:lpstr>Конкуренты</vt:lpstr>
      <vt:lpstr>Презентация PowerPoint</vt:lpstr>
      <vt:lpstr>Каналы продвижения</vt:lpstr>
      <vt:lpstr>Примерный расчет затрат, разбитый на основные категории: </vt:lpstr>
      <vt:lpstr>Диаграмма Ганта </vt:lpstr>
      <vt:lpstr>Презентация PowerPoint</vt:lpstr>
      <vt:lpstr>ЭнергоМаркет</vt:lpstr>
      <vt:lpstr>Презентация PowerPoint</vt:lpstr>
    </vt:vector>
  </TitlesOfParts>
  <Company>НИУ ВЭШ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Матевосян Элина Гарегиновна</dc:creator>
  <cp:lastModifiedBy>☺</cp:lastModifiedBy>
  <cp:revision>21</cp:revision>
  <dcterms:created xsi:type="dcterms:W3CDTF">2024-10-08T10:29:32Z</dcterms:created>
  <dcterms:modified xsi:type="dcterms:W3CDTF">2024-11-05T18:36:58Z</dcterms:modified>
</cp:coreProperties>
</file>