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5"/>
    <p:sldMasterId id="214748367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y="5670550" cx="10080625"/>
  <p:notesSz cx="7559675" cy="10691800"/>
  <p:embeddedFontLst>
    <p:embeddedFont>
      <p:font typeface="Poppi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629A6D5-67B2-40DA-95C8-1E3A637B1A70}">
  <a:tblStyle styleId="{D629A6D5-67B2-40DA-95C8-1E3A637B1A7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AA1E81C7-A652-4911-A641-BB15FB40516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86" orient="horz"/>
        <p:guide pos="317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font" Target="fonts/Poppins-bold.fntdata"/><Relationship Id="rId27" Type="http://schemas.openxmlformats.org/officeDocument/2006/relationships/font" Target="fonts/Poppins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Poppins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0" Type="http://schemas.openxmlformats.org/officeDocument/2006/relationships/font" Target="fonts/Poppins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473fb58e2fc6e827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473fb58e2fc6e827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4b80847746_0_8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24b80847746_0_8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4b80847746_1_3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24b80847746_1_3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" name="Google Shape;10;p2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"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"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3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3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"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2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4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5"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6"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3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"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/>
          <p:nvPr>
            <p:ph idx="1"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2"/>
          <p:cNvSpPr txBox="1"/>
          <p:nvPr>
            <p:ph idx="2"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3"/>
          <p:cNvSpPr txBox="1"/>
          <p:nvPr>
            <p:ph idx="1"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3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3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4"/>
          <p:cNvSpPr txBox="1"/>
          <p:nvPr>
            <p:ph idx="1"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4"/>
          <p:cNvSpPr txBox="1"/>
          <p:nvPr>
            <p:ph idx="2"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5"/>
          <p:cNvSpPr txBox="1"/>
          <p:nvPr>
            <p:ph idx="1"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5"/>
          <p:cNvSpPr txBox="1"/>
          <p:nvPr>
            <p:ph idx="2"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5"/>
          <p:cNvSpPr txBox="1"/>
          <p:nvPr>
            <p:ph idx="3"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5"/>
          <p:cNvSpPr txBox="1"/>
          <p:nvPr>
            <p:ph idx="4"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/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6"/>
          <p:cNvSpPr txBox="1"/>
          <p:nvPr>
            <p:ph idx="1"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6"/>
          <p:cNvSpPr txBox="1"/>
          <p:nvPr>
            <p:ph idx="2"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6"/>
          <p:cNvSpPr txBox="1"/>
          <p:nvPr>
            <p:ph idx="3"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6"/>
          <p:cNvSpPr txBox="1"/>
          <p:nvPr>
            <p:ph idx="4"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6"/>
          <p:cNvSpPr txBox="1"/>
          <p:nvPr>
            <p:ph idx="5"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6"/>
          <p:cNvSpPr txBox="1"/>
          <p:nvPr>
            <p:ph idx="6"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0" name="Google Shape;60;p14"/>
          <p:cNvSpPr txBox="1"/>
          <p:nvPr>
            <p:ph idx="3"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superjob.ru/community/life/52380/?ysclid=lftpegh3g1120165013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taxslov.ru/res/res2023_ul.htm?ysclid=li76qiogsv563229600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hyperlink" Target="mailto:dashashaqw@gmail.com" TargetMode="External"/><Relationship Id="rId4" Type="http://schemas.openxmlformats.org/officeDocument/2006/relationships/hyperlink" Target="https://vk.com/id222744147" TargetMode="External"/><Relationship Id="rId5" Type="http://schemas.openxmlformats.org/officeDocument/2006/relationships/hyperlink" Target="mailto:rossomahinaya@vplicei.info" TargetMode="External"/><Relationship Id="rId6" Type="http://schemas.openxmlformats.org/officeDocument/2006/relationships/hyperlink" Target="https://vk.com/yanchikk1" TargetMode="External"/><Relationship Id="rId7" Type="http://schemas.openxmlformats.org/officeDocument/2006/relationships/image" Target="../media/image4.jpg"/><Relationship Id="rId8" Type="http://schemas.openxmlformats.org/officeDocument/2006/relationships/image" Target="../media/image8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/>
          <p:nvPr/>
        </p:nvSpPr>
        <p:spPr>
          <a:xfrm>
            <a:off x="206200" y="2054825"/>
            <a:ext cx="7677000" cy="127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Идеальное рабочее место сотрудника в области управления персоналом</a:t>
            </a:r>
            <a:endParaRPr sz="4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7"/>
          <p:cNvSpPr txBox="1"/>
          <p:nvPr/>
        </p:nvSpPr>
        <p:spPr>
          <a:xfrm>
            <a:off x="206199" y="3885154"/>
            <a:ext cx="2934900" cy="14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360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HR Comfort</a:t>
            </a:r>
            <a:endParaRPr i="0" sz="3600" u="none" cap="none" strike="noStrike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8"/>
          <p:cNvSpPr txBox="1"/>
          <p:nvPr>
            <p:ph type="title"/>
          </p:nvPr>
        </p:nvSpPr>
        <p:spPr>
          <a:xfrm>
            <a:off x="-169975" y="0"/>
            <a:ext cx="10088700" cy="9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>
                <a:latin typeface="Times New Roman"/>
                <a:ea typeface="Times New Roman"/>
                <a:cs typeface="Times New Roman"/>
                <a:sym typeface="Times New Roman"/>
              </a:rPr>
              <a:t>Команда проекта</a:t>
            </a:r>
            <a:endParaRPr sz="3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" name="Google Shape;120;p28"/>
          <p:cNvSpPr txBox="1"/>
          <p:nvPr/>
        </p:nvSpPr>
        <p:spPr>
          <a:xfrm>
            <a:off x="1064224" y="3862600"/>
            <a:ext cx="3672300" cy="16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Яна Россомахина,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Навыки: умение работать в графических редакторах;умение работать с инструментами Microsoft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Роль в команде: лидер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540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Google Shape;121;p28"/>
          <p:cNvSpPr txBox="1"/>
          <p:nvPr/>
        </p:nvSpPr>
        <p:spPr>
          <a:xfrm>
            <a:off x="5791975" y="3831400"/>
            <a:ext cx="3825000" cy="17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Дарья Вершинина,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Навыки: умение создавать 3D-визуализацию интерьеров;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Владение навыками работы с офисной техникой (сканер, принтер, факс)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Роль в команде: генератор идей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60667" lvl="0" marL="3429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2" name="Google Shape;122;p28"/>
          <p:cNvPicPr preferRelativeResize="0"/>
          <p:nvPr/>
        </p:nvPicPr>
        <p:blipFill rotWithShape="1">
          <a:blip r:embed="rId3">
            <a:alphaModFix/>
          </a:blip>
          <a:srcRect b="21278" l="0" r="0" t="0"/>
          <a:stretch/>
        </p:blipFill>
        <p:spPr>
          <a:xfrm>
            <a:off x="5901250" y="1273950"/>
            <a:ext cx="2494325" cy="2557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3700" y="1273950"/>
            <a:ext cx="2557423" cy="255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9"/>
          <p:cNvSpPr txBox="1"/>
          <p:nvPr/>
        </p:nvSpPr>
        <p:spPr>
          <a:xfrm>
            <a:off x="-64121" y="3269177"/>
            <a:ext cx="100665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 проблемы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29"/>
          <p:cNvSpPr txBox="1"/>
          <p:nvPr/>
        </p:nvSpPr>
        <p:spPr>
          <a:xfrm>
            <a:off x="217426" y="4148338"/>
            <a:ext cx="99216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Систематизация и оптимизация расположения рабочих материалов, инструментов, техники и других элементов на рабочем месте.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9"/>
          <p:cNvSpPr txBox="1"/>
          <p:nvPr/>
        </p:nvSpPr>
        <p:spPr>
          <a:xfrm>
            <a:off x="-12" y="0"/>
            <a:ext cx="10080600" cy="13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31" name="Google Shape;131;p29"/>
          <p:cNvGrpSpPr/>
          <p:nvPr/>
        </p:nvGrpSpPr>
        <p:grpSpPr>
          <a:xfrm>
            <a:off x="71760" y="1366240"/>
            <a:ext cx="9649072" cy="1667119"/>
            <a:chOff x="0" y="0"/>
            <a:chExt cx="9649072" cy="1667119"/>
          </a:xfrm>
        </p:grpSpPr>
        <p:sp>
          <p:nvSpPr>
            <p:cNvPr id="132" name="Google Shape;132;p29"/>
            <p:cNvSpPr/>
            <p:nvPr/>
          </p:nvSpPr>
          <p:spPr>
            <a:xfrm rot="5400000">
              <a:off x="5894521" y="-2254143"/>
              <a:ext cx="1333695" cy="6175406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A4D4E2"/>
            </a:solidFill>
            <a:ln cap="flat" cmpd="sng" w="25400">
              <a:solidFill>
                <a:srgbClr val="A4D4E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29"/>
            <p:cNvSpPr txBox="1"/>
            <p:nvPr/>
          </p:nvSpPr>
          <p:spPr>
            <a:xfrm>
              <a:off x="3473666" y="231818"/>
              <a:ext cx="6110300" cy="1203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0" lvl="0" marL="457200" rtl="0" algn="l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ru-RU" sz="19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По статистике*, больше всего сотрудников в офисах раздражают — разговоры, звонки, звуки — или </a:t>
              </a:r>
              <a:r>
                <a:rPr lang="ru-RU" sz="19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не комфортное</a:t>
              </a:r>
              <a:r>
                <a:rPr lang="ru-RU" sz="19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рабочее пространство</a:t>
              </a:r>
              <a:endParaRPr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4" name="Google Shape;134;p29"/>
            <p:cNvSpPr/>
            <p:nvPr/>
          </p:nvSpPr>
          <p:spPr>
            <a:xfrm>
              <a:off x="0" y="0"/>
              <a:ext cx="3473665" cy="1667119"/>
            </a:xfrm>
            <a:prstGeom prst="roundRect">
              <a:avLst>
                <a:gd fmla="val 16667" name="adj"/>
              </a:avLst>
            </a:prstGeom>
            <a:solidFill>
              <a:srgbClr val="008C9D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29"/>
            <p:cNvSpPr txBox="1"/>
            <p:nvPr/>
          </p:nvSpPr>
          <p:spPr>
            <a:xfrm>
              <a:off x="81382" y="81382"/>
              <a:ext cx="3310901" cy="15043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152400" spcFirstLastPara="1" rIns="1524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0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Компании</a:t>
              </a:r>
              <a:endParaRPr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36" name="Google Shape;136;p29"/>
          <p:cNvSpPr txBox="1"/>
          <p:nvPr/>
        </p:nvSpPr>
        <p:spPr>
          <a:xfrm>
            <a:off x="0" y="5270350"/>
            <a:ext cx="1008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</a:t>
            </a:r>
            <a:r>
              <a:rPr lang="ru-RU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https://www.superjob.ru/community/life/52380/?ysclid=lftpegh3g1120165013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30"/>
          <p:cNvSpPr txBox="1"/>
          <p:nvPr>
            <p:ph type="title"/>
          </p:nvPr>
        </p:nvSpPr>
        <p:spPr>
          <a:xfrm>
            <a:off x="-230725" y="299722"/>
            <a:ext cx="100695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Times New Roman"/>
                <a:ea typeface="Times New Roman"/>
                <a:cs typeface="Times New Roman"/>
                <a:sym typeface="Times New Roman"/>
              </a:rPr>
              <a:t>О проекте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30"/>
          <p:cNvSpPr txBox="1"/>
          <p:nvPr/>
        </p:nvSpPr>
        <p:spPr>
          <a:xfrm>
            <a:off x="72850" y="1469250"/>
            <a:ext cx="9944700" cy="34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775" lIns="100775" spcFirstLastPara="1" rIns="100775" wrap="square" tIns="1007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latin typeface="Times New Roman"/>
                <a:ea typeface="Times New Roman"/>
                <a:cs typeface="Times New Roman"/>
                <a:sym typeface="Times New Roman"/>
              </a:rPr>
              <a:t>Наш проект помогает решить проблему не структурированности рабочего пространства сотрудника в области управления персоналом с помощью создания гайда организации рабочего места как в кабинете, так и на рабочем столе компьютера.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1764"/>
              </a:spcBef>
              <a:spcAft>
                <a:spcPts val="1764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/>
          <p:nvPr>
            <p:ph type="title"/>
          </p:nvPr>
        </p:nvSpPr>
        <p:spPr>
          <a:xfrm>
            <a:off x="0" y="219011"/>
            <a:ext cx="97212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Роль проекта в обеспечении </a:t>
            </a:r>
            <a:b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технологического суверенитета страны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9" name="Google Shape;149;p31"/>
          <p:cNvGraphicFramePr/>
          <p:nvPr/>
        </p:nvGraphicFramePr>
        <p:xfrm>
          <a:off x="503808" y="125109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{D629A6D5-67B2-40DA-95C8-1E3A637B1A70}</a:tableStyleId>
              </a:tblPr>
              <a:tblGrid>
                <a:gridCol w="2736050"/>
                <a:gridCol w="3240475"/>
                <a:gridCol w="3240475"/>
              </a:tblGrid>
              <a:tr h="360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Роль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008C9D"/>
                    </a:solidFill>
                  </a:tcPr>
                </a:tc>
                <a:tc hMerge="1"/>
              </a:tr>
              <a:tr h="708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Инновационность 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(отметьте нужное)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Times New Roman"/>
                        <a:buChar char="•"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Инновация мирового</a:t>
                      </a: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уровня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Times New Roman"/>
                        <a:buChar char="•"/>
                      </a:pPr>
                      <a:r>
                        <a:rPr lang="ru-RU" sz="1800" u="sng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Россия</a:t>
                      </a:r>
                      <a:endParaRPr sz="1800" u="sng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Times New Roman"/>
                        <a:buChar char="•"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</a:t>
                      </a: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гион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Times New Roman"/>
                        <a:buChar char="•"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Импортозамещение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Times New Roman"/>
                        <a:buChar char="•"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Нет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hMerge="1"/>
              </a:tr>
              <a:tr h="1195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Рынок НТИ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(отметьте нужное)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TechNet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SafeNet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NeuroNet 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HomeNet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❑"/>
                      </a:pPr>
                      <a:r>
                        <a:rPr lang="ru-RU" sz="1800" u="sng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HealthNet</a:t>
                      </a:r>
                      <a:endParaRPr sz="1800" u="sng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SportNet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WearNet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2857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EduNet</a:t>
                      </a:r>
                      <a:endParaRPr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A4D4E2">
                        <a:alpha val="40784"/>
                      </a:srgbClr>
                    </a:solidFill>
                  </a:tcPr>
                </a:tc>
              </a:tr>
              <a:tr h="731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Сквозные технологии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</a:t>
                      </a: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Название используемой сквозной технологии/ 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</a:t>
                      </a:r>
                      <a:r>
                        <a:rPr lang="ru-RU" sz="1800" u="sng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использует </a:t>
                      </a:r>
                      <a:endParaRPr sz="1800" u="sng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A4D4E2"/>
                    </a:solidFill>
                  </a:tcPr>
                </a:tc>
                <a:tc hMerge="1"/>
              </a:tr>
            </a:tbl>
          </a:graphicData>
        </a:graphic>
      </p:graphicFrame>
      <p:pic>
        <p:nvPicPr>
          <p:cNvPr id="150" name="Google Shape;15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5919" y="4636787"/>
            <a:ext cx="288032" cy="258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10231" y="1997106"/>
            <a:ext cx="241525" cy="21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80337" y="3164634"/>
            <a:ext cx="241525" cy="2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2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8" name="Google Shape;158;p32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32"/>
          <p:cNvSpPr txBox="1"/>
          <p:nvPr/>
        </p:nvSpPr>
        <p:spPr>
          <a:xfrm>
            <a:off x="204175" y="982800"/>
            <a:ext cx="9672300" cy="49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Наш гайд может быть интересен компаниям, которые придают большое значение развитию своих сотрудников и стремятся к созданию благоприятной и продуктивной рабочей среды. К таким компаниям могут относиться: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1. Крупным корпорациям, имеющим большое количество сотрудников и сложную структуру управления персоналом.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2. Средним и крупным компаниям, которые стремятся к улучшению своей культуры и климата организации, чтобы повысить эффективность работы и привлечь талантливых сотрудников.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3. Компаниям, которые регулярно занимаются набором новых сотрудников и хотят предложить им лучшие условия труда, чтобы удержать их в компании.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4. Организациям, которые стремятся к максимальной открытости и прозрачности в управлении персоналом, чтобы сотрудники чувствовали себя уважаемыми и важными для компании.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5. Новым компаниям, запускающим свой бизнес, которые хотят с самого начала создать качественную и современную систему управления персоналом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160" name="Google Shape;160;p32"/>
          <p:cNvSpPr txBox="1"/>
          <p:nvPr>
            <p:ph type="title"/>
          </p:nvPr>
        </p:nvSpPr>
        <p:spPr>
          <a:xfrm>
            <a:off x="-157850" y="0"/>
            <a:ext cx="90714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Целевая аудитория проекта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3"/>
          <p:cNvSpPr txBox="1"/>
          <p:nvPr/>
        </p:nvSpPr>
        <p:spPr>
          <a:xfrm>
            <a:off x="789068" y="3309923"/>
            <a:ext cx="2523000" cy="22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6" name="Google Shape;166;p33"/>
          <p:cNvSpPr txBox="1"/>
          <p:nvPr/>
        </p:nvSpPr>
        <p:spPr>
          <a:xfrm>
            <a:off x="7200552" y="3249542"/>
            <a:ext cx="2215800" cy="22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33"/>
          <p:cNvSpPr txBox="1"/>
          <p:nvPr/>
        </p:nvSpPr>
        <p:spPr>
          <a:xfrm>
            <a:off x="345150" y="2835275"/>
            <a:ext cx="9071400" cy="26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- Пол: любой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- Возраст: от 25 до 60 лет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Образование: высшее и среднее профессиональное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- Особенности работы: работа с большим объемом информации, в том числе с конфиденциальными и персональными данными</a:t>
            </a: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; разработка и внедрение HR-стратегий; анализ работы сотрудников и эффективность работы HR-отдела 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- Дополнительные потребности: </a:t>
            </a: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желание совершенствовать навыки работы в области HR, </a:t>
            </a: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оптимальные условия для концентрации и производительности (тихое рабочее место, отдельный кабинет или рабочие зоны, наличие необходимого оборудования и программного обеспечения)</a:t>
            </a:r>
            <a:endParaRPr sz="1600"/>
          </a:p>
        </p:txBody>
      </p:sp>
      <p:sp>
        <p:nvSpPr>
          <p:cNvPr id="168" name="Google Shape;168;p33"/>
          <p:cNvSpPr txBox="1"/>
          <p:nvPr>
            <p:ph type="title"/>
          </p:nvPr>
        </p:nvSpPr>
        <p:spPr>
          <a:xfrm>
            <a:off x="0" y="0"/>
            <a:ext cx="98994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Портрет пользователя</a:t>
            </a:r>
            <a:r>
              <a:rPr lang="ru-RU" sz="4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9" name="Google Shape;16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0713" y="982800"/>
            <a:ext cx="3660273" cy="208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4"/>
          <p:cNvSpPr/>
          <p:nvPr/>
        </p:nvSpPr>
        <p:spPr>
          <a:xfrm>
            <a:off x="74325" y="915925"/>
            <a:ext cx="10006200" cy="43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Согласно исследованиям, большинство крупных и средних компаний в России имеют отделы управления персоналом, а также существует значительное количество специализированных кадровых агентств и консалтинговых компаний, которые занимаются управлением персоналом на аутсорсинговой основе.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Российской Федерации на 01.01.23 </a:t>
            </a:r>
            <a:r>
              <a:rPr lang="ru-RU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зарегистрировано</a:t>
            </a:r>
            <a:r>
              <a:rPr lang="ru-RU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3 197 542 юридических лиц*, большинство из которых имеют 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HR-отделы.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" name="Google Shape;175;p34"/>
          <p:cNvSpPr txBox="1"/>
          <p:nvPr>
            <p:ph type="title"/>
          </p:nvPr>
        </p:nvSpPr>
        <p:spPr>
          <a:xfrm>
            <a:off x="2976" y="97196"/>
            <a:ext cx="100746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54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Times New Roman"/>
                <a:ea typeface="Times New Roman"/>
                <a:cs typeface="Times New Roman"/>
                <a:sym typeface="Times New Roman"/>
              </a:rPr>
              <a:t>Потенциальный объем рынка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" name="Google Shape;176;p34"/>
          <p:cNvSpPr txBox="1"/>
          <p:nvPr/>
        </p:nvSpPr>
        <p:spPr>
          <a:xfrm>
            <a:off x="2975" y="5270350"/>
            <a:ext cx="712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*</a:t>
            </a:r>
            <a:r>
              <a:rPr lang="ru-RU" u="sng">
                <a:solidFill>
                  <a:schemeClr val="hlink"/>
                </a:solidFill>
                <a:hlinkClick r:id="rId3"/>
              </a:rPr>
              <a:t>https://taxslov.ru/res/res2023_ul.htm?ysclid=li76qiogsv563229600</a:t>
            </a:r>
            <a:r>
              <a:rPr lang="ru-RU"/>
              <a:t>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5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5"/>
          <p:cNvSpPr txBox="1"/>
          <p:nvPr>
            <p:ph type="title"/>
          </p:nvPr>
        </p:nvSpPr>
        <p:spPr>
          <a:xfrm>
            <a:off x="-1" y="-113663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Бизнес-модель</a:t>
            </a:r>
            <a:endParaRPr sz="3600"/>
          </a:p>
        </p:txBody>
      </p:sp>
      <p:sp>
        <p:nvSpPr>
          <p:cNvPr id="183" name="Google Shape;183;p35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3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4" name="Google Shape;184;p35"/>
          <p:cNvGraphicFramePr/>
          <p:nvPr/>
        </p:nvGraphicFramePr>
        <p:xfrm>
          <a:off x="0" y="6520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{D629A6D5-67B2-40DA-95C8-1E3A637B1A70}</a:tableStyleId>
              </a:tblPr>
              <a:tblGrid>
                <a:gridCol w="1542550"/>
                <a:gridCol w="2489700"/>
                <a:gridCol w="1008075"/>
                <a:gridCol w="1117350"/>
                <a:gridCol w="2161800"/>
                <a:gridCol w="1761175"/>
              </a:tblGrid>
              <a:tr h="16351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</a:rPr>
                        <a:t>Ценностн</a:t>
                      </a:r>
                      <a:r>
                        <a:rPr lang="ru-RU">
                          <a:solidFill>
                            <a:schemeClr val="dk1"/>
                          </a:solidFill>
                        </a:rPr>
                        <a:t>ое</a:t>
                      </a:r>
                      <a:r>
                        <a:rPr b="1" lang="ru-RU" sz="1400">
                          <a:solidFill>
                            <a:schemeClr val="dk1"/>
                          </a:solidFill>
                        </a:rPr>
                        <a:t> предложени</a:t>
                      </a:r>
                      <a:r>
                        <a:rPr lang="ru-RU">
                          <a:solidFill>
                            <a:schemeClr val="dk1"/>
                          </a:solidFill>
                        </a:rPr>
                        <a:t>е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9427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/>
                        <a:t>Ключевые ресурсы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/>
                        <a:t>Каналы сбыта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635175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/>
                        <a:t>Структура издержек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/>
                        <a:t>Потоки поступления доходов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185" name="Google Shape;185;p35"/>
          <p:cNvSpPr txBox="1"/>
          <p:nvPr/>
        </p:nvSpPr>
        <p:spPr>
          <a:xfrm>
            <a:off x="8254983" y="1696076"/>
            <a:ext cx="1872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Нишевой рынок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5"/>
          <p:cNvSpPr txBox="1"/>
          <p:nvPr/>
        </p:nvSpPr>
        <p:spPr>
          <a:xfrm>
            <a:off x="3958750" y="1190400"/>
            <a:ext cx="2097300" cy="31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помогаем заказчикам</a:t>
            </a:r>
            <a:r>
              <a:rPr lang="ru-RU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решить проблему </a:t>
            </a: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ситуации не структурированности рабочего пространства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35"/>
          <p:cNvSpPr txBox="1"/>
          <p:nvPr/>
        </p:nvSpPr>
        <p:spPr>
          <a:xfrm>
            <a:off x="6157675" y="2589275"/>
            <a:ext cx="2097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Интернет-сайты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Социальные сети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5"/>
          <p:cNvSpPr txBox="1"/>
          <p:nvPr/>
        </p:nvSpPr>
        <p:spPr>
          <a:xfrm>
            <a:off x="6116126" y="1351400"/>
            <a:ext cx="2180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Автоматизированное обслуживание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35"/>
          <p:cNvSpPr txBox="1"/>
          <p:nvPr/>
        </p:nvSpPr>
        <p:spPr>
          <a:xfrm>
            <a:off x="5464261" y="4391962"/>
            <a:ext cx="5040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88900" lvl="0" marL="158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Продажа продукта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35"/>
          <p:cNvSpPr txBox="1"/>
          <p:nvPr/>
        </p:nvSpPr>
        <p:spPr>
          <a:xfrm>
            <a:off x="1667050" y="2540763"/>
            <a:ext cx="22917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638" lvl="0" marL="79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Материальные ресурсы (технические)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637" lvl="0" marL="793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Интеллектуальные ресурсы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637" lvl="0" marL="793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Реклама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637" lvl="0" marL="793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Подписка на необходимые приложения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5"/>
          <p:cNvSpPr txBox="1"/>
          <p:nvPr/>
        </p:nvSpPr>
        <p:spPr>
          <a:xfrm>
            <a:off x="1542550" y="1043600"/>
            <a:ext cx="2416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Разрешение проблем (сфера услуг)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2" name="Google Shape;192;p35"/>
          <p:cNvSpPr txBox="1"/>
          <p:nvPr/>
        </p:nvSpPr>
        <p:spPr>
          <a:xfrm>
            <a:off x="52982" y="1773013"/>
            <a:ext cx="1872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Нет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" name="Google Shape;193;p35"/>
          <p:cNvSpPr txBox="1"/>
          <p:nvPr/>
        </p:nvSpPr>
        <p:spPr>
          <a:xfrm>
            <a:off x="52975" y="4499650"/>
            <a:ext cx="46518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❏"/>
            </a:pPr>
            <a:r>
              <a:rPr i="1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Фиксированные (постоянные) издержки: </a:t>
            </a: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реклама и подписка на программу «Adobe Creative Cloud»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❏"/>
            </a:pPr>
            <a:r>
              <a:rPr i="1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Переменные издержки: </a:t>
            </a: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нет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158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6"/>
          <p:cNvSpPr txBox="1"/>
          <p:nvPr>
            <p:ph type="title"/>
          </p:nvPr>
        </p:nvSpPr>
        <p:spPr>
          <a:xfrm>
            <a:off x="-434055" y="62544"/>
            <a:ext cx="100470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Times New Roman"/>
                <a:ea typeface="Times New Roman"/>
                <a:cs typeface="Times New Roman"/>
                <a:sym typeface="Times New Roman"/>
              </a:rPr>
              <a:t>Процесс производства товара 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36"/>
          <p:cNvSpPr/>
          <p:nvPr/>
        </p:nvSpPr>
        <p:spPr>
          <a:xfrm>
            <a:off x="132650" y="961250"/>
            <a:ext cx="1681200" cy="1216200"/>
          </a:xfrm>
          <a:prstGeom prst="roundRect">
            <a:avLst>
              <a:gd fmla="val 16667" name="adj"/>
            </a:avLst>
          </a:prstGeom>
          <a:solidFill>
            <a:srgbClr val="A4D4E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Поиск и отбор нужной информации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36"/>
          <p:cNvSpPr/>
          <p:nvPr/>
        </p:nvSpPr>
        <p:spPr>
          <a:xfrm>
            <a:off x="491832" y="2656186"/>
            <a:ext cx="1681200" cy="1216200"/>
          </a:xfrm>
          <a:prstGeom prst="roundRect">
            <a:avLst>
              <a:gd fmla="val 16667" name="adj"/>
            </a:avLst>
          </a:prstGeom>
          <a:solidFill>
            <a:srgbClr val="A4D4E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Разработка концепции гайда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36"/>
          <p:cNvSpPr/>
          <p:nvPr/>
        </p:nvSpPr>
        <p:spPr>
          <a:xfrm>
            <a:off x="1765231" y="4351123"/>
            <a:ext cx="1681200" cy="1216200"/>
          </a:xfrm>
          <a:prstGeom prst="roundRect">
            <a:avLst>
              <a:gd fmla="val 16667" name="adj"/>
            </a:avLst>
          </a:prstGeom>
          <a:solidFill>
            <a:srgbClr val="A4D4E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Создание макета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" name="Google Shape;202;p36"/>
          <p:cNvSpPr/>
          <p:nvPr/>
        </p:nvSpPr>
        <p:spPr>
          <a:xfrm>
            <a:off x="5275739" y="2698306"/>
            <a:ext cx="1681200" cy="1216200"/>
          </a:xfrm>
          <a:prstGeom prst="roundRect">
            <a:avLst>
              <a:gd fmla="val 16667" name="adj"/>
            </a:avLst>
          </a:prstGeom>
          <a:solidFill>
            <a:srgbClr val="A4D4E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Тестирование гайда на заказчиках  и сбор обратной связи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" name="Google Shape;203;p36"/>
          <p:cNvSpPr/>
          <p:nvPr/>
        </p:nvSpPr>
        <p:spPr>
          <a:xfrm>
            <a:off x="4160111" y="1066449"/>
            <a:ext cx="1681200" cy="1216200"/>
          </a:xfrm>
          <a:prstGeom prst="roundRect">
            <a:avLst>
              <a:gd fmla="val 16667" name="adj"/>
            </a:avLst>
          </a:prstGeom>
          <a:solidFill>
            <a:srgbClr val="A4D4E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Написание текстового содержания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" name="Google Shape;204;p36"/>
          <p:cNvSpPr/>
          <p:nvPr/>
        </p:nvSpPr>
        <p:spPr>
          <a:xfrm>
            <a:off x="2883772" y="2698263"/>
            <a:ext cx="1681200" cy="1216200"/>
          </a:xfrm>
          <a:prstGeom prst="roundRect">
            <a:avLst>
              <a:gd fmla="val 16667" name="adj"/>
            </a:avLst>
          </a:prstGeom>
          <a:solidFill>
            <a:srgbClr val="A4D4E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Проектирование дизайна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" name="Google Shape;205;p36"/>
          <p:cNvSpPr/>
          <p:nvPr/>
        </p:nvSpPr>
        <p:spPr>
          <a:xfrm>
            <a:off x="8187601" y="1045403"/>
            <a:ext cx="1681200" cy="1216200"/>
          </a:xfrm>
          <a:prstGeom prst="roundRect">
            <a:avLst>
              <a:gd fmla="val 16667" name="adj"/>
            </a:avLst>
          </a:prstGeom>
          <a:solidFill>
            <a:srgbClr val="A4D4E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Реклама и продвижение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36"/>
          <p:cNvSpPr/>
          <p:nvPr/>
        </p:nvSpPr>
        <p:spPr>
          <a:xfrm>
            <a:off x="7931750" y="2799552"/>
            <a:ext cx="1681200" cy="1216200"/>
          </a:xfrm>
          <a:prstGeom prst="roundRect">
            <a:avLst>
              <a:gd fmla="val 16667" name="adj"/>
            </a:avLst>
          </a:prstGeom>
          <a:solidFill>
            <a:srgbClr val="A4D4E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Подготовка гайда к публикации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" name="Google Shape;207;p36"/>
          <p:cNvSpPr/>
          <p:nvPr/>
        </p:nvSpPr>
        <p:spPr>
          <a:xfrm>
            <a:off x="6567233" y="4351123"/>
            <a:ext cx="1681200" cy="1216200"/>
          </a:xfrm>
          <a:prstGeom prst="roundRect">
            <a:avLst>
              <a:gd fmla="val 16667" name="adj"/>
            </a:avLst>
          </a:prstGeom>
          <a:solidFill>
            <a:srgbClr val="A4D4E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Исправление ошибок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08" name="Google Shape;208;p36"/>
          <p:cNvCxnSpPr>
            <a:stCxn id="199" idx="2"/>
            <a:endCxn id="200" idx="0"/>
          </p:cNvCxnSpPr>
          <p:nvPr/>
        </p:nvCxnSpPr>
        <p:spPr>
          <a:xfrm>
            <a:off x="973250" y="2177450"/>
            <a:ext cx="359100" cy="478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9" name="Google Shape;209;p36"/>
          <p:cNvCxnSpPr>
            <a:stCxn id="200" idx="2"/>
            <a:endCxn id="201" idx="0"/>
          </p:cNvCxnSpPr>
          <p:nvPr/>
        </p:nvCxnSpPr>
        <p:spPr>
          <a:xfrm>
            <a:off x="1332432" y="3872386"/>
            <a:ext cx="1273500" cy="478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0" name="Google Shape;210;p36"/>
          <p:cNvCxnSpPr>
            <a:stCxn id="201" idx="0"/>
            <a:endCxn id="204" idx="2"/>
          </p:cNvCxnSpPr>
          <p:nvPr/>
        </p:nvCxnSpPr>
        <p:spPr>
          <a:xfrm flipH="1" rot="10800000">
            <a:off x="2605831" y="3914323"/>
            <a:ext cx="1118400" cy="43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1" name="Google Shape;211;p36"/>
          <p:cNvCxnSpPr>
            <a:stCxn id="204" idx="0"/>
            <a:endCxn id="203" idx="2"/>
          </p:cNvCxnSpPr>
          <p:nvPr/>
        </p:nvCxnSpPr>
        <p:spPr>
          <a:xfrm flipH="1" rot="10800000">
            <a:off x="3724372" y="2282763"/>
            <a:ext cx="1276200" cy="415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2" name="Google Shape;212;p36"/>
          <p:cNvCxnSpPr>
            <a:stCxn id="203" idx="2"/>
            <a:endCxn id="202" idx="0"/>
          </p:cNvCxnSpPr>
          <p:nvPr/>
        </p:nvCxnSpPr>
        <p:spPr>
          <a:xfrm>
            <a:off x="5000711" y="2282649"/>
            <a:ext cx="1115700" cy="415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3" name="Google Shape;213;p36"/>
          <p:cNvCxnSpPr>
            <a:stCxn id="202" idx="2"/>
            <a:endCxn id="207" idx="0"/>
          </p:cNvCxnSpPr>
          <p:nvPr/>
        </p:nvCxnSpPr>
        <p:spPr>
          <a:xfrm>
            <a:off x="6116339" y="3914506"/>
            <a:ext cx="1291500" cy="436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4" name="Google Shape;214;p36"/>
          <p:cNvCxnSpPr>
            <a:stCxn id="207" idx="0"/>
            <a:endCxn id="206" idx="2"/>
          </p:cNvCxnSpPr>
          <p:nvPr/>
        </p:nvCxnSpPr>
        <p:spPr>
          <a:xfrm flipH="1" rot="10800000">
            <a:off x="7407833" y="4015723"/>
            <a:ext cx="1364400" cy="335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5" name="Google Shape;215;p36"/>
          <p:cNvCxnSpPr>
            <a:stCxn id="206" idx="0"/>
            <a:endCxn id="205" idx="2"/>
          </p:cNvCxnSpPr>
          <p:nvPr/>
        </p:nvCxnSpPr>
        <p:spPr>
          <a:xfrm flipH="1" rot="10800000">
            <a:off x="8772350" y="2261652"/>
            <a:ext cx="255900" cy="537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7"/>
          <p:cNvSpPr txBox="1"/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Times New Roman"/>
                <a:ea typeface="Times New Roman"/>
                <a:cs typeface="Times New Roman"/>
                <a:sym typeface="Times New Roman"/>
              </a:rPr>
              <a:t>Цель проекта по SMART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37"/>
          <p:cNvSpPr txBox="1"/>
          <p:nvPr/>
        </p:nvSpPr>
        <p:spPr>
          <a:xfrm>
            <a:off x="60725" y="1493525"/>
            <a:ext cx="10020000" cy="22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Создать гайд «Организация рабочего места» к 10.06.2023 года для сотрудника в области управления персоналом в количестве одной штуки за счет собственных средств и навыков.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8"/>
          <p:cNvSpPr txBox="1"/>
          <p:nvPr>
            <p:ph type="title"/>
          </p:nvPr>
        </p:nvSpPr>
        <p:spPr>
          <a:xfrm>
            <a:off x="-1" y="0"/>
            <a:ext cx="100806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Times New Roman"/>
                <a:ea typeface="Times New Roman"/>
                <a:cs typeface="Times New Roman"/>
                <a:sym typeface="Times New Roman"/>
              </a:rPr>
              <a:t>Стартовые инвестиции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7" name="Google Shape;227;p38"/>
          <p:cNvSpPr txBox="1"/>
          <p:nvPr/>
        </p:nvSpPr>
        <p:spPr>
          <a:xfrm>
            <a:off x="60725" y="1493525"/>
            <a:ext cx="1002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28" name="Google Shape;228;p38"/>
          <p:cNvGraphicFramePr/>
          <p:nvPr/>
        </p:nvGraphicFramePr>
        <p:xfrm>
          <a:off x="473400" y="14935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{AA1E81C7-A652-4911-A641-BB15FB405162}</a:tableStyleId>
              </a:tblPr>
              <a:tblGrid>
                <a:gridCol w="3064875"/>
                <a:gridCol w="3064875"/>
                <a:gridCol w="3064875"/>
              </a:tblGrid>
              <a:tr h="900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Статья затрат</a:t>
                      </a:r>
                      <a:endParaRPr sz="30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Сумма, руб.</a:t>
                      </a:r>
                      <a:endParaRPr sz="30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0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Источник</a:t>
                      </a:r>
                      <a:endParaRPr sz="30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</a:tr>
              <a:tr h="581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Подписка на “Adobe Creative Cloud”</a:t>
                      </a:r>
                      <a:endParaRPr sz="1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1580</a:t>
                      </a:r>
                      <a:endParaRPr sz="1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Собственные средства</a:t>
                      </a:r>
                      <a:endParaRPr sz="1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</a:tr>
              <a:tr h="528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Широкополосный интернет</a:t>
                      </a:r>
                      <a:endParaRPr sz="1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</a:t>
                      </a:r>
                      <a:endParaRPr sz="1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Собственные средства</a:t>
                      </a:r>
                      <a:endParaRPr sz="1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</a:tr>
              <a:tr h="408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Компьютер</a:t>
                      </a:r>
                      <a:endParaRPr sz="1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74 995</a:t>
                      </a:r>
                      <a:endParaRPr sz="1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Собственные средства</a:t>
                      </a:r>
                      <a:endParaRPr sz="1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</a:tr>
              <a:tr h="408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Реклама</a:t>
                      </a:r>
                      <a:endParaRPr sz="1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 sz="1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Собственные средства</a:t>
                      </a:r>
                      <a:endParaRPr sz="1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</a:tr>
              <a:tr h="408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</a:t>
                      </a:r>
                      <a:endParaRPr sz="1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78275</a:t>
                      </a:r>
                      <a:endParaRPr sz="1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94A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9"/>
          <p:cNvSpPr txBox="1"/>
          <p:nvPr>
            <p:ph type="title"/>
          </p:nvPr>
        </p:nvSpPr>
        <p:spPr>
          <a:xfrm>
            <a:off x="3" y="199094"/>
            <a:ext cx="92889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Times New Roman"/>
                <a:ea typeface="Times New Roman"/>
                <a:cs typeface="Times New Roman"/>
                <a:sym typeface="Times New Roman"/>
              </a:rPr>
              <a:t>Организационный план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39"/>
          <p:cNvSpPr txBox="1"/>
          <p:nvPr/>
        </p:nvSpPr>
        <p:spPr>
          <a:xfrm>
            <a:off x="570600" y="1614950"/>
            <a:ext cx="8718300" cy="32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Организационно-правовая форма: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самозанятость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Система налогообложения: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НПД (налог с профессионального дохода)</a:t>
            </a:r>
            <a:endParaRPr i="1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0"/>
          <p:cNvSpPr txBox="1"/>
          <p:nvPr>
            <p:ph type="title"/>
          </p:nvPr>
        </p:nvSpPr>
        <p:spPr>
          <a:xfrm>
            <a:off x="15550" y="0"/>
            <a:ext cx="100650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Times New Roman"/>
                <a:ea typeface="Times New Roman"/>
                <a:cs typeface="Times New Roman"/>
                <a:sym typeface="Times New Roman"/>
              </a:rPr>
              <a:t>Финансовый план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40" name="Google Shape;240;p40"/>
          <p:cNvGraphicFramePr/>
          <p:nvPr/>
        </p:nvGraphicFramePr>
        <p:xfrm>
          <a:off x="7888" y="64019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{D629A6D5-67B2-40DA-95C8-1E3A637B1A70}</a:tableStyleId>
              </a:tblPr>
              <a:tblGrid>
                <a:gridCol w="514550"/>
                <a:gridCol w="2095500"/>
                <a:gridCol w="382875"/>
                <a:gridCol w="520875"/>
                <a:gridCol w="492650"/>
                <a:gridCol w="454750"/>
                <a:gridCol w="467550"/>
                <a:gridCol w="469050"/>
                <a:gridCol w="483000"/>
                <a:gridCol w="614850"/>
                <a:gridCol w="547200"/>
                <a:gridCol w="559125"/>
                <a:gridCol w="575250"/>
                <a:gridCol w="566750"/>
                <a:gridCol w="574675"/>
                <a:gridCol w="746175"/>
              </a:tblGrid>
              <a:tr h="4340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i="0" u="none" strike="noStrike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Статья</a:t>
                      </a:r>
                      <a:endParaRPr i="0" u="none" strike="noStrike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Ед. изм</a:t>
                      </a:r>
                      <a:endParaRPr i="0" u="none" strike="noStrike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Месяц (за 1 год/либо до срока окупаемости)</a:t>
                      </a:r>
                      <a:endParaRPr i="0" u="none" strike="noStrike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</a:t>
                      </a:r>
                      <a:endParaRPr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018B9D"/>
                    </a:solidFill>
                  </a:tcPr>
                </a:tc>
              </a:tr>
              <a:tr h="246375"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 vMerge="1"/>
              </a:tr>
              <a:tr h="246375">
                <a:tc gridSpan="1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БЮДЖЕТ ОПЕРАЦИОННОЙ ДЕЯТЕЛЬНОСТИ</a:t>
                      </a:r>
                      <a:endParaRPr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94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1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ДОХОДЫ</a:t>
                      </a:r>
                      <a:endParaRPr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39000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39000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87000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123000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126000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150000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153000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207000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216000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1233000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30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РАСХОДЫ</a:t>
                      </a:r>
                      <a:endParaRPr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117635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</a:tr>
              <a:tr h="30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2.1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Постоянные расходы</a:t>
                      </a:r>
                      <a:endParaRPr b="1" i="1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30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2.1.2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Реклама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</a:tr>
              <a:tr h="30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2.</a:t>
                      </a: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1.3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2222"/>
                        </a:lnSpc>
                        <a:spcBef>
                          <a:spcPts val="0"/>
                        </a:spcBef>
                        <a:spcAft>
                          <a:spcPts val="1100"/>
                        </a:spcAft>
                        <a:buSzPts val="1100"/>
                        <a:buNone/>
                      </a:pPr>
                      <a:r>
                        <a:rPr lang="ru-RU">
                          <a:solidFill>
                            <a:srgbClr val="00142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Подписка Adobe Creative 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18 960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30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2.1.4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Интернет</a:t>
                      </a:r>
                      <a:endParaRPr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руб.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8400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</a:tr>
              <a:tr h="30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2.2 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-RU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Переменные расходы</a:t>
                      </a:r>
                      <a:endParaRPr i="1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3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ПРИБЫЛЬ ДО НАЛОГООБЛОЖЕНИ</a:t>
                      </a:r>
                      <a:r>
                        <a:rPr b="1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Я</a:t>
                      </a:r>
                      <a:endParaRPr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-69555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-46555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-10835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22545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50720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83720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119720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122720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146720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149720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203720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212720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985360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30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4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НАЛОГИ</a:t>
                      </a:r>
                      <a:endParaRPr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720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2340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2340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3240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5220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7380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7560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9180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12420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12960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73980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/>
                    </a:solidFill>
                  </a:tcPr>
                </a:tc>
              </a:tr>
              <a:tr h="30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5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ЧИСТАЯ ПРИБЫЛЬ</a:t>
                      </a:r>
                      <a:endParaRPr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-70275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-48175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-13175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20205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47480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78500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112340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115160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137720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140540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191300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199760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911380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  <a:tr h="236900">
                <a:tc gridSpan="1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БЮДЖЕТ ИНВЕСТИЦИОННОЙ ДЕЯТЕЛЬНОСТИ</a:t>
                      </a:r>
                      <a:endParaRPr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11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6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Стартовые инвестиции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78275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78275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900" marB="0" marR="2900" marL="2900">
                    <a:solidFill>
                      <a:srgbClr val="A4D4E2">
                        <a:alpha val="49803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32199" lvl="0" marL="432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r>
              <a:t/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41"/>
          <p:cNvSpPr txBox="1"/>
          <p:nvPr>
            <p:ph type="title"/>
          </p:nvPr>
        </p:nvSpPr>
        <p:spPr>
          <a:xfrm>
            <a:off x="-392521" y="387010"/>
            <a:ext cx="10074600" cy="13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Экономика проекта</a:t>
            </a:r>
            <a:br>
              <a:rPr lang="ru-RU" sz="3600"/>
            </a:br>
            <a:br>
              <a:rPr lang="ru-RU" sz="4000"/>
            </a:br>
            <a:r>
              <a:rPr i="1" lang="ru-RU" sz="1400">
                <a:solidFill>
                  <a:srgbClr val="7F7F7F"/>
                </a:solidFill>
              </a:rPr>
              <a:t>( Указать показатели за период окупаемости стартовых инвестиций, но нем менее 1 года)</a:t>
            </a:r>
            <a:endParaRPr i="1" sz="1400">
              <a:solidFill>
                <a:srgbClr val="7F7F7F"/>
              </a:solidFill>
            </a:endParaRPr>
          </a:p>
        </p:txBody>
      </p:sp>
      <p:sp>
        <p:nvSpPr>
          <p:cNvPr id="247" name="Google Shape;247;p41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3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8" name="Google Shape;248;p41"/>
          <p:cNvGraphicFramePr/>
          <p:nvPr/>
        </p:nvGraphicFramePr>
        <p:xfrm>
          <a:off x="269280" y="141043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{D629A6D5-67B2-40DA-95C8-1E3A637B1A70}</a:tableStyleId>
              </a:tblPr>
              <a:tblGrid>
                <a:gridCol w="437025"/>
                <a:gridCol w="4747550"/>
                <a:gridCol w="2304250"/>
                <a:gridCol w="2232250"/>
              </a:tblGrid>
              <a:tr h="331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31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Объем продаж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b="1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b="1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411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985360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95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117635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95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911380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шт.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39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117000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мес.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4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8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78275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1164.33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  <a:tr h="34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ru-RU" sz="14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84</a:t>
                      </a:r>
                      <a:endParaRPr/>
                    </a:p>
                  </a:txBody>
                  <a:tcPr marT="5725" marB="0" marR="5725" marL="5725" anchor="ctr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D4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2"/>
          <p:cNvSpPr txBox="1"/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Times New Roman"/>
                <a:ea typeface="Times New Roman"/>
                <a:cs typeface="Times New Roman"/>
                <a:sym typeface="Times New Roman"/>
              </a:rPr>
              <a:t>План реализации проекта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54" name="Google Shape;254;p42"/>
          <p:cNvGraphicFramePr/>
          <p:nvPr/>
        </p:nvGraphicFramePr>
        <p:xfrm>
          <a:off x="162350" y="9828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{AA1E81C7-A652-4911-A641-BB15FB405162}</a:tableStyleId>
              </a:tblPr>
              <a:tblGrid>
                <a:gridCol w="2073400"/>
                <a:gridCol w="2170025"/>
                <a:gridCol w="1316050"/>
                <a:gridCol w="2023575"/>
                <a:gridCol w="2083475"/>
              </a:tblGrid>
              <a:tr h="71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Задача</a:t>
                      </a:r>
                      <a:endParaRPr sz="20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Действие</a:t>
                      </a:r>
                      <a:endParaRPr sz="20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Срок</a:t>
                      </a:r>
                      <a:endParaRPr sz="20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Ресурс</a:t>
                      </a:r>
                      <a:endParaRPr sz="20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Ответственный</a:t>
                      </a:r>
                      <a:endParaRPr sz="20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66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Узнать, какая существует проблема в организации рабочего места 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Провести социологический опрос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10.02.23 - 17.02.23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Компьютер</a:t>
                      </a: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Интернет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Яна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5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Найти необходимые источники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Просмотреть сайты, исследования, узнать у экспертов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18.02.23 - 15.03.23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Компьютер</a:t>
                      </a: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Интернет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Дарья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5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Разработать и оформить гайд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 плану “Процесс производства товара” сделать гайд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16.03.23 - 29.05.23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Компьютер</a:t>
                      </a: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Интернет, Photoshop, </a:t>
                      </a: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Adobe Creative Cloud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Дарья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46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Определить цену продукта и выпустить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Найти оптимальную цену и прорекламировать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30.05.23 - 10.06.23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Интернет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Яна</a:t>
                      </a:r>
                      <a:endParaRPr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8C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3"/>
          <p:cNvSpPr txBox="1"/>
          <p:nvPr>
            <p:ph type="title"/>
          </p:nvPr>
        </p:nvSpPr>
        <p:spPr>
          <a:xfrm>
            <a:off x="13" y="-99350"/>
            <a:ext cx="10080600" cy="65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Содержание гайда 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43"/>
          <p:cNvSpPr txBox="1"/>
          <p:nvPr/>
        </p:nvSpPr>
        <p:spPr>
          <a:xfrm flipH="1" rot="716">
            <a:off x="0" y="385058"/>
            <a:ext cx="10080600" cy="53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Введение</a:t>
            </a:r>
            <a:endParaRPr b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Зачем важно иметь идеальное рабочее место на столе и на компьютере;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Основные принципы создания такого места;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Как это повлияет на производительность и эффективность работы.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Расположение и организация рабочего пространства</a:t>
            </a:r>
            <a:endParaRPr b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Помещение для работы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Эргономика рабочего места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Организация рабочего пространства и хранения документации</a:t>
            </a:r>
            <a:endParaRPr b="1"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Необходимое оборудование для работы</a:t>
            </a:r>
            <a:endParaRPr b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Компьютер и необходимые программы для управления персоналом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Телефонная линия и другие каналы связи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Принтер, сканер, копировальный аппарат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Техническое обеспечение для проведения видеоконференций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Дополнительные возможности для комфортной работы</a:t>
            </a:r>
            <a:endParaRPr b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Комфортное рабочее место, включая мебель и светильники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Организация питания и перекусов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Возможность работы из дома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Как правильно организовать рабочий процесс и управлять своим временем</a:t>
            </a:r>
            <a:endParaRPr b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Как использовать календарь и планировщик задач;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Как организовать рабочее пространство на компьютере;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Как настроить уведомления и оповещения для эффективной работы.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 Заключение</a:t>
            </a:r>
            <a:endParaRPr b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Основные выводы и рекомендации для создания идеального рабочего места на столе и выбора необходимых приложений на компьютере.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Почему важно следить за своим рабочим пространством и использовать правильные инструменты для работы.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4"/>
          <p:cNvSpPr txBox="1"/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720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Координаты команды проекта</a:t>
            </a:r>
            <a:endParaRPr sz="3600"/>
          </a:p>
        </p:txBody>
      </p:sp>
      <p:sp>
        <p:nvSpPr>
          <p:cNvPr id="266" name="Google Shape;266;p44"/>
          <p:cNvSpPr txBox="1"/>
          <p:nvPr/>
        </p:nvSpPr>
        <p:spPr>
          <a:xfrm>
            <a:off x="5944525" y="3831550"/>
            <a:ext cx="2424300" cy="16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342900" marR="0" rtl="0" algn="ct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Дарья Вершинина,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54000" lvl="0" marL="342900" marR="0" rtl="0" algn="ct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+79120209872;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54000" lvl="0" marL="342900" marR="0" rtl="0" algn="ct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@</a:t>
            </a:r>
            <a:r>
              <a:rPr lang="ru-RU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dashashaqw@gmail.com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54000" lvl="0" marL="342900" marR="0" rtl="0" algn="ct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https://vk.com/id222744147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44"/>
          <p:cNvSpPr txBox="1"/>
          <p:nvPr/>
        </p:nvSpPr>
        <p:spPr>
          <a:xfrm>
            <a:off x="1306525" y="3831400"/>
            <a:ext cx="2701500" cy="16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Яна Россомахина, +79229477422;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@</a:t>
            </a:r>
            <a:r>
              <a:rPr lang="ru-RU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rossomahinaya@vplicei.info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https://vk.com/yanchikk1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8" name="Google Shape;268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11575" y="1259450"/>
            <a:ext cx="2424300" cy="242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44"/>
          <p:cNvPicPr preferRelativeResize="0"/>
          <p:nvPr/>
        </p:nvPicPr>
        <p:blipFill rotWithShape="1">
          <a:blip r:embed="rId8">
            <a:alphaModFix/>
          </a:blip>
          <a:srcRect b="21278" l="0" r="0" t="0"/>
          <a:stretch/>
        </p:blipFill>
        <p:spPr>
          <a:xfrm>
            <a:off x="5944725" y="1273950"/>
            <a:ext cx="2424299" cy="2424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5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35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sz="35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