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69" r:id="rId17"/>
    <p:sldId id="268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Bold" panose="020B0604020202020204" charset="-52"/>
      <p:regular r:id="rId23"/>
      <p:bold r:id="rId24"/>
    </p:embeddedFont>
    <p:embeddedFont>
      <p:font typeface="Montserrat Classic" panose="020B0604020202020204" charset="0"/>
      <p:regular r:id="rId25"/>
    </p:embeddedFont>
    <p:embeddedFont>
      <p:font typeface="Montserrat Classic Bold" panose="020B0604020202020204" charset="0"/>
      <p:regular r:id="rId26"/>
    </p:embeddedFont>
    <p:embeddedFont>
      <p:font typeface="Montserrat Medium" panose="00000600000000000000" pitchFamily="2" charset="-52"/>
      <p:regular r:id="rId27"/>
      <p:italic r:id="rId28"/>
    </p:embeddedFont>
    <p:embeddedFont>
      <p:font typeface="Open Sans Bold" panose="020B0604020202020204" charset="0"/>
      <p:regular r:id="rId29"/>
      <p:bold r:id="rId30"/>
    </p:embeddedFont>
    <p:embeddedFont>
      <p:font typeface="Quicksand Medium" panose="020B0604020202020204" charset="0"/>
      <p:regular r:id="rId31"/>
    </p:embeddedFont>
    <p:embeddedFont>
      <p:font typeface="Raleway Black" pitchFamily="2" charset="-52"/>
      <p:bold r:id="rId32"/>
      <p:boldItalic r:id="rId33"/>
    </p:embeddedFont>
  </p:embeddedFontLst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 autoAdjust="0"/>
    <p:restoredTop sz="95250" autoAdjust="0"/>
  </p:normalViewPr>
  <p:slideViewPr>
    <p:cSldViewPr>
      <p:cViewPr varScale="1">
        <p:scale>
          <a:sx n="42" d="100"/>
          <a:sy n="42" d="100"/>
        </p:scale>
        <p:origin x="676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10" Type="http://schemas.openxmlformats.org/officeDocument/2006/relationships/image" Target="../media/image44.pn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12" Type="http://schemas.openxmlformats.org/officeDocument/2006/relationships/image" Target="../media/image4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6.png"/><Relationship Id="rId5" Type="http://schemas.openxmlformats.org/officeDocument/2006/relationships/image" Target="../media/image2.png"/><Relationship Id="rId10" Type="http://schemas.openxmlformats.org/officeDocument/2006/relationships/image" Target="../media/image45.pn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5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10" Type="http://schemas.openxmlformats.org/officeDocument/2006/relationships/image" Target="../media/image54.jp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10" Type="http://schemas.openxmlformats.org/officeDocument/2006/relationships/image" Target="../media/image55.jp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10" Type="http://schemas.openxmlformats.org/officeDocument/2006/relationships/image" Target="../media/image56.jp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12162">
            <a:off x="3241235" y="3545912"/>
            <a:ext cx="11805528" cy="3537210"/>
            <a:chOff x="0" y="0"/>
            <a:chExt cx="2499897" cy="7490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9897" cy="749027"/>
            </a:xfrm>
            <a:custGeom>
              <a:avLst/>
              <a:gdLst/>
              <a:ahLst/>
              <a:cxnLst/>
              <a:rect l="l" t="t" r="r" b="b"/>
              <a:pathLst>
                <a:path w="2499897" h="749027">
                  <a:moveTo>
                    <a:pt x="0" y="0"/>
                  </a:moveTo>
                  <a:lnTo>
                    <a:pt x="2499897" y="0"/>
                  </a:lnTo>
                  <a:lnTo>
                    <a:pt x="2499897" y="749027"/>
                  </a:lnTo>
                  <a:lnTo>
                    <a:pt x="0" y="749027"/>
                  </a:lnTo>
                  <a:close/>
                </a:path>
              </a:pathLst>
            </a:custGeom>
            <a:solidFill>
              <a:srgbClr val="0CC0D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99897" cy="787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219348" y="0"/>
            <a:ext cx="3272871" cy="1051410"/>
          </a:xfrm>
          <a:custGeom>
            <a:avLst/>
            <a:gdLst/>
            <a:ahLst/>
            <a:cxnLst/>
            <a:rect l="l" t="t" r="r" b="b"/>
            <a:pathLst>
              <a:path w="3272871" h="1051410">
                <a:moveTo>
                  <a:pt x="0" y="0"/>
                </a:moveTo>
                <a:lnTo>
                  <a:pt x="3272871" y="0"/>
                </a:lnTo>
                <a:lnTo>
                  <a:pt x="3272871" y="1051410"/>
                </a:lnTo>
                <a:lnTo>
                  <a:pt x="0" y="1051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72081" y="-147524"/>
            <a:ext cx="2691970" cy="1695941"/>
          </a:xfrm>
          <a:custGeom>
            <a:avLst/>
            <a:gdLst/>
            <a:ahLst/>
            <a:cxnLst/>
            <a:rect l="l" t="t" r="r" b="b"/>
            <a:pathLst>
              <a:path w="2691970" h="1695941">
                <a:moveTo>
                  <a:pt x="0" y="0"/>
                </a:moveTo>
                <a:lnTo>
                  <a:pt x="2691970" y="0"/>
                </a:lnTo>
                <a:lnTo>
                  <a:pt x="2691970" y="1695941"/>
                </a:lnTo>
                <a:lnTo>
                  <a:pt x="0" y="1695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227721" y="8051431"/>
            <a:ext cx="3238615" cy="2590892"/>
          </a:xfrm>
          <a:custGeom>
            <a:avLst/>
            <a:gdLst/>
            <a:ahLst/>
            <a:cxnLst/>
            <a:rect l="l" t="t" r="r" b="b"/>
            <a:pathLst>
              <a:path w="3238615" h="2590892">
                <a:moveTo>
                  <a:pt x="0" y="0"/>
                </a:moveTo>
                <a:lnTo>
                  <a:pt x="3238615" y="0"/>
                </a:lnTo>
                <a:lnTo>
                  <a:pt x="3238615" y="2590892"/>
                </a:lnTo>
                <a:lnTo>
                  <a:pt x="0" y="25908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53911" y="-968842"/>
            <a:ext cx="4028201" cy="2502520"/>
          </a:xfrm>
          <a:custGeom>
            <a:avLst/>
            <a:gdLst/>
            <a:ahLst/>
            <a:cxnLst/>
            <a:rect l="l" t="t" r="r" b="b"/>
            <a:pathLst>
              <a:path w="4028201" h="2502520">
                <a:moveTo>
                  <a:pt x="0" y="0"/>
                </a:moveTo>
                <a:lnTo>
                  <a:pt x="4028200" y="0"/>
                </a:lnTo>
                <a:lnTo>
                  <a:pt x="4028200" y="2502519"/>
                </a:lnTo>
                <a:lnTo>
                  <a:pt x="0" y="2502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22529" y="9258300"/>
            <a:ext cx="5849433" cy="3495036"/>
          </a:xfrm>
          <a:custGeom>
            <a:avLst/>
            <a:gdLst/>
            <a:ahLst/>
            <a:cxnLst/>
            <a:rect l="l" t="t" r="r" b="b"/>
            <a:pathLst>
              <a:path w="5849433" h="3495036">
                <a:moveTo>
                  <a:pt x="0" y="0"/>
                </a:moveTo>
                <a:lnTo>
                  <a:pt x="5849433" y="0"/>
                </a:lnTo>
                <a:lnTo>
                  <a:pt x="5849433" y="3495036"/>
                </a:lnTo>
                <a:lnTo>
                  <a:pt x="0" y="34950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064688" y="3609372"/>
            <a:ext cx="2912549" cy="2737085"/>
          </a:xfrm>
          <a:custGeom>
            <a:avLst/>
            <a:gdLst/>
            <a:ahLst/>
            <a:cxnLst/>
            <a:rect l="l" t="t" r="r" b="b"/>
            <a:pathLst>
              <a:path w="2912549" h="2737085">
                <a:moveTo>
                  <a:pt x="0" y="0"/>
                </a:moveTo>
                <a:lnTo>
                  <a:pt x="2912549" y="0"/>
                </a:lnTo>
                <a:lnTo>
                  <a:pt x="2912549" y="2737084"/>
                </a:lnTo>
                <a:lnTo>
                  <a:pt x="0" y="27370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138" b="-313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424679" y="8603433"/>
            <a:ext cx="2645993" cy="2833727"/>
          </a:xfrm>
          <a:custGeom>
            <a:avLst/>
            <a:gdLst/>
            <a:ahLst/>
            <a:cxnLst/>
            <a:rect l="l" t="t" r="r" b="b"/>
            <a:pathLst>
              <a:path w="2645993" h="2833727">
                <a:moveTo>
                  <a:pt x="0" y="0"/>
                </a:moveTo>
                <a:lnTo>
                  <a:pt x="2645992" y="0"/>
                </a:lnTo>
                <a:lnTo>
                  <a:pt x="2645992" y="2833727"/>
                </a:lnTo>
                <a:lnTo>
                  <a:pt x="0" y="28337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626641" y="0"/>
            <a:ext cx="2641209" cy="1072991"/>
          </a:xfrm>
          <a:custGeom>
            <a:avLst/>
            <a:gdLst/>
            <a:ahLst/>
            <a:cxnLst/>
            <a:rect l="l" t="t" r="r" b="b"/>
            <a:pathLst>
              <a:path w="2641209" h="1072991">
                <a:moveTo>
                  <a:pt x="0" y="0"/>
                </a:moveTo>
                <a:lnTo>
                  <a:pt x="2641209" y="0"/>
                </a:lnTo>
                <a:lnTo>
                  <a:pt x="2641209" y="1072991"/>
                </a:lnTo>
                <a:lnTo>
                  <a:pt x="0" y="107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789268" y="3663517"/>
            <a:ext cx="2150292" cy="1792806"/>
          </a:xfrm>
          <a:custGeom>
            <a:avLst/>
            <a:gdLst/>
            <a:ahLst/>
            <a:cxnLst/>
            <a:rect l="l" t="t" r="r" b="b"/>
            <a:pathLst>
              <a:path w="2150292" h="1792806">
                <a:moveTo>
                  <a:pt x="0" y="0"/>
                </a:moveTo>
                <a:lnTo>
                  <a:pt x="2150292" y="0"/>
                </a:lnTo>
                <a:lnTo>
                  <a:pt x="2150292" y="1792806"/>
                </a:lnTo>
                <a:lnTo>
                  <a:pt x="0" y="17928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519889" y="1667027"/>
            <a:ext cx="14034827" cy="173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88AD"/>
                </a:solidFill>
                <a:latin typeface="Montserrat Bold"/>
              </a:rPr>
              <a:t>ПЛАТФОРМА ДЛЯ СОЗДАНИЯ ЯЗЫКОВЫХ КВИЗОВ</a:t>
            </a:r>
          </a:p>
        </p:txBody>
      </p:sp>
      <p:sp>
        <p:nvSpPr>
          <p:cNvPr id="16" name="TextBox 16"/>
          <p:cNvSpPr txBox="1"/>
          <p:nvPr/>
        </p:nvSpPr>
        <p:spPr>
          <a:xfrm rot="-164904">
            <a:off x="4115374" y="3803117"/>
            <a:ext cx="9823618" cy="2991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23"/>
              </a:lnSpc>
            </a:pPr>
            <a:r>
              <a:rPr lang="en-US" sz="11899" dirty="0" err="1">
                <a:solidFill>
                  <a:srgbClr val="FFFFFF"/>
                </a:solidFill>
                <a:latin typeface="Raleway Black" panose="020B0A03030101060003" pitchFamily="34" charset="-52"/>
              </a:rPr>
              <a:t>Веселый</a:t>
            </a:r>
            <a:r>
              <a:rPr lang="en-US" sz="11899" dirty="0">
                <a:solidFill>
                  <a:srgbClr val="FFFFFF"/>
                </a:solidFill>
                <a:latin typeface="Raleway Black" panose="020B0A03030101060003" pitchFamily="34" charset="-52"/>
              </a:rPr>
              <a:t> </a:t>
            </a:r>
            <a:r>
              <a:rPr lang="en-US" sz="11899" dirty="0" err="1">
                <a:solidFill>
                  <a:srgbClr val="FFFFFF"/>
                </a:solidFill>
                <a:latin typeface="Raleway Black" panose="020B0A03030101060003" pitchFamily="34" charset="-52"/>
              </a:rPr>
              <a:t>лингвист</a:t>
            </a:r>
            <a:endParaRPr lang="en-US" sz="11899" dirty="0">
              <a:solidFill>
                <a:srgbClr val="FFFFFF"/>
              </a:solidFill>
              <a:latin typeface="Raleway Black" panose="020B0A03030101060003" pitchFamily="34" charset="-5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038252" y="7632504"/>
            <a:ext cx="14034827" cy="2491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РАБОТУ ВЫПОЛНИЛИ СТУДЕНТКИ ФУП МТ-31:</a:t>
            </a:r>
          </a:p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ИВАНОВА О.М.</a:t>
            </a:r>
          </a:p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ПЕТРОВА А.Э.</a:t>
            </a:r>
          </a:p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ПОЗДЕЕВА А.А. </a:t>
            </a:r>
          </a:p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СОКОЛОВА А.А</a:t>
            </a:r>
          </a:p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88AD"/>
                </a:solidFill>
                <a:latin typeface="Montserrat Bold"/>
              </a:rPr>
              <a:t>СМИРНОВ С.Ю.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4072" y="456878"/>
            <a:ext cx="18364582" cy="1181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4"/>
              </a:lnSpc>
            </a:pPr>
            <a:r>
              <a:rPr lang="en-US" sz="8004">
                <a:solidFill>
                  <a:srgbClr val="2D3F4E"/>
                </a:solidFill>
                <a:latin typeface="Montserrat Bold"/>
              </a:rPr>
              <a:t>НАША КОМАНДА </a:t>
            </a:r>
          </a:p>
        </p:txBody>
      </p:sp>
      <p:sp>
        <p:nvSpPr>
          <p:cNvPr id="4" name="Freeform 4"/>
          <p:cNvSpPr/>
          <p:nvPr/>
        </p:nvSpPr>
        <p:spPr>
          <a:xfrm>
            <a:off x="-1530252" y="9394530"/>
            <a:ext cx="5117903" cy="1644126"/>
          </a:xfrm>
          <a:custGeom>
            <a:avLst/>
            <a:gdLst/>
            <a:ahLst/>
            <a:cxnLst/>
            <a:rect l="l" t="t" r="r" b="b"/>
            <a:pathLst>
              <a:path w="5117903" h="1644126">
                <a:moveTo>
                  <a:pt x="0" y="0"/>
                </a:moveTo>
                <a:lnTo>
                  <a:pt x="5117904" y="0"/>
                </a:lnTo>
                <a:lnTo>
                  <a:pt x="5117904" y="1644126"/>
                </a:lnTo>
                <a:lnTo>
                  <a:pt x="0" y="16441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48429" y="8912893"/>
            <a:ext cx="5849433" cy="3495036"/>
          </a:xfrm>
          <a:custGeom>
            <a:avLst/>
            <a:gdLst/>
            <a:ahLst/>
            <a:cxnLst/>
            <a:rect l="l" t="t" r="r" b="b"/>
            <a:pathLst>
              <a:path w="5849433" h="3495036">
                <a:moveTo>
                  <a:pt x="0" y="0"/>
                </a:moveTo>
                <a:lnTo>
                  <a:pt x="5849434" y="0"/>
                </a:lnTo>
                <a:lnTo>
                  <a:pt x="5849434" y="3495036"/>
                </a:lnTo>
                <a:lnTo>
                  <a:pt x="0" y="3495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3867" y="8912893"/>
            <a:ext cx="3161418" cy="3385723"/>
          </a:xfrm>
          <a:custGeom>
            <a:avLst/>
            <a:gdLst/>
            <a:ahLst/>
            <a:cxnLst/>
            <a:rect l="l" t="t" r="r" b="b"/>
            <a:pathLst>
              <a:path w="3161418" h="3385723">
                <a:moveTo>
                  <a:pt x="0" y="0"/>
                </a:moveTo>
                <a:lnTo>
                  <a:pt x="3161419" y="0"/>
                </a:lnTo>
                <a:lnTo>
                  <a:pt x="3161419" y="3385722"/>
                </a:lnTo>
                <a:lnTo>
                  <a:pt x="0" y="33857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91834" y="1457186"/>
            <a:ext cx="3963021" cy="4169788"/>
            <a:chOff x="0" y="0"/>
            <a:chExt cx="5842000" cy="6146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6"/>
              <a:stretch>
                <a:fillRect l="-54639" t="-13334" r="-36974" b="-16000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4644016" y="3587494"/>
            <a:ext cx="4119647" cy="4334585"/>
            <a:chOff x="0" y="0"/>
            <a:chExt cx="5842000" cy="6146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8"/>
              <a:stretch>
                <a:fillRect l="-75195" t="-53503" r="-17668" b="-121619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325638" y="1962011"/>
            <a:ext cx="4119647" cy="4334585"/>
            <a:chOff x="0" y="0"/>
            <a:chExt cx="5842000" cy="6146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9"/>
              <a:stretch>
                <a:fillRect l="-34077" t="-14971" r="-37851" b="-102899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6176294" y="9454781"/>
            <a:ext cx="2967706" cy="1205630"/>
          </a:xfrm>
          <a:custGeom>
            <a:avLst/>
            <a:gdLst/>
            <a:ahLst/>
            <a:cxnLst/>
            <a:rect l="l" t="t" r="r" b="b"/>
            <a:pathLst>
              <a:path w="2967706" h="1205630">
                <a:moveTo>
                  <a:pt x="0" y="0"/>
                </a:moveTo>
                <a:lnTo>
                  <a:pt x="2967706" y="0"/>
                </a:lnTo>
                <a:lnTo>
                  <a:pt x="2967706" y="1205630"/>
                </a:lnTo>
                <a:lnTo>
                  <a:pt x="0" y="1205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3781070" y="3293560"/>
            <a:ext cx="4119647" cy="4334585"/>
            <a:chOff x="0" y="0"/>
            <a:chExt cx="5842000" cy="6146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11"/>
              <a:stretch>
                <a:fillRect l="-42710" t="-46393" r="-38032" b="-82646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80827" y="5626974"/>
            <a:ext cx="3338198" cy="49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Соколова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Анна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34741" y="8154807"/>
            <a:ext cx="3338198" cy="49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Поздеева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Арина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Quicksand Mediu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716363" y="6567947"/>
            <a:ext cx="3338198" cy="49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Петрова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Алёна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Quicksand Medium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171795" y="7912555"/>
            <a:ext cx="3338198" cy="49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Иванова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Олеся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Quicksand Medium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19399" y="-489078"/>
            <a:ext cx="4724601" cy="1517778"/>
          </a:xfrm>
          <a:custGeom>
            <a:avLst/>
            <a:gdLst/>
            <a:ahLst/>
            <a:cxnLst/>
            <a:rect l="l" t="t" r="r" b="b"/>
            <a:pathLst>
              <a:path w="4724601" h="1517778">
                <a:moveTo>
                  <a:pt x="0" y="0"/>
                </a:moveTo>
                <a:lnTo>
                  <a:pt x="4724601" y="0"/>
                </a:lnTo>
                <a:lnTo>
                  <a:pt x="4724601" y="1517778"/>
                </a:lnTo>
                <a:lnTo>
                  <a:pt x="0" y="1517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97978" y="-1014620"/>
            <a:ext cx="4765170" cy="3002057"/>
          </a:xfrm>
          <a:custGeom>
            <a:avLst/>
            <a:gdLst/>
            <a:ahLst/>
            <a:cxnLst/>
            <a:rect l="l" t="t" r="r" b="b"/>
            <a:pathLst>
              <a:path w="4765170" h="3002057">
                <a:moveTo>
                  <a:pt x="0" y="0"/>
                </a:moveTo>
                <a:lnTo>
                  <a:pt x="4765170" y="0"/>
                </a:lnTo>
                <a:lnTo>
                  <a:pt x="4765170" y="3002058"/>
                </a:lnTo>
                <a:lnTo>
                  <a:pt x="0" y="30020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27518" y="8852885"/>
            <a:ext cx="4752930" cy="2144760"/>
          </a:xfrm>
          <a:custGeom>
            <a:avLst/>
            <a:gdLst/>
            <a:ahLst/>
            <a:cxnLst/>
            <a:rect l="l" t="t" r="r" b="b"/>
            <a:pathLst>
              <a:path w="4752930" h="2144760">
                <a:moveTo>
                  <a:pt x="0" y="0"/>
                </a:moveTo>
                <a:lnTo>
                  <a:pt x="4752930" y="0"/>
                </a:lnTo>
                <a:lnTo>
                  <a:pt x="4752930" y="2144759"/>
                </a:lnTo>
                <a:lnTo>
                  <a:pt x="0" y="2144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58345" y="8134993"/>
            <a:ext cx="4475680" cy="3580544"/>
          </a:xfrm>
          <a:custGeom>
            <a:avLst/>
            <a:gdLst/>
            <a:ahLst/>
            <a:cxnLst/>
            <a:rect l="l" t="t" r="r" b="b"/>
            <a:pathLst>
              <a:path w="4475680" h="3580544">
                <a:moveTo>
                  <a:pt x="0" y="0"/>
                </a:moveTo>
                <a:lnTo>
                  <a:pt x="4475680" y="0"/>
                </a:lnTo>
                <a:lnTo>
                  <a:pt x="4475680" y="3580543"/>
                </a:lnTo>
                <a:lnTo>
                  <a:pt x="0" y="35805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91521" y="-1014620"/>
            <a:ext cx="4624922" cy="2873233"/>
          </a:xfrm>
          <a:custGeom>
            <a:avLst/>
            <a:gdLst/>
            <a:ahLst/>
            <a:cxnLst/>
            <a:rect l="l" t="t" r="r" b="b"/>
            <a:pathLst>
              <a:path w="4624922" h="2873233">
                <a:moveTo>
                  <a:pt x="0" y="0"/>
                </a:moveTo>
                <a:lnTo>
                  <a:pt x="4624923" y="0"/>
                </a:lnTo>
                <a:lnTo>
                  <a:pt x="4624923" y="2873233"/>
                </a:lnTo>
                <a:lnTo>
                  <a:pt x="0" y="28732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962159" y="9000274"/>
            <a:ext cx="5046747" cy="3015432"/>
          </a:xfrm>
          <a:custGeom>
            <a:avLst/>
            <a:gdLst/>
            <a:ahLst/>
            <a:cxnLst/>
            <a:rect l="l" t="t" r="r" b="b"/>
            <a:pathLst>
              <a:path w="5046747" h="3015432">
                <a:moveTo>
                  <a:pt x="0" y="0"/>
                </a:moveTo>
                <a:lnTo>
                  <a:pt x="5046748" y="0"/>
                </a:lnTo>
                <a:lnTo>
                  <a:pt x="5046748" y="3015432"/>
                </a:lnTo>
                <a:lnTo>
                  <a:pt x="0" y="30154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144662" y="5473682"/>
            <a:ext cx="2236918" cy="2818165"/>
          </a:xfrm>
          <a:custGeom>
            <a:avLst/>
            <a:gdLst/>
            <a:ahLst/>
            <a:cxnLst/>
            <a:rect l="l" t="t" r="r" b="b"/>
            <a:pathLst>
              <a:path w="2236918" h="2818165">
                <a:moveTo>
                  <a:pt x="0" y="0"/>
                </a:moveTo>
                <a:lnTo>
                  <a:pt x="2236918" y="0"/>
                </a:lnTo>
                <a:lnTo>
                  <a:pt x="2236918" y="2818165"/>
                </a:lnTo>
                <a:lnTo>
                  <a:pt x="0" y="28181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646320" y="3410801"/>
            <a:ext cx="4130927" cy="4125763"/>
          </a:xfrm>
          <a:custGeom>
            <a:avLst/>
            <a:gdLst/>
            <a:ahLst/>
            <a:cxnLst/>
            <a:rect l="l" t="t" r="r" b="b"/>
            <a:pathLst>
              <a:path w="4130927" h="4125763">
                <a:moveTo>
                  <a:pt x="0" y="0"/>
                </a:moveTo>
                <a:lnTo>
                  <a:pt x="4130927" y="0"/>
                </a:lnTo>
                <a:lnTo>
                  <a:pt x="4130927" y="4125763"/>
                </a:lnTo>
                <a:lnTo>
                  <a:pt x="0" y="4125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282577" y="8493939"/>
            <a:ext cx="2673001" cy="2862652"/>
          </a:xfrm>
          <a:custGeom>
            <a:avLst/>
            <a:gdLst/>
            <a:ahLst/>
            <a:cxnLst/>
            <a:rect l="l" t="t" r="r" b="b"/>
            <a:pathLst>
              <a:path w="2673001" h="2862652">
                <a:moveTo>
                  <a:pt x="0" y="0"/>
                </a:moveTo>
                <a:lnTo>
                  <a:pt x="2673001" y="0"/>
                </a:lnTo>
                <a:lnTo>
                  <a:pt x="2673001" y="2862651"/>
                </a:lnTo>
                <a:lnTo>
                  <a:pt x="0" y="28626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148363" y="-706981"/>
            <a:ext cx="4272445" cy="1735681"/>
          </a:xfrm>
          <a:custGeom>
            <a:avLst/>
            <a:gdLst/>
            <a:ahLst/>
            <a:cxnLst/>
            <a:rect l="l" t="t" r="r" b="b"/>
            <a:pathLst>
              <a:path w="4272445" h="1735681">
                <a:moveTo>
                  <a:pt x="0" y="0"/>
                </a:moveTo>
                <a:lnTo>
                  <a:pt x="4272445" y="0"/>
                </a:lnTo>
                <a:lnTo>
                  <a:pt x="4272445" y="1735681"/>
                </a:lnTo>
                <a:lnTo>
                  <a:pt x="0" y="1735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7009483" y="2377585"/>
            <a:ext cx="2694985" cy="2246944"/>
          </a:xfrm>
          <a:custGeom>
            <a:avLst/>
            <a:gdLst/>
            <a:ahLst/>
            <a:cxnLst/>
            <a:rect l="l" t="t" r="r" b="b"/>
            <a:pathLst>
              <a:path w="2694985" h="2246944">
                <a:moveTo>
                  <a:pt x="0" y="0"/>
                </a:moveTo>
                <a:lnTo>
                  <a:pt x="2694985" y="0"/>
                </a:lnTo>
                <a:lnTo>
                  <a:pt x="2694985" y="2246944"/>
                </a:lnTo>
                <a:lnTo>
                  <a:pt x="0" y="22469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724532" y="1649626"/>
            <a:ext cx="6475254" cy="1453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26"/>
              </a:lnSpc>
            </a:pPr>
            <a:r>
              <a:rPr lang="en-US" sz="9849" dirty="0">
                <a:solidFill>
                  <a:srgbClr val="545454"/>
                </a:solidFill>
                <a:latin typeface="Montserrat Bold"/>
              </a:rPr>
              <a:t>ЦЕЛ</a:t>
            </a:r>
            <a:r>
              <a:rPr lang="ru-RU" sz="9849" dirty="0">
                <a:solidFill>
                  <a:srgbClr val="545454"/>
                </a:solidFill>
                <a:latin typeface="Montserrat Bold"/>
              </a:rPr>
              <a:t>Ь</a:t>
            </a:r>
            <a:r>
              <a:rPr lang="en-US" sz="9849" dirty="0">
                <a:solidFill>
                  <a:srgbClr val="545454"/>
                </a:solidFill>
                <a:latin typeface="Montserrat Bold"/>
              </a:rPr>
              <a:t>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7262" y="3037117"/>
            <a:ext cx="15965761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800" dirty="0">
                <a:solidFill>
                  <a:srgbClr val="545454"/>
                </a:solidFill>
                <a:latin typeface="Montserrat Medium"/>
              </a:rPr>
              <a:t>Решить проблему потенциальных потребителей – детей, родителей и учителей.</a:t>
            </a:r>
            <a:br>
              <a:rPr lang="ru-RU" sz="4800" dirty="0">
                <a:solidFill>
                  <a:srgbClr val="545454"/>
                </a:solidFill>
                <a:latin typeface="Montserrat Medium"/>
              </a:rPr>
            </a:br>
            <a:r>
              <a:rPr lang="ru-RU" sz="4800" dirty="0">
                <a:solidFill>
                  <a:srgbClr val="545454"/>
                </a:solidFill>
                <a:latin typeface="Montserrat Medium"/>
              </a:rPr>
              <a:t>Для учителей наш продукт – это способ найти новый подход к современным детям.</a:t>
            </a:r>
            <a:br>
              <a:rPr lang="ru-RU" sz="4800" dirty="0">
                <a:solidFill>
                  <a:srgbClr val="545454"/>
                </a:solidFill>
                <a:latin typeface="Montserrat Medium"/>
              </a:rPr>
            </a:br>
            <a:r>
              <a:rPr lang="ru-RU" sz="4800" dirty="0">
                <a:solidFill>
                  <a:srgbClr val="545454"/>
                </a:solidFill>
                <a:latin typeface="Montserrat Medium"/>
              </a:rPr>
              <a:t>Для родителей – это способ развить способности ребенка.</a:t>
            </a:r>
          </a:p>
          <a:p>
            <a:pPr algn="ctr">
              <a:spcBef>
                <a:spcPct val="0"/>
              </a:spcBef>
            </a:pPr>
            <a:r>
              <a:rPr lang="ru-RU" sz="4800" dirty="0">
                <a:solidFill>
                  <a:srgbClr val="545454"/>
                </a:solidFill>
                <a:latin typeface="Montserrat Medium"/>
              </a:rPr>
              <a:t>Для ребенка – это способ избежать рутинных занятий.</a:t>
            </a:r>
            <a:endParaRPr lang="en-US" sz="4800" dirty="0">
              <a:solidFill>
                <a:srgbClr val="545454"/>
              </a:solidFill>
              <a:latin typeface="Montserra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955671" y="5948782"/>
            <a:ext cx="5130721" cy="4114800"/>
          </a:xfrm>
          <a:custGeom>
            <a:avLst/>
            <a:gdLst/>
            <a:ahLst/>
            <a:cxnLst/>
            <a:rect l="l" t="t" r="r" b="b"/>
            <a:pathLst>
              <a:path w="5130721" h="4114800">
                <a:moveTo>
                  <a:pt x="0" y="0"/>
                </a:moveTo>
                <a:lnTo>
                  <a:pt x="5130721" y="0"/>
                </a:lnTo>
                <a:lnTo>
                  <a:pt x="51307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04645" y="391850"/>
            <a:ext cx="3590123" cy="2717421"/>
          </a:xfrm>
          <a:custGeom>
            <a:avLst/>
            <a:gdLst/>
            <a:ahLst/>
            <a:cxnLst/>
            <a:rect l="l" t="t" r="r" b="b"/>
            <a:pathLst>
              <a:path w="3590123" h="2717421">
                <a:moveTo>
                  <a:pt x="0" y="0"/>
                </a:moveTo>
                <a:lnTo>
                  <a:pt x="3590124" y="0"/>
                </a:lnTo>
                <a:lnTo>
                  <a:pt x="3590124" y="2717422"/>
                </a:lnTo>
                <a:lnTo>
                  <a:pt x="0" y="2717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5948782"/>
            <a:ext cx="3736310" cy="4114800"/>
          </a:xfrm>
          <a:custGeom>
            <a:avLst/>
            <a:gdLst/>
            <a:ahLst/>
            <a:cxnLst/>
            <a:rect l="l" t="t" r="r" b="b"/>
            <a:pathLst>
              <a:path w="3736310" h="4114800">
                <a:moveTo>
                  <a:pt x="0" y="0"/>
                </a:moveTo>
                <a:lnTo>
                  <a:pt x="3736310" y="0"/>
                </a:lnTo>
                <a:lnTo>
                  <a:pt x="37363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06563" y="96011"/>
            <a:ext cx="4505445" cy="3309099"/>
          </a:xfrm>
          <a:custGeom>
            <a:avLst/>
            <a:gdLst/>
            <a:ahLst/>
            <a:cxnLst/>
            <a:rect l="l" t="t" r="r" b="b"/>
            <a:pathLst>
              <a:path w="4505445" h="3309099">
                <a:moveTo>
                  <a:pt x="0" y="0"/>
                </a:moveTo>
                <a:lnTo>
                  <a:pt x="4505445" y="0"/>
                </a:lnTo>
                <a:lnTo>
                  <a:pt x="4505445" y="3309099"/>
                </a:lnTo>
                <a:lnTo>
                  <a:pt x="0" y="33090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4114790"/>
            <a:ext cx="18288000" cy="279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1"/>
              </a:lnSpc>
            </a:pPr>
            <a:r>
              <a:rPr lang="en-US" sz="9488">
                <a:solidFill>
                  <a:srgbClr val="2D3F4E"/>
                </a:solidFill>
                <a:latin typeface="Montserrat Bold"/>
              </a:rPr>
              <a:t>РЕШАЕМЫЕ ПРОБЛЕМЫ</a:t>
            </a:r>
          </a:p>
          <a:p>
            <a:pPr algn="ctr">
              <a:lnSpc>
                <a:spcPts val="10911"/>
              </a:lnSpc>
            </a:pPr>
            <a:endParaRPr lang="en-US" sz="9488">
              <a:solidFill>
                <a:srgbClr val="2D3F4E"/>
              </a:solidFill>
              <a:latin typeface="Montserra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3955" y="2204760"/>
            <a:ext cx="3956095" cy="3956095"/>
          </a:xfrm>
          <a:custGeom>
            <a:avLst/>
            <a:gdLst/>
            <a:ahLst/>
            <a:cxnLst/>
            <a:rect l="l" t="t" r="r" b="b"/>
            <a:pathLst>
              <a:path w="3956095" h="3956095">
                <a:moveTo>
                  <a:pt x="0" y="0"/>
                </a:moveTo>
                <a:lnTo>
                  <a:pt x="3956096" y="0"/>
                </a:lnTo>
                <a:lnTo>
                  <a:pt x="3956096" y="3956096"/>
                </a:lnTo>
                <a:lnTo>
                  <a:pt x="0" y="39560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8038" y="2408843"/>
            <a:ext cx="3547930" cy="3547930"/>
          </a:xfrm>
          <a:custGeom>
            <a:avLst/>
            <a:gdLst/>
            <a:ahLst/>
            <a:cxnLst/>
            <a:rect l="l" t="t" r="r" b="b"/>
            <a:pathLst>
              <a:path w="3547930" h="3547930">
                <a:moveTo>
                  <a:pt x="0" y="0"/>
                </a:moveTo>
                <a:lnTo>
                  <a:pt x="3547930" y="0"/>
                </a:lnTo>
                <a:lnTo>
                  <a:pt x="3547930" y="3547930"/>
                </a:lnTo>
                <a:lnTo>
                  <a:pt x="0" y="3547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433871" y="4829439"/>
            <a:ext cx="4036263" cy="4036263"/>
            <a:chOff x="0" y="0"/>
            <a:chExt cx="5381685" cy="53816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81685" cy="5381685"/>
            </a:xfrm>
            <a:custGeom>
              <a:avLst/>
              <a:gdLst/>
              <a:ahLst/>
              <a:cxnLst/>
              <a:rect l="l" t="t" r="r" b="b"/>
              <a:pathLst>
                <a:path w="5381685" h="5381685">
                  <a:moveTo>
                    <a:pt x="0" y="0"/>
                  </a:moveTo>
                  <a:lnTo>
                    <a:pt x="5381685" y="0"/>
                  </a:lnTo>
                  <a:lnTo>
                    <a:pt x="5381685" y="5381685"/>
                  </a:lnTo>
                  <a:lnTo>
                    <a:pt x="0" y="5381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77625" y="277625"/>
              <a:ext cx="4826435" cy="4826435"/>
            </a:xfrm>
            <a:custGeom>
              <a:avLst/>
              <a:gdLst/>
              <a:ahLst/>
              <a:cxnLst/>
              <a:rect l="l" t="t" r="r" b="b"/>
              <a:pathLst>
                <a:path w="4826435" h="4826435">
                  <a:moveTo>
                    <a:pt x="0" y="0"/>
                  </a:moveTo>
                  <a:lnTo>
                    <a:pt x="4826435" y="0"/>
                  </a:lnTo>
                  <a:lnTo>
                    <a:pt x="4826435" y="4826435"/>
                  </a:lnTo>
                  <a:lnTo>
                    <a:pt x="0" y="4826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407668" y="2018897"/>
              <a:ext cx="4785948" cy="1065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14"/>
                </a:lnSpc>
                <a:spcBef>
                  <a:spcPct val="0"/>
                </a:spcBef>
              </a:pPr>
              <a:r>
                <a:rPr lang="en-US" sz="2708">
                  <a:solidFill>
                    <a:srgbClr val="FFFEFB"/>
                  </a:solidFill>
                  <a:latin typeface="Montserrat Bold"/>
                </a:rPr>
                <a:t>ОГРАНИЧЕННЫЙ КРУГОЗОР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7833" y="7429888"/>
            <a:ext cx="4248341" cy="4248341"/>
            <a:chOff x="0" y="0"/>
            <a:chExt cx="5664454" cy="56644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664454" cy="5664454"/>
            </a:xfrm>
            <a:custGeom>
              <a:avLst/>
              <a:gdLst/>
              <a:ahLst/>
              <a:cxnLst/>
              <a:rect l="l" t="t" r="r" b="b"/>
              <a:pathLst>
                <a:path w="5664454" h="5664454">
                  <a:moveTo>
                    <a:pt x="0" y="0"/>
                  </a:moveTo>
                  <a:lnTo>
                    <a:pt x="5664454" y="0"/>
                  </a:lnTo>
                  <a:lnTo>
                    <a:pt x="5664454" y="5664454"/>
                  </a:lnTo>
                  <a:lnTo>
                    <a:pt x="0" y="566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92212" y="292212"/>
              <a:ext cx="5080030" cy="5080030"/>
            </a:xfrm>
            <a:custGeom>
              <a:avLst/>
              <a:gdLst/>
              <a:ahLst/>
              <a:cxnLst/>
              <a:rect l="l" t="t" r="r" b="b"/>
              <a:pathLst>
                <a:path w="5080030" h="5080030">
                  <a:moveTo>
                    <a:pt x="0" y="0"/>
                  </a:moveTo>
                  <a:lnTo>
                    <a:pt x="5080030" y="0"/>
                  </a:lnTo>
                  <a:lnTo>
                    <a:pt x="5080030" y="5080030"/>
                  </a:lnTo>
                  <a:lnTo>
                    <a:pt x="0" y="5080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429088" y="2134000"/>
              <a:ext cx="5037416" cy="987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80"/>
                </a:lnSpc>
                <a:spcBef>
                  <a:spcPct val="0"/>
                </a:spcBef>
              </a:pPr>
              <a:r>
                <a:rPr lang="en-US" sz="2591">
                  <a:solidFill>
                    <a:srgbClr val="FFFEFB"/>
                  </a:solidFill>
                  <a:latin typeface="Montserrat Bold"/>
                </a:rPr>
                <a:t>ЦИФРОВИЗАЦИЯ КОММУНИКАЦИЙ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54" y="791562"/>
            <a:ext cx="4266396" cy="1038725"/>
            <a:chOff x="0" y="0"/>
            <a:chExt cx="1123660" cy="2735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23660" cy="273574"/>
            </a:xfrm>
            <a:custGeom>
              <a:avLst/>
              <a:gdLst/>
              <a:ahLst/>
              <a:cxnLst/>
              <a:rect l="l" t="t" r="r" b="b"/>
              <a:pathLst>
                <a:path w="1123660" h="273574">
                  <a:moveTo>
                    <a:pt x="92546" y="0"/>
                  </a:moveTo>
                  <a:lnTo>
                    <a:pt x="1031114" y="0"/>
                  </a:lnTo>
                  <a:cubicBezTo>
                    <a:pt x="1082226" y="0"/>
                    <a:pt x="1123660" y="41434"/>
                    <a:pt x="1123660" y="92546"/>
                  </a:cubicBezTo>
                  <a:lnTo>
                    <a:pt x="1123660" y="181028"/>
                  </a:lnTo>
                  <a:cubicBezTo>
                    <a:pt x="1123660" y="232139"/>
                    <a:pt x="1082226" y="273574"/>
                    <a:pt x="1031114" y="273574"/>
                  </a:cubicBezTo>
                  <a:lnTo>
                    <a:pt x="92546" y="273574"/>
                  </a:lnTo>
                  <a:cubicBezTo>
                    <a:pt x="41434" y="273574"/>
                    <a:pt x="0" y="232139"/>
                    <a:pt x="0" y="181028"/>
                  </a:cubicBezTo>
                  <a:lnTo>
                    <a:pt x="0" y="92546"/>
                  </a:lnTo>
                  <a:cubicBezTo>
                    <a:pt x="0" y="41434"/>
                    <a:pt x="41434" y="0"/>
                    <a:pt x="92546" y="0"/>
                  </a:cubicBezTo>
                  <a:close/>
                </a:path>
              </a:pathLst>
            </a:custGeom>
            <a:solidFill>
              <a:srgbClr val="F9B347"/>
            </a:solidFill>
            <a:ln cap="rnd">
              <a:noFill/>
              <a:prstDash val="lgDash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123660" cy="340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EFB"/>
                  </a:solidFill>
                  <a:latin typeface="Montserrat Bold"/>
                </a:rPr>
                <a:t>ПРИЧИНЫ: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87112" y="776955"/>
            <a:ext cx="4249792" cy="1053333"/>
            <a:chOff x="0" y="0"/>
            <a:chExt cx="1119287" cy="2774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19287" cy="277421"/>
            </a:xfrm>
            <a:custGeom>
              <a:avLst/>
              <a:gdLst/>
              <a:ahLst/>
              <a:cxnLst/>
              <a:rect l="l" t="t" r="r" b="b"/>
              <a:pathLst>
                <a:path w="1119287" h="277421">
                  <a:moveTo>
                    <a:pt x="92908" y="0"/>
                  </a:moveTo>
                  <a:lnTo>
                    <a:pt x="1026379" y="0"/>
                  </a:lnTo>
                  <a:cubicBezTo>
                    <a:pt x="1051020" y="0"/>
                    <a:pt x="1074651" y="9788"/>
                    <a:pt x="1092075" y="27212"/>
                  </a:cubicBezTo>
                  <a:cubicBezTo>
                    <a:pt x="1109498" y="44636"/>
                    <a:pt x="1119287" y="68267"/>
                    <a:pt x="1119287" y="92908"/>
                  </a:cubicBezTo>
                  <a:lnTo>
                    <a:pt x="1119287" y="184513"/>
                  </a:lnTo>
                  <a:cubicBezTo>
                    <a:pt x="1119287" y="209154"/>
                    <a:pt x="1109498" y="232785"/>
                    <a:pt x="1092075" y="250209"/>
                  </a:cubicBezTo>
                  <a:cubicBezTo>
                    <a:pt x="1074651" y="267632"/>
                    <a:pt x="1051020" y="277421"/>
                    <a:pt x="1026379" y="277421"/>
                  </a:cubicBezTo>
                  <a:lnTo>
                    <a:pt x="92908" y="277421"/>
                  </a:lnTo>
                  <a:cubicBezTo>
                    <a:pt x="68267" y="277421"/>
                    <a:pt x="44636" y="267632"/>
                    <a:pt x="27212" y="250209"/>
                  </a:cubicBezTo>
                  <a:cubicBezTo>
                    <a:pt x="9788" y="232785"/>
                    <a:pt x="0" y="209154"/>
                    <a:pt x="0" y="184513"/>
                  </a:cubicBezTo>
                  <a:lnTo>
                    <a:pt x="0" y="92908"/>
                  </a:lnTo>
                  <a:cubicBezTo>
                    <a:pt x="0" y="68267"/>
                    <a:pt x="9788" y="44636"/>
                    <a:pt x="27212" y="27212"/>
                  </a:cubicBezTo>
                  <a:cubicBezTo>
                    <a:pt x="44636" y="9788"/>
                    <a:pt x="68267" y="0"/>
                    <a:pt x="92908" y="0"/>
                  </a:cubicBezTo>
                  <a:close/>
                </a:path>
              </a:pathLst>
            </a:custGeom>
            <a:solidFill>
              <a:srgbClr val="F7915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1119287" cy="344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EFB"/>
                  </a:solidFill>
                  <a:latin typeface="Montserrat Bold"/>
                </a:rPr>
                <a:t>СЛЕДСТВИЯ: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4673852" y="5191329"/>
            <a:ext cx="1117726" cy="1117726"/>
          </a:xfrm>
          <a:custGeom>
            <a:avLst/>
            <a:gdLst/>
            <a:ahLst/>
            <a:cxnLst/>
            <a:rect l="l" t="t" r="r" b="b"/>
            <a:pathLst>
              <a:path w="1117726" h="1117726">
                <a:moveTo>
                  <a:pt x="0" y="0"/>
                </a:moveTo>
                <a:lnTo>
                  <a:pt x="1117726" y="0"/>
                </a:lnTo>
                <a:lnTo>
                  <a:pt x="1117726" y="1117726"/>
                </a:lnTo>
                <a:lnTo>
                  <a:pt x="0" y="11177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781375" y="693020"/>
            <a:ext cx="6011360" cy="1053333"/>
            <a:chOff x="0" y="0"/>
            <a:chExt cx="1583239" cy="27742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83239" cy="277421"/>
            </a:xfrm>
            <a:custGeom>
              <a:avLst/>
              <a:gdLst/>
              <a:ahLst/>
              <a:cxnLst/>
              <a:rect l="l" t="t" r="r" b="b"/>
              <a:pathLst>
                <a:path w="1583239" h="277421">
                  <a:moveTo>
                    <a:pt x="65682" y="0"/>
                  </a:moveTo>
                  <a:lnTo>
                    <a:pt x="1517557" y="0"/>
                  </a:lnTo>
                  <a:cubicBezTo>
                    <a:pt x="1553832" y="0"/>
                    <a:pt x="1583239" y="29407"/>
                    <a:pt x="1583239" y="65682"/>
                  </a:cubicBezTo>
                  <a:lnTo>
                    <a:pt x="1583239" y="211739"/>
                  </a:lnTo>
                  <a:cubicBezTo>
                    <a:pt x="1583239" y="248014"/>
                    <a:pt x="1553832" y="277421"/>
                    <a:pt x="1517557" y="277421"/>
                  </a:cubicBezTo>
                  <a:lnTo>
                    <a:pt x="65682" y="277421"/>
                  </a:lnTo>
                  <a:cubicBezTo>
                    <a:pt x="29407" y="277421"/>
                    <a:pt x="0" y="248014"/>
                    <a:pt x="0" y="211739"/>
                  </a:cubicBezTo>
                  <a:lnTo>
                    <a:pt x="0" y="65682"/>
                  </a:lnTo>
                  <a:cubicBezTo>
                    <a:pt x="0" y="29407"/>
                    <a:pt x="29407" y="0"/>
                    <a:pt x="65682" y="0"/>
                  </a:cubicBezTo>
                  <a:close/>
                </a:path>
              </a:pathLst>
            </a:custGeom>
            <a:solidFill>
              <a:srgbClr val="DE4F4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583239" cy="344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EFB"/>
                  </a:solidFill>
                  <a:latin typeface="Montserrat Bold"/>
                </a:rPr>
                <a:t>РЕШЕНИЕ ПРОБЛЕМЫ: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58375" y="2266300"/>
            <a:ext cx="4131284" cy="4131284"/>
            <a:chOff x="0" y="0"/>
            <a:chExt cx="5508378" cy="5508378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5508378" cy="5508378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55202" y="387986"/>
              <a:ext cx="4597975" cy="4597975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BF63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13648977" y="4893035"/>
            <a:ext cx="4038614" cy="4038614"/>
            <a:chOff x="0" y="0"/>
            <a:chExt cx="5384819" cy="5384819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5384819" cy="538481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44991" y="379283"/>
              <a:ext cx="4494837" cy="4494837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AADED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6520624" y="3032592"/>
            <a:ext cx="4777519" cy="4777519"/>
            <a:chOff x="0" y="0"/>
            <a:chExt cx="6370026" cy="6370026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6370026" cy="6370026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286897" y="286897"/>
              <a:ext cx="5796233" cy="5796233"/>
              <a:chOff x="0" y="0"/>
              <a:chExt cx="812800" cy="812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CC0D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634420" y="1001917"/>
              <a:ext cx="5082502" cy="376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Montserrat Bold"/>
                </a:rPr>
                <a:t>УСУГУБЛЕНИЕ СИТУАЦИИ, </a:t>
              </a:r>
            </a:p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Montserrat Bold"/>
                </a:rPr>
                <a:t>ОТКАЗ РЕБЕНКА ОТ ПОЛУЧЕНИЯ НОВЫХ ЗНАНИЙ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8977" y="7285085"/>
            <a:ext cx="4143757" cy="4143757"/>
            <a:chOff x="0" y="0"/>
            <a:chExt cx="5525010" cy="5525010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5525010" cy="5525010"/>
              <a:chOff x="0" y="0"/>
              <a:chExt cx="812800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56576" y="389158"/>
              <a:ext cx="4611857" cy="4611857"/>
              <a:chOff x="0" y="0"/>
              <a:chExt cx="812800" cy="8128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CC0DF"/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</p:grpSp>
      <p:sp>
        <p:nvSpPr>
          <p:cNvPr id="52" name="Freeform 52"/>
          <p:cNvSpPr/>
          <p:nvPr/>
        </p:nvSpPr>
        <p:spPr>
          <a:xfrm>
            <a:off x="11550172" y="5150032"/>
            <a:ext cx="1159023" cy="1159023"/>
          </a:xfrm>
          <a:custGeom>
            <a:avLst/>
            <a:gdLst/>
            <a:ahLst/>
            <a:cxnLst/>
            <a:rect l="l" t="t" r="r" b="b"/>
            <a:pathLst>
              <a:path w="1159023" h="1159023">
                <a:moveTo>
                  <a:pt x="0" y="0"/>
                </a:moveTo>
                <a:lnTo>
                  <a:pt x="1159023" y="0"/>
                </a:lnTo>
                <a:lnTo>
                  <a:pt x="1159023" y="1159023"/>
                </a:lnTo>
                <a:lnTo>
                  <a:pt x="0" y="11590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4685289" y="959431"/>
            <a:ext cx="1222254" cy="870856"/>
          </a:xfrm>
          <a:custGeom>
            <a:avLst/>
            <a:gdLst/>
            <a:ahLst/>
            <a:cxnLst/>
            <a:rect l="l" t="t" r="r" b="b"/>
            <a:pathLst>
              <a:path w="1222254" h="870856">
                <a:moveTo>
                  <a:pt x="0" y="0"/>
                </a:moveTo>
                <a:lnTo>
                  <a:pt x="1222254" y="0"/>
                </a:lnTo>
                <a:lnTo>
                  <a:pt x="1222254" y="870856"/>
                </a:lnTo>
                <a:lnTo>
                  <a:pt x="0" y="8708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773634" y="3700907"/>
            <a:ext cx="3518168" cy="9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1"/>
              </a:lnSpc>
              <a:spcBef>
                <a:spcPct val="0"/>
              </a:spcBef>
            </a:pPr>
            <a:r>
              <a:rPr lang="en-US" sz="3279">
                <a:solidFill>
                  <a:srgbClr val="FFFEFB"/>
                </a:solidFill>
                <a:latin typeface="Montserrat Bold"/>
              </a:rPr>
              <a:t>ОТСУТСТВИЕ МОТИВАЦИИ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529348" y="3234125"/>
            <a:ext cx="4160310" cy="1658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3">
                <a:solidFill>
                  <a:srgbClr val="FFFFFF"/>
                </a:solidFill>
                <a:latin typeface="Montserrat Bold"/>
              </a:rPr>
              <a:t>ИЗМЕНЕНИЕ ФОРМАТА ОБУЧЕНИЯ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242595" y="5852010"/>
            <a:ext cx="4851379" cy="104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  <a:spcBef>
                <a:spcPct val="0"/>
              </a:spcBef>
            </a:pPr>
            <a:r>
              <a:rPr lang="en-US" sz="3045">
                <a:solidFill>
                  <a:srgbClr val="FFFFFF"/>
                </a:solidFill>
                <a:latin typeface="Montserrat Bold"/>
              </a:rPr>
              <a:t>СОЗДАНИЕ АТМОСФЕРЫ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382268" y="8677275"/>
            <a:ext cx="3020073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7"/>
              </a:lnSpc>
              <a:spcBef>
                <a:spcPct val="0"/>
              </a:spcBef>
            </a:pPr>
            <a:r>
              <a:rPr lang="en-US" sz="3176">
                <a:solidFill>
                  <a:srgbClr val="FFFFFF"/>
                </a:solidFill>
                <a:latin typeface="Montserrat Bold"/>
              </a:rPr>
              <a:t>МОТИВАЦИЯ </a:t>
            </a:r>
          </a:p>
          <a:p>
            <a:pPr algn="ctr">
              <a:lnSpc>
                <a:spcPts val="4447"/>
              </a:lnSpc>
              <a:spcBef>
                <a:spcPct val="0"/>
              </a:spcBef>
            </a:pPr>
            <a:r>
              <a:rPr lang="en-US" sz="3176">
                <a:solidFill>
                  <a:srgbClr val="FFFFFF"/>
                </a:solidFill>
                <a:latin typeface="Montserrat Bold"/>
              </a:rPr>
              <a:t>ДЕТЕЙ</a:t>
            </a:r>
          </a:p>
        </p:txBody>
      </p:sp>
      <p:sp>
        <p:nvSpPr>
          <p:cNvPr id="58" name="Freeform 58"/>
          <p:cNvSpPr/>
          <p:nvPr/>
        </p:nvSpPr>
        <p:spPr>
          <a:xfrm>
            <a:off x="10516474" y="875497"/>
            <a:ext cx="1222254" cy="870856"/>
          </a:xfrm>
          <a:custGeom>
            <a:avLst/>
            <a:gdLst/>
            <a:ahLst/>
            <a:cxnLst/>
            <a:rect l="l" t="t" r="r" b="b"/>
            <a:pathLst>
              <a:path w="1222254" h="870856">
                <a:moveTo>
                  <a:pt x="0" y="0"/>
                </a:moveTo>
                <a:lnTo>
                  <a:pt x="1222253" y="0"/>
                </a:lnTo>
                <a:lnTo>
                  <a:pt x="1222253" y="870856"/>
                </a:lnTo>
                <a:lnTo>
                  <a:pt x="0" y="8708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6766" y="15761"/>
            <a:ext cx="3994957" cy="3874738"/>
          </a:xfrm>
          <a:custGeom>
            <a:avLst/>
            <a:gdLst/>
            <a:ahLst/>
            <a:cxnLst/>
            <a:rect l="l" t="t" r="r" b="b"/>
            <a:pathLst>
              <a:path w="3994957" h="3874738">
                <a:moveTo>
                  <a:pt x="0" y="0"/>
                </a:moveTo>
                <a:lnTo>
                  <a:pt x="3994957" y="0"/>
                </a:lnTo>
                <a:lnTo>
                  <a:pt x="3994957" y="3874739"/>
                </a:lnTo>
                <a:lnTo>
                  <a:pt x="0" y="3874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00639" y="6130866"/>
            <a:ext cx="4987361" cy="4156134"/>
          </a:xfrm>
          <a:custGeom>
            <a:avLst/>
            <a:gdLst/>
            <a:ahLst/>
            <a:cxnLst/>
            <a:rect l="l" t="t" r="r" b="b"/>
            <a:pathLst>
              <a:path w="4987361" h="4156134">
                <a:moveTo>
                  <a:pt x="0" y="0"/>
                </a:moveTo>
                <a:lnTo>
                  <a:pt x="4987361" y="0"/>
                </a:lnTo>
                <a:lnTo>
                  <a:pt x="4987361" y="4156134"/>
                </a:lnTo>
                <a:lnTo>
                  <a:pt x="0" y="41561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1586775" y="3928600"/>
            <a:ext cx="21461551" cy="3285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05"/>
              </a:lnSpc>
            </a:pPr>
            <a:r>
              <a:rPr lang="en-US" sz="11135">
                <a:solidFill>
                  <a:srgbClr val="2D3F4E"/>
                </a:solidFill>
                <a:latin typeface="Montserrat Bold"/>
              </a:rPr>
              <a:t>АНАЛИТИКА</a:t>
            </a:r>
          </a:p>
          <a:p>
            <a:pPr algn="ctr">
              <a:lnSpc>
                <a:spcPts val="12805"/>
              </a:lnSpc>
            </a:pPr>
            <a:endParaRPr lang="en-US" sz="11135">
              <a:solidFill>
                <a:srgbClr val="2D3F4E"/>
              </a:solidFill>
              <a:latin typeface="Montserra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-9554715">
            <a:off x="-60482" y="9543461"/>
            <a:ext cx="2178363" cy="1346071"/>
          </a:xfrm>
          <a:custGeom>
            <a:avLst/>
            <a:gdLst/>
            <a:ahLst/>
            <a:cxnLst/>
            <a:rect l="l" t="t" r="r" b="b"/>
            <a:pathLst>
              <a:path w="2178363" h="1346071">
                <a:moveTo>
                  <a:pt x="0" y="0"/>
                </a:moveTo>
                <a:lnTo>
                  <a:pt x="2178364" y="0"/>
                </a:lnTo>
                <a:lnTo>
                  <a:pt x="2178364" y="1346071"/>
                </a:lnTo>
                <a:lnTo>
                  <a:pt x="0" y="134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6" b="-976"/>
            </a:stretch>
          </a:blipFill>
        </p:spPr>
      </p:sp>
      <p:sp>
        <p:nvSpPr>
          <p:cNvPr id="4" name="Freeform 4"/>
          <p:cNvSpPr/>
          <p:nvPr/>
        </p:nvSpPr>
        <p:spPr>
          <a:xfrm rot="2700000">
            <a:off x="2786714" y="9609096"/>
            <a:ext cx="1692298" cy="1690182"/>
          </a:xfrm>
          <a:custGeom>
            <a:avLst/>
            <a:gdLst/>
            <a:ahLst/>
            <a:cxnLst/>
            <a:rect l="l" t="t" r="r" b="b"/>
            <a:pathLst>
              <a:path w="1692298" h="1690182">
                <a:moveTo>
                  <a:pt x="0" y="0"/>
                </a:moveTo>
                <a:lnTo>
                  <a:pt x="1692297" y="0"/>
                </a:lnTo>
                <a:lnTo>
                  <a:pt x="1692297" y="1690182"/>
                </a:lnTo>
                <a:lnTo>
                  <a:pt x="0" y="169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496003" y="9873228"/>
            <a:ext cx="2905574" cy="933416"/>
          </a:xfrm>
          <a:custGeom>
            <a:avLst/>
            <a:gdLst/>
            <a:ahLst/>
            <a:cxnLst/>
            <a:rect l="l" t="t" r="r" b="b"/>
            <a:pathLst>
              <a:path w="2905574" h="933416">
                <a:moveTo>
                  <a:pt x="0" y="0"/>
                </a:moveTo>
                <a:lnTo>
                  <a:pt x="2905574" y="0"/>
                </a:lnTo>
                <a:lnTo>
                  <a:pt x="2905574" y="933415"/>
                </a:lnTo>
                <a:lnTo>
                  <a:pt x="0" y="93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30479" y="9728577"/>
            <a:ext cx="1860925" cy="1918480"/>
          </a:xfrm>
          <a:custGeom>
            <a:avLst/>
            <a:gdLst/>
            <a:ahLst/>
            <a:cxnLst/>
            <a:rect l="l" t="t" r="r" b="b"/>
            <a:pathLst>
              <a:path w="1860925" h="1918480">
                <a:moveTo>
                  <a:pt x="0" y="0"/>
                </a:moveTo>
                <a:lnTo>
                  <a:pt x="1860925" y="0"/>
                </a:lnTo>
                <a:lnTo>
                  <a:pt x="1860925" y="1918479"/>
                </a:lnTo>
                <a:lnTo>
                  <a:pt x="0" y="191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26726" y="9734015"/>
            <a:ext cx="2515807" cy="2025225"/>
          </a:xfrm>
          <a:custGeom>
            <a:avLst/>
            <a:gdLst/>
            <a:ahLst/>
            <a:cxnLst/>
            <a:rect l="l" t="t" r="r" b="b"/>
            <a:pathLst>
              <a:path w="2515807" h="2025225">
                <a:moveTo>
                  <a:pt x="0" y="0"/>
                </a:moveTo>
                <a:lnTo>
                  <a:pt x="2515807" y="0"/>
                </a:lnTo>
                <a:lnTo>
                  <a:pt x="2515807" y="2025224"/>
                </a:lnTo>
                <a:lnTo>
                  <a:pt x="0" y="202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136640">
            <a:off x="16256369" y="9790327"/>
            <a:ext cx="1850493" cy="1794979"/>
          </a:xfrm>
          <a:custGeom>
            <a:avLst/>
            <a:gdLst/>
            <a:ahLst/>
            <a:cxnLst/>
            <a:rect l="l" t="t" r="r" b="b"/>
            <a:pathLst>
              <a:path w="1850493" h="1794979">
                <a:moveTo>
                  <a:pt x="0" y="0"/>
                </a:moveTo>
                <a:lnTo>
                  <a:pt x="1850494" y="0"/>
                </a:lnTo>
                <a:lnTo>
                  <a:pt x="1850494" y="1794979"/>
                </a:lnTo>
                <a:lnTo>
                  <a:pt x="0" y="1794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558154" y="9728577"/>
            <a:ext cx="1214753" cy="1901766"/>
          </a:xfrm>
          <a:custGeom>
            <a:avLst/>
            <a:gdLst/>
            <a:ahLst/>
            <a:cxnLst/>
            <a:rect l="l" t="t" r="r" b="b"/>
            <a:pathLst>
              <a:path w="1214753" h="1901766">
                <a:moveTo>
                  <a:pt x="0" y="0"/>
                </a:moveTo>
                <a:lnTo>
                  <a:pt x="1214753" y="0"/>
                </a:lnTo>
                <a:lnTo>
                  <a:pt x="1214753" y="1901766"/>
                </a:lnTo>
                <a:lnTo>
                  <a:pt x="0" y="1901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98048" y="234168"/>
            <a:ext cx="13636465" cy="1721642"/>
            <a:chOff x="0" y="0"/>
            <a:chExt cx="3591497" cy="453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91497" cy="453437"/>
            </a:xfrm>
            <a:custGeom>
              <a:avLst/>
              <a:gdLst/>
              <a:ahLst/>
              <a:cxnLst/>
              <a:rect l="l" t="t" r="r" b="b"/>
              <a:pathLst>
                <a:path w="3591497" h="453437">
                  <a:moveTo>
                    <a:pt x="28955" y="0"/>
                  </a:moveTo>
                  <a:lnTo>
                    <a:pt x="3562543" y="0"/>
                  </a:lnTo>
                  <a:cubicBezTo>
                    <a:pt x="3570222" y="0"/>
                    <a:pt x="3577586" y="3051"/>
                    <a:pt x="3583017" y="8481"/>
                  </a:cubicBezTo>
                  <a:cubicBezTo>
                    <a:pt x="3588446" y="13911"/>
                    <a:pt x="3591497" y="21275"/>
                    <a:pt x="3591497" y="28955"/>
                  </a:cubicBezTo>
                  <a:lnTo>
                    <a:pt x="3591497" y="424482"/>
                  </a:lnTo>
                  <a:cubicBezTo>
                    <a:pt x="3591497" y="440473"/>
                    <a:pt x="3578534" y="453437"/>
                    <a:pt x="3562543" y="453437"/>
                  </a:cubicBezTo>
                  <a:lnTo>
                    <a:pt x="28955" y="453437"/>
                  </a:lnTo>
                  <a:cubicBezTo>
                    <a:pt x="12963" y="453437"/>
                    <a:pt x="0" y="440473"/>
                    <a:pt x="0" y="424482"/>
                  </a:cubicBezTo>
                  <a:lnTo>
                    <a:pt x="0" y="28955"/>
                  </a:lnTo>
                  <a:cubicBezTo>
                    <a:pt x="0" y="12963"/>
                    <a:pt x="12963" y="0"/>
                    <a:pt x="28955" y="0"/>
                  </a:cubicBezTo>
                  <a:close/>
                </a:path>
              </a:pathLst>
            </a:custGeom>
            <a:solidFill>
              <a:srgbClr val="0088A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91497" cy="491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6417" y="2289185"/>
            <a:ext cx="15242900" cy="6631361"/>
            <a:chOff x="0" y="0"/>
            <a:chExt cx="3840889" cy="167096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40889" cy="1670963"/>
            </a:xfrm>
            <a:custGeom>
              <a:avLst/>
              <a:gdLst/>
              <a:ahLst/>
              <a:cxnLst/>
              <a:rect l="l" t="t" r="r" b="b"/>
              <a:pathLst>
                <a:path w="3840889" h="1670963">
                  <a:moveTo>
                    <a:pt x="25903" y="0"/>
                  </a:moveTo>
                  <a:lnTo>
                    <a:pt x="3814986" y="0"/>
                  </a:lnTo>
                  <a:cubicBezTo>
                    <a:pt x="3829292" y="0"/>
                    <a:pt x="3840889" y="11597"/>
                    <a:pt x="3840889" y="25903"/>
                  </a:cubicBezTo>
                  <a:lnTo>
                    <a:pt x="3840889" y="1645060"/>
                  </a:lnTo>
                  <a:cubicBezTo>
                    <a:pt x="3840889" y="1651930"/>
                    <a:pt x="3838160" y="1658518"/>
                    <a:pt x="3833302" y="1663376"/>
                  </a:cubicBezTo>
                  <a:cubicBezTo>
                    <a:pt x="3828445" y="1668234"/>
                    <a:pt x="3821856" y="1670963"/>
                    <a:pt x="3814986" y="1670963"/>
                  </a:cubicBezTo>
                  <a:lnTo>
                    <a:pt x="25903" y="1670963"/>
                  </a:lnTo>
                  <a:cubicBezTo>
                    <a:pt x="11597" y="1670963"/>
                    <a:pt x="0" y="1659366"/>
                    <a:pt x="0" y="1645060"/>
                  </a:cubicBezTo>
                  <a:lnTo>
                    <a:pt x="0" y="25903"/>
                  </a:lnTo>
                  <a:cubicBezTo>
                    <a:pt x="0" y="11597"/>
                    <a:pt x="11597" y="0"/>
                    <a:pt x="25903" y="0"/>
                  </a:cubicBez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840889" cy="1709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98048" y="2752567"/>
            <a:ext cx="14891270" cy="5685329"/>
          </a:xfrm>
          <a:custGeom>
            <a:avLst/>
            <a:gdLst/>
            <a:ahLst/>
            <a:cxnLst/>
            <a:rect l="l" t="t" r="r" b="b"/>
            <a:pathLst>
              <a:path w="14891270" h="5685329">
                <a:moveTo>
                  <a:pt x="0" y="0"/>
                </a:moveTo>
                <a:lnTo>
                  <a:pt x="14891270" y="0"/>
                </a:lnTo>
                <a:lnTo>
                  <a:pt x="14891270" y="5685329"/>
                </a:lnTo>
                <a:lnTo>
                  <a:pt x="0" y="5685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4460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137417" y="355214"/>
            <a:ext cx="12831805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Open Sans Bold"/>
              </a:rPr>
              <a:t>Планируют ли россияне изучать иностранные языки в ближайший год?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989" y="-350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0458" y="1885388"/>
            <a:ext cx="10096471" cy="4067345"/>
            <a:chOff x="0" y="0"/>
            <a:chExt cx="4147873" cy="1670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47873" cy="1670963"/>
            </a:xfrm>
            <a:custGeom>
              <a:avLst/>
              <a:gdLst/>
              <a:ahLst/>
              <a:cxnLst/>
              <a:rect l="l" t="t" r="r" b="b"/>
              <a:pathLst>
                <a:path w="4147873" h="1670963">
                  <a:moveTo>
                    <a:pt x="0" y="0"/>
                  </a:moveTo>
                  <a:lnTo>
                    <a:pt x="4147873" y="0"/>
                  </a:lnTo>
                  <a:lnTo>
                    <a:pt x="4147873" y="1670963"/>
                  </a:lnTo>
                  <a:lnTo>
                    <a:pt x="0" y="1670963"/>
                  </a:lnTo>
                  <a:close/>
                </a:path>
              </a:pathLst>
            </a:custGeom>
            <a:solidFill>
              <a:srgbClr val="FFFEF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47873" cy="1709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8200" y="1859519"/>
            <a:ext cx="9728272" cy="3663230"/>
            <a:chOff x="0" y="0"/>
            <a:chExt cx="12971029" cy="4884307"/>
          </a:xfrm>
        </p:grpSpPr>
        <p:sp>
          <p:nvSpPr>
            <p:cNvPr id="7" name="TextBox 7"/>
            <p:cNvSpPr txBox="1"/>
            <p:nvPr/>
          </p:nvSpPr>
          <p:spPr>
            <a:xfrm>
              <a:off x="7106714" y="656980"/>
              <a:ext cx="5864315" cy="864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самостоятельно с помощью пособий </a:t>
              </a:r>
            </a:p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32.1%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388181" y="4019868"/>
              <a:ext cx="7040091" cy="864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самостоятельно с помощью интернет курсов</a:t>
              </a:r>
            </a:p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25.6%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587029"/>
              <a:ext cx="3039222" cy="864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в языковых школах</a:t>
              </a:r>
            </a:p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24.4%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03488" y="-47625"/>
              <a:ext cx="2374689" cy="864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с репетитором </a:t>
              </a:r>
            </a:p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Montserrat Classic"/>
                </a:rPr>
                <a:t>17.9%</a:t>
              </a:r>
            </a:p>
          </p:txBody>
        </p: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3584920" y="719756"/>
              <a:ext cx="3210445" cy="3210445"/>
              <a:chOff x="0" y="0"/>
              <a:chExt cx="2540000" cy="254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70000" y="0"/>
                <a:ext cx="1330214" cy="1871104"/>
              </a:xfrm>
              <a:custGeom>
                <a:avLst/>
                <a:gdLst/>
                <a:ahLst/>
                <a:cxnLst/>
                <a:rect l="l" t="t" r="r" b="b"/>
                <a:pathLst>
                  <a:path w="1330214" h="1871104">
                    <a:moveTo>
                      <a:pt x="0" y="0"/>
                    </a:moveTo>
                    <a:lnTo>
                      <a:pt x="0" y="0"/>
                    </a:lnTo>
                    <a:cubicBezTo>
                      <a:pt x="446803" y="0"/>
                      <a:pt x="860737" y="234788"/>
                      <a:pt x="1090024" y="618272"/>
                    </a:cubicBezTo>
                    <a:cubicBezTo>
                      <a:pt x="1319310" y="1001757"/>
                      <a:pt x="1330214" y="1477518"/>
                      <a:pt x="1118738" y="1871104"/>
                    </a:cubicBezTo>
                    <a:lnTo>
                      <a:pt x="559369" y="1570552"/>
                    </a:lnTo>
                    <a:cubicBezTo>
                      <a:pt x="665107" y="1373759"/>
                      <a:pt x="659655" y="1135879"/>
                      <a:pt x="545012" y="944136"/>
                    </a:cubicBezTo>
                    <a:cubicBezTo>
                      <a:pt x="430368" y="752394"/>
                      <a:pt x="223401" y="635000"/>
                      <a:pt x="0" y="635000"/>
                    </a:cubicBezTo>
                    <a:close/>
                  </a:path>
                </a:pathLst>
              </a:custGeom>
              <a:solidFill>
                <a:srgbClr val="49C3FB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624336" y="1542220"/>
                <a:ext cx="1793046" cy="1046571"/>
              </a:xfrm>
              <a:custGeom>
                <a:avLst/>
                <a:gdLst/>
                <a:ahLst/>
                <a:cxnLst/>
                <a:rect l="l" t="t" r="r" b="b"/>
                <a:pathLst>
                  <a:path w="1793046" h="1046571">
                    <a:moveTo>
                      <a:pt x="1793046" y="272220"/>
                    </a:moveTo>
                    <a:cubicBezTo>
                      <a:pt x="1640116" y="594512"/>
                      <a:pt x="1358688" y="837625"/>
                      <a:pt x="1017594" y="942098"/>
                    </a:cubicBezTo>
                    <a:cubicBezTo>
                      <a:pt x="676499" y="1046571"/>
                      <a:pt x="307193" y="1002769"/>
                      <a:pt x="0" y="821406"/>
                    </a:cubicBezTo>
                    <a:lnTo>
                      <a:pt x="322832" y="274593"/>
                    </a:lnTo>
                    <a:cubicBezTo>
                      <a:pt x="476428" y="365275"/>
                      <a:pt x="661082" y="387175"/>
                      <a:pt x="831629" y="334939"/>
                    </a:cubicBezTo>
                    <a:cubicBezTo>
                      <a:pt x="1002176" y="282703"/>
                      <a:pt x="1142890" y="161146"/>
                      <a:pt x="1219355" y="0"/>
                    </a:cubicBezTo>
                    <a:close/>
                  </a:path>
                </a:pathLst>
              </a:custGeom>
              <a:solidFill>
                <a:srgbClr val="F9B34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-43587" y="668896"/>
                <a:ext cx="1018487" cy="1725634"/>
              </a:xfrm>
              <a:custGeom>
                <a:avLst/>
                <a:gdLst/>
                <a:ahLst/>
                <a:cxnLst/>
                <a:rect l="l" t="t" r="r" b="b"/>
                <a:pathLst>
                  <a:path w="1018487" h="1725634">
                    <a:moveTo>
                      <a:pt x="723389" y="1725633"/>
                    </a:moveTo>
                    <a:cubicBezTo>
                      <a:pt x="423250" y="1568108"/>
                      <a:pt x="198538" y="1297137"/>
                      <a:pt x="99269" y="973034"/>
                    </a:cubicBezTo>
                    <a:cubicBezTo>
                      <a:pt x="0" y="648930"/>
                      <a:pt x="34414" y="298592"/>
                      <a:pt x="194850" y="0"/>
                    </a:cubicBezTo>
                    <a:lnTo>
                      <a:pt x="754218" y="300552"/>
                    </a:lnTo>
                    <a:cubicBezTo>
                      <a:pt x="674000" y="449848"/>
                      <a:pt x="656794" y="625017"/>
                      <a:pt x="706428" y="787069"/>
                    </a:cubicBezTo>
                    <a:cubicBezTo>
                      <a:pt x="756062" y="949121"/>
                      <a:pt x="868419" y="1084606"/>
                      <a:pt x="1018488" y="1163369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2618" y="0"/>
                <a:ext cx="1147319" cy="997780"/>
              </a:xfrm>
              <a:custGeom>
                <a:avLst/>
                <a:gdLst/>
                <a:ahLst/>
                <a:cxnLst/>
                <a:rect l="l" t="t" r="r" b="b"/>
                <a:pathLst>
                  <a:path w="1147319" h="997780">
                    <a:moveTo>
                      <a:pt x="0" y="725560"/>
                    </a:moveTo>
                    <a:cubicBezTo>
                      <a:pt x="210245" y="282478"/>
                      <a:pt x="656821" y="49"/>
                      <a:pt x="1147255" y="0"/>
                    </a:cubicBezTo>
                    <a:lnTo>
                      <a:pt x="1147319" y="635000"/>
                    </a:lnTo>
                    <a:cubicBezTo>
                      <a:pt x="902101" y="635025"/>
                      <a:pt x="678814" y="776239"/>
                      <a:pt x="573691" y="997780"/>
                    </a:cubicBezTo>
                    <a:close/>
                  </a:path>
                </a:pathLst>
              </a:custGeom>
              <a:solidFill>
                <a:srgbClr val="028F16"/>
              </a:solidFill>
            </p:spPr>
          </p:sp>
        </p:grpSp>
      </p:grpSp>
      <p:sp>
        <p:nvSpPr>
          <p:cNvPr id="16" name="Freeform 16"/>
          <p:cNvSpPr/>
          <p:nvPr/>
        </p:nvSpPr>
        <p:spPr>
          <a:xfrm rot="-9554715">
            <a:off x="-60482" y="9543461"/>
            <a:ext cx="2178363" cy="1346071"/>
          </a:xfrm>
          <a:custGeom>
            <a:avLst/>
            <a:gdLst/>
            <a:ahLst/>
            <a:cxnLst/>
            <a:rect l="l" t="t" r="r" b="b"/>
            <a:pathLst>
              <a:path w="2178363" h="1346071">
                <a:moveTo>
                  <a:pt x="0" y="0"/>
                </a:moveTo>
                <a:lnTo>
                  <a:pt x="2178364" y="0"/>
                </a:lnTo>
                <a:lnTo>
                  <a:pt x="2178364" y="1346071"/>
                </a:lnTo>
                <a:lnTo>
                  <a:pt x="0" y="134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6" b="-976"/>
            </a:stretch>
          </a:blipFill>
        </p:spPr>
      </p:sp>
      <p:sp>
        <p:nvSpPr>
          <p:cNvPr id="17" name="Freeform 17"/>
          <p:cNvSpPr/>
          <p:nvPr/>
        </p:nvSpPr>
        <p:spPr>
          <a:xfrm rot="2700000">
            <a:off x="2786714" y="9609096"/>
            <a:ext cx="1692298" cy="1690182"/>
          </a:xfrm>
          <a:custGeom>
            <a:avLst/>
            <a:gdLst/>
            <a:ahLst/>
            <a:cxnLst/>
            <a:rect l="l" t="t" r="r" b="b"/>
            <a:pathLst>
              <a:path w="1692298" h="1690182">
                <a:moveTo>
                  <a:pt x="0" y="0"/>
                </a:moveTo>
                <a:lnTo>
                  <a:pt x="1692297" y="0"/>
                </a:lnTo>
                <a:lnTo>
                  <a:pt x="1692297" y="1690182"/>
                </a:lnTo>
                <a:lnTo>
                  <a:pt x="0" y="169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496003" y="9873228"/>
            <a:ext cx="2905574" cy="933416"/>
          </a:xfrm>
          <a:custGeom>
            <a:avLst/>
            <a:gdLst/>
            <a:ahLst/>
            <a:cxnLst/>
            <a:rect l="l" t="t" r="r" b="b"/>
            <a:pathLst>
              <a:path w="2905574" h="933416">
                <a:moveTo>
                  <a:pt x="0" y="0"/>
                </a:moveTo>
                <a:lnTo>
                  <a:pt x="2905574" y="0"/>
                </a:lnTo>
                <a:lnTo>
                  <a:pt x="2905574" y="933415"/>
                </a:lnTo>
                <a:lnTo>
                  <a:pt x="0" y="93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030479" y="9728577"/>
            <a:ext cx="1860925" cy="1918480"/>
          </a:xfrm>
          <a:custGeom>
            <a:avLst/>
            <a:gdLst/>
            <a:ahLst/>
            <a:cxnLst/>
            <a:rect l="l" t="t" r="r" b="b"/>
            <a:pathLst>
              <a:path w="1860925" h="1918480">
                <a:moveTo>
                  <a:pt x="0" y="0"/>
                </a:moveTo>
                <a:lnTo>
                  <a:pt x="1860925" y="0"/>
                </a:lnTo>
                <a:lnTo>
                  <a:pt x="1860925" y="1918479"/>
                </a:lnTo>
                <a:lnTo>
                  <a:pt x="0" y="191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326726" y="9734015"/>
            <a:ext cx="2515807" cy="2025225"/>
          </a:xfrm>
          <a:custGeom>
            <a:avLst/>
            <a:gdLst/>
            <a:ahLst/>
            <a:cxnLst/>
            <a:rect l="l" t="t" r="r" b="b"/>
            <a:pathLst>
              <a:path w="2515807" h="2025225">
                <a:moveTo>
                  <a:pt x="0" y="0"/>
                </a:moveTo>
                <a:lnTo>
                  <a:pt x="2515807" y="0"/>
                </a:lnTo>
                <a:lnTo>
                  <a:pt x="2515807" y="2025224"/>
                </a:lnTo>
                <a:lnTo>
                  <a:pt x="0" y="202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136640">
            <a:off x="16256369" y="9790327"/>
            <a:ext cx="1850493" cy="1794979"/>
          </a:xfrm>
          <a:custGeom>
            <a:avLst/>
            <a:gdLst/>
            <a:ahLst/>
            <a:cxnLst/>
            <a:rect l="l" t="t" r="r" b="b"/>
            <a:pathLst>
              <a:path w="1850493" h="1794979">
                <a:moveTo>
                  <a:pt x="0" y="0"/>
                </a:moveTo>
                <a:lnTo>
                  <a:pt x="1850494" y="0"/>
                </a:lnTo>
                <a:lnTo>
                  <a:pt x="1850494" y="1794979"/>
                </a:lnTo>
                <a:lnTo>
                  <a:pt x="0" y="1794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558154" y="9728577"/>
            <a:ext cx="1214753" cy="1901766"/>
          </a:xfrm>
          <a:custGeom>
            <a:avLst/>
            <a:gdLst/>
            <a:ahLst/>
            <a:cxnLst/>
            <a:rect l="l" t="t" r="r" b="b"/>
            <a:pathLst>
              <a:path w="1214753" h="1901766">
                <a:moveTo>
                  <a:pt x="0" y="0"/>
                </a:moveTo>
                <a:lnTo>
                  <a:pt x="1214753" y="0"/>
                </a:lnTo>
                <a:lnTo>
                  <a:pt x="1214753" y="1901766"/>
                </a:lnTo>
                <a:lnTo>
                  <a:pt x="0" y="1901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3002957" y="179722"/>
            <a:ext cx="12984798" cy="1279439"/>
            <a:chOff x="0" y="0"/>
            <a:chExt cx="3419864" cy="3369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419865" cy="336972"/>
            </a:xfrm>
            <a:custGeom>
              <a:avLst/>
              <a:gdLst/>
              <a:ahLst/>
              <a:cxnLst/>
              <a:rect l="l" t="t" r="r" b="b"/>
              <a:pathLst>
                <a:path w="3419865" h="336972">
                  <a:moveTo>
                    <a:pt x="30408" y="0"/>
                  </a:moveTo>
                  <a:lnTo>
                    <a:pt x="3389457" y="0"/>
                  </a:lnTo>
                  <a:cubicBezTo>
                    <a:pt x="3397521" y="0"/>
                    <a:pt x="3405256" y="3204"/>
                    <a:pt x="3410958" y="8906"/>
                  </a:cubicBezTo>
                  <a:cubicBezTo>
                    <a:pt x="3416661" y="14609"/>
                    <a:pt x="3419865" y="22343"/>
                    <a:pt x="3419865" y="30408"/>
                  </a:cubicBezTo>
                  <a:lnTo>
                    <a:pt x="3419865" y="306564"/>
                  </a:lnTo>
                  <a:cubicBezTo>
                    <a:pt x="3419865" y="323358"/>
                    <a:pt x="3406251" y="336972"/>
                    <a:pt x="3389457" y="336972"/>
                  </a:cubicBezTo>
                  <a:lnTo>
                    <a:pt x="30408" y="336972"/>
                  </a:lnTo>
                  <a:cubicBezTo>
                    <a:pt x="13614" y="336972"/>
                    <a:pt x="0" y="323358"/>
                    <a:pt x="0" y="306564"/>
                  </a:cubicBezTo>
                  <a:lnTo>
                    <a:pt x="0" y="30408"/>
                  </a:lnTo>
                  <a:cubicBezTo>
                    <a:pt x="0" y="13614"/>
                    <a:pt x="13614" y="0"/>
                    <a:pt x="30408" y="0"/>
                  </a:cubicBezTo>
                  <a:close/>
                </a:path>
              </a:pathLst>
            </a:custGeom>
            <a:solidFill>
              <a:srgbClr val="0088AD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419864" cy="375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11391495" y="3286207"/>
            <a:ext cx="6706753" cy="5384793"/>
            <a:chOff x="0" y="0"/>
            <a:chExt cx="7467600" cy="599567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10"/>
              <a:stretch>
                <a:fillRect t="-19574" r="-2361" b="-17089"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>
            <a:off x="15343694" y="5654096"/>
            <a:ext cx="997677" cy="1088474"/>
          </a:xfrm>
          <a:custGeom>
            <a:avLst/>
            <a:gdLst/>
            <a:ahLst/>
            <a:cxnLst/>
            <a:rect l="l" t="t" r="r" b="b"/>
            <a:pathLst>
              <a:path w="1903885" h="2464576">
                <a:moveTo>
                  <a:pt x="0" y="0"/>
                </a:moveTo>
                <a:lnTo>
                  <a:pt x="1903885" y="0"/>
                </a:lnTo>
                <a:lnTo>
                  <a:pt x="1903885" y="2464576"/>
                </a:lnTo>
                <a:lnTo>
                  <a:pt x="0" y="2464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3155949" y="354129"/>
            <a:ext cx="12831805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Open Sans Bold"/>
              </a:rPr>
              <a:t>Как россияне изучают иностранные языки?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3311281">
            <a:off x="16387022" y="-736307"/>
            <a:ext cx="5603196" cy="3530013"/>
          </a:xfrm>
          <a:custGeom>
            <a:avLst/>
            <a:gdLst/>
            <a:ahLst/>
            <a:cxnLst/>
            <a:rect l="l" t="t" r="r" b="b"/>
            <a:pathLst>
              <a:path w="5603196" h="3530013">
                <a:moveTo>
                  <a:pt x="0" y="0"/>
                </a:moveTo>
                <a:lnTo>
                  <a:pt x="5603196" y="0"/>
                </a:lnTo>
                <a:lnTo>
                  <a:pt x="5603196" y="3530014"/>
                </a:lnTo>
                <a:lnTo>
                  <a:pt x="0" y="3530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14333">
            <a:off x="17504352" y="9168174"/>
            <a:ext cx="830702" cy="1300513"/>
          </a:xfrm>
          <a:custGeom>
            <a:avLst/>
            <a:gdLst/>
            <a:ahLst/>
            <a:cxnLst/>
            <a:rect l="l" t="t" r="r" b="b"/>
            <a:pathLst>
              <a:path w="830702" h="1300513">
                <a:moveTo>
                  <a:pt x="0" y="0"/>
                </a:moveTo>
                <a:lnTo>
                  <a:pt x="830703" y="0"/>
                </a:lnTo>
                <a:lnTo>
                  <a:pt x="830703" y="1300513"/>
                </a:lnTo>
                <a:lnTo>
                  <a:pt x="0" y="13005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514319">
            <a:off x="17587223" y="4101369"/>
            <a:ext cx="1701525" cy="1650479"/>
          </a:xfrm>
          <a:custGeom>
            <a:avLst/>
            <a:gdLst/>
            <a:ahLst/>
            <a:cxnLst/>
            <a:rect l="l" t="t" r="r" b="b"/>
            <a:pathLst>
              <a:path w="1701525" h="1650479">
                <a:moveTo>
                  <a:pt x="0" y="0"/>
                </a:moveTo>
                <a:lnTo>
                  <a:pt x="1701525" y="0"/>
                </a:lnTo>
                <a:lnTo>
                  <a:pt x="1701525" y="1650479"/>
                </a:lnTo>
                <a:lnTo>
                  <a:pt x="0" y="1650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47742" y="346961"/>
            <a:ext cx="8974381" cy="1014728"/>
            <a:chOff x="0" y="0"/>
            <a:chExt cx="2363623" cy="2672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3623" cy="267254"/>
            </a:xfrm>
            <a:custGeom>
              <a:avLst/>
              <a:gdLst/>
              <a:ahLst/>
              <a:cxnLst/>
              <a:rect l="l" t="t" r="r" b="b"/>
              <a:pathLst>
                <a:path w="2363623" h="267254">
                  <a:moveTo>
                    <a:pt x="43996" y="0"/>
                  </a:moveTo>
                  <a:lnTo>
                    <a:pt x="2319627" y="0"/>
                  </a:lnTo>
                  <a:cubicBezTo>
                    <a:pt x="2331295" y="0"/>
                    <a:pt x="2342486" y="4635"/>
                    <a:pt x="2350737" y="12886"/>
                  </a:cubicBezTo>
                  <a:cubicBezTo>
                    <a:pt x="2358988" y="21137"/>
                    <a:pt x="2363623" y="32328"/>
                    <a:pt x="2363623" y="43996"/>
                  </a:cubicBezTo>
                  <a:lnTo>
                    <a:pt x="2363623" y="223257"/>
                  </a:lnTo>
                  <a:cubicBezTo>
                    <a:pt x="2363623" y="234926"/>
                    <a:pt x="2358988" y="246117"/>
                    <a:pt x="2350737" y="254367"/>
                  </a:cubicBezTo>
                  <a:cubicBezTo>
                    <a:pt x="2342486" y="262618"/>
                    <a:pt x="2331295" y="267254"/>
                    <a:pt x="2319627" y="267254"/>
                  </a:cubicBezTo>
                  <a:lnTo>
                    <a:pt x="43996" y="267254"/>
                  </a:lnTo>
                  <a:cubicBezTo>
                    <a:pt x="32328" y="267254"/>
                    <a:pt x="21137" y="262618"/>
                    <a:pt x="12886" y="254367"/>
                  </a:cubicBezTo>
                  <a:cubicBezTo>
                    <a:pt x="4635" y="246117"/>
                    <a:pt x="0" y="234926"/>
                    <a:pt x="0" y="223257"/>
                  </a:cubicBezTo>
                  <a:lnTo>
                    <a:pt x="0" y="43996"/>
                  </a:lnTo>
                  <a:cubicBezTo>
                    <a:pt x="0" y="32328"/>
                    <a:pt x="4635" y="21137"/>
                    <a:pt x="12886" y="12886"/>
                  </a:cubicBezTo>
                  <a:cubicBezTo>
                    <a:pt x="21137" y="4635"/>
                    <a:pt x="32328" y="0"/>
                    <a:pt x="43996" y="0"/>
                  </a:cubicBezTo>
                  <a:close/>
                </a:path>
              </a:pathLst>
            </a:custGeom>
            <a:solidFill>
              <a:srgbClr val="0088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3623" cy="305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13395" y="3704637"/>
            <a:ext cx="10525386" cy="378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Montserrat Bold"/>
              </a:rPr>
              <a:t>САМЫМ ПОПУЛЯРНЫМ ПРЕДМЕТОМ ИЗ ГОДА В ГОД ОСТАЕТСЯ АНГЛИЙСКИЙ ЯЗЫК: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699">
              <a:solidFill>
                <a:srgbClr val="000000"/>
              </a:solidFill>
              <a:latin typeface="Montserrat Bold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Montserrat Bold"/>
              </a:rPr>
              <a:t>В 2022 ГОДУ ЭКЗАМЕН СДАЛИ ПОЧТИ 87 ТЫСЯЧ ШКОЛЬНИКОВ. ДЛЯ СРАВНЕНИЯ: НЕМЕЦКИЙ СДАЛИ 1152 ЧЕЛОВЕКА, ФРАНЦУЗСКИЙ — 781, ИСПАНСКИЙ И КИТАЙСКИЙ ЯЗЫКИ — 190 И 254 ЧЕЛОВЕКА СООТВЕТСТВЕННО.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3057" y="442209"/>
            <a:ext cx="7540943" cy="73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EFEFE"/>
                </a:solidFill>
                <a:latin typeface="Montserrat Bold"/>
              </a:rPr>
              <a:t>СТАТИСТИКА СДАЧИ ЕГЭ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36222" y="770862"/>
            <a:ext cx="6090175" cy="5962801"/>
            <a:chOff x="0" y="0"/>
            <a:chExt cx="8120234" cy="7950401"/>
          </a:xfrm>
        </p:grpSpPr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125079"/>
            <a:ext cx="1618821" cy="2329239"/>
          </a:xfrm>
          <a:custGeom>
            <a:avLst/>
            <a:gdLst/>
            <a:ahLst/>
            <a:cxnLst/>
            <a:rect l="l" t="t" r="r" b="b"/>
            <a:pathLst>
              <a:path w="1618821" h="2329239">
                <a:moveTo>
                  <a:pt x="0" y="0"/>
                </a:moveTo>
                <a:lnTo>
                  <a:pt x="1618821" y="0"/>
                </a:lnTo>
                <a:lnTo>
                  <a:pt x="1618821" y="2329239"/>
                </a:lnTo>
                <a:lnTo>
                  <a:pt x="0" y="23292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97311">
            <a:off x="14660779" y="-933540"/>
            <a:ext cx="3916584" cy="3803982"/>
          </a:xfrm>
          <a:custGeom>
            <a:avLst/>
            <a:gdLst/>
            <a:ahLst/>
            <a:cxnLst/>
            <a:rect l="l" t="t" r="r" b="b"/>
            <a:pathLst>
              <a:path w="3916584" h="3803982">
                <a:moveTo>
                  <a:pt x="0" y="0"/>
                </a:moveTo>
                <a:lnTo>
                  <a:pt x="3916584" y="0"/>
                </a:lnTo>
                <a:lnTo>
                  <a:pt x="3916584" y="3803981"/>
                </a:lnTo>
                <a:lnTo>
                  <a:pt x="0" y="3803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77007" y="5904421"/>
            <a:ext cx="13842064" cy="139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4800">
                <a:solidFill>
                  <a:srgbClr val="028F16"/>
                </a:solidFill>
                <a:latin typeface="Montserrat Bold"/>
              </a:rPr>
              <a:t>МОДЕЛЬ АЛЕКСАНДРА ОСТЕРВАЛЬДЕРА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41575" y="3680848"/>
            <a:ext cx="15889684" cy="177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41"/>
              </a:lnSpc>
            </a:pPr>
            <a:r>
              <a:rPr lang="en-US" sz="11949">
                <a:solidFill>
                  <a:srgbClr val="028F16"/>
                </a:solidFill>
                <a:latin typeface="Montserrat Bold"/>
              </a:rPr>
              <a:t>БИЗНЕС - МОДЕЛЬ </a:t>
            </a:r>
          </a:p>
        </p:txBody>
      </p:sp>
      <p:sp>
        <p:nvSpPr>
          <p:cNvPr id="7" name="Freeform 7"/>
          <p:cNvSpPr/>
          <p:nvPr/>
        </p:nvSpPr>
        <p:spPr>
          <a:xfrm rot="-5812946">
            <a:off x="-913162" y="8475502"/>
            <a:ext cx="2996500" cy="2370981"/>
          </a:xfrm>
          <a:custGeom>
            <a:avLst/>
            <a:gdLst/>
            <a:ahLst/>
            <a:cxnLst/>
            <a:rect l="l" t="t" r="r" b="b"/>
            <a:pathLst>
              <a:path w="2996500" h="2370981">
                <a:moveTo>
                  <a:pt x="0" y="0"/>
                </a:moveTo>
                <a:lnTo>
                  <a:pt x="2996500" y="0"/>
                </a:lnTo>
                <a:lnTo>
                  <a:pt x="2996500" y="2370981"/>
                </a:lnTo>
                <a:lnTo>
                  <a:pt x="0" y="23709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711881"/>
              </p:ext>
            </p:extLst>
          </p:nvPr>
        </p:nvGraphicFramePr>
        <p:xfrm>
          <a:off x="457201" y="1260570"/>
          <a:ext cx="17373598" cy="7765860"/>
        </p:xfrm>
        <a:graphic>
          <a:graphicData uri="http://schemas.openxmlformats.org/drawingml/2006/table">
            <a:tbl>
              <a:tblPr/>
              <a:tblGrid>
                <a:gridCol w="3433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69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03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3024">
                <a:tc rowSpan="2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Партнёры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Учителя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и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репетиторы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иностранных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языков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которые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заинтересованы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в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покупке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квиза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Виды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деятельности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продажа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онлайн-квизов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Ценности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конкретной ситуации в определенной потребительской нише</a:t>
                      </a:r>
                      <a:endParaRPr lang="en-US" sz="24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Отношения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с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покупателями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совместное создание ценностного предложения - покупатели могут обратиться в поддержку непосредственно на сайте</a:t>
                      </a: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24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Покупатели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Учителя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и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репетиторы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иностранных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языков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которым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нравятся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нестандартные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методы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обучения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Партнёры: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Учителя и репетиторы иностранных языков, которые заинтересованы в покупке квиза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Ресурсы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 </a:t>
                      </a: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Словари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и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грамматические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ресурсы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Изображения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для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иллюстрации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вопросов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и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ответов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Ценности: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Каналы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сбыта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Подписка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на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сайте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создания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квизов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Покупатели: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Учителя и репетиторы иностранных языков, которым нравятся нестандартные методы обучения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492">
                <a:tc gridSpan="2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Затраты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Продукт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обойдется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в 100 000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руб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.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Затраты: 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Продукт обойдется в 100 000 руб.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Доходы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: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 dirty="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подписка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на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сайт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1500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рублей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с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одного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 Bold"/>
                        </a:rPr>
                        <a:t>клиента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 Bold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  <a:p>
                      <a:pPr>
                        <a:lnSpc>
                          <a:spcPts val="2520"/>
                        </a:lnSpc>
                      </a:pPr>
                      <a:endParaRPr lang="en-US" sz="1800" dirty="0">
                        <a:solidFill>
                          <a:srgbClr val="000000"/>
                        </a:solidFill>
                        <a:latin typeface="Montserrat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Доходы: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подписка на сайт 1500 рублей с одного клиента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Доходы:</a:t>
                      </a:r>
                      <a:endParaRPr lang="en-US" sz="1100"/>
                    </a:p>
                    <a:p>
                      <a:pPr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Montserrat Bold"/>
                        </a:rPr>
                        <a:t>подписка на сайт 1500 рублей с одного клиента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18429" y="295722"/>
            <a:ext cx="16844692" cy="21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43"/>
              </a:lnSpc>
            </a:pPr>
            <a:r>
              <a:rPr lang="en-US" sz="7341">
                <a:solidFill>
                  <a:srgbClr val="545454"/>
                </a:solidFill>
                <a:latin typeface="Montserrat Bold"/>
              </a:rPr>
              <a:t>КАЛЕНДАРЬ </a:t>
            </a:r>
          </a:p>
          <a:p>
            <a:pPr algn="ctr">
              <a:lnSpc>
                <a:spcPts val="8443"/>
              </a:lnSpc>
            </a:pPr>
            <a:endParaRPr lang="en-US" sz="7341">
              <a:solidFill>
                <a:srgbClr val="545454"/>
              </a:solidFill>
              <a:latin typeface="Montserrat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472280" y="8852885"/>
            <a:ext cx="4752930" cy="2144760"/>
          </a:xfrm>
          <a:custGeom>
            <a:avLst/>
            <a:gdLst/>
            <a:ahLst/>
            <a:cxnLst/>
            <a:rect l="l" t="t" r="r" b="b"/>
            <a:pathLst>
              <a:path w="4752930" h="2144760">
                <a:moveTo>
                  <a:pt x="0" y="0"/>
                </a:moveTo>
                <a:lnTo>
                  <a:pt x="4752931" y="0"/>
                </a:lnTo>
                <a:lnTo>
                  <a:pt x="4752931" y="2144759"/>
                </a:lnTo>
                <a:lnTo>
                  <a:pt x="0" y="2144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858345" y="8134993"/>
            <a:ext cx="4475680" cy="3580544"/>
          </a:xfrm>
          <a:custGeom>
            <a:avLst/>
            <a:gdLst/>
            <a:ahLst/>
            <a:cxnLst/>
            <a:rect l="l" t="t" r="r" b="b"/>
            <a:pathLst>
              <a:path w="4475680" h="3580544">
                <a:moveTo>
                  <a:pt x="0" y="0"/>
                </a:moveTo>
                <a:lnTo>
                  <a:pt x="4475680" y="0"/>
                </a:lnTo>
                <a:lnTo>
                  <a:pt x="4475680" y="3580543"/>
                </a:lnTo>
                <a:lnTo>
                  <a:pt x="0" y="3580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962159" y="9000274"/>
            <a:ext cx="5046747" cy="3015432"/>
          </a:xfrm>
          <a:custGeom>
            <a:avLst/>
            <a:gdLst/>
            <a:ahLst/>
            <a:cxnLst/>
            <a:rect l="l" t="t" r="r" b="b"/>
            <a:pathLst>
              <a:path w="5046747" h="3015432">
                <a:moveTo>
                  <a:pt x="0" y="0"/>
                </a:moveTo>
                <a:lnTo>
                  <a:pt x="5046748" y="0"/>
                </a:lnTo>
                <a:lnTo>
                  <a:pt x="5046748" y="3015432"/>
                </a:lnTo>
                <a:lnTo>
                  <a:pt x="0" y="30154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144662" y="5473682"/>
            <a:ext cx="2236918" cy="2818165"/>
          </a:xfrm>
          <a:custGeom>
            <a:avLst/>
            <a:gdLst/>
            <a:ahLst/>
            <a:cxnLst/>
            <a:rect l="l" t="t" r="r" b="b"/>
            <a:pathLst>
              <a:path w="2236918" h="2818165">
                <a:moveTo>
                  <a:pt x="0" y="0"/>
                </a:moveTo>
                <a:lnTo>
                  <a:pt x="2236918" y="0"/>
                </a:lnTo>
                <a:lnTo>
                  <a:pt x="2236918" y="2818165"/>
                </a:lnTo>
                <a:lnTo>
                  <a:pt x="0" y="28181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46320" y="3410801"/>
            <a:ext cx="4130927" cy="4125763"/>
          </a:xfrm>
          <a:custGeom>
            <a:avLst/>
            <a:gdLst/>
            <a:ahLst/>
            <a:cxnLst/>
            <a:rect l="l" t="t" r="r" b="b"/>
            <a:pathLst>
              <a:path w="4130927" h="4125763">
                <a:moveTo>
                  <a:pt x="0" y="0"/>
                </a:moveTo>
                <a:lnTo>
                  <a:pt x="4130927" y="0"/>
                </a:lnTo>
                <a:lnTo>
                  <a:pt x="4130927" y="4125763"/>
                </a:lnTo>
                <a:lnTo>
                  <a:pt x="0" y="4125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82577" y="8493939"/>
            <a:ext cx="2673001" cy="2862652"/>
          </a:xfrm>
          <a:custGeom>
            <a:avLst/>
            <a:gdLst/>
            <a:ahLst/>
            <a:cxnLst/>
            <a:rect l="l" t="t" r="r" b="b"/>
            <a:pathLst>
              <a:path w="2673001" h="2862652">
                <a:moveTo>
                  <a:pt x="0" y="0"/>
                </a:moveTo>
                <a:lnTo>
                  <a:pt x="2673001" y="0"/>
                </a:lnTo>
                <a:lnTo>
                  <a:pt x="2673001" y="2862651"/>
                </a:lnTo>
                <a:lnTo>
                  <a:pt x="0" y="28626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7009483" y="2377585"/>
            <a:ext cx="2694985" cy="2246944"/>
          </a:xfrm>
          <a:custGeom>
            <a:avLst/>
            <a:gdLst/>
            <a:ahLst/>
            <a:cxnLst/>
            <a:rect l="l" t="t" r="r" b="b"/>
            <a:pathLst>
              <a:path w="2694985" h="2246944">
                <a:moveTo>
                  <a:pt x="0" y="0"/>
                </a:moveTo>
                <a:lnTo>
                  <a:pt x="2694985" y="0"/>
                </a:lnTo>
                <a:lnTo>
                  <a:pt x="2694985" y="2246944"/>
                </a:lnTo>
                <a:lnTo>
                  <a:pt x="0" y="22469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88233" y="1858613"/>
            <a:ext cx="17911534" cy="8206344"/>
            <a:chOff x="0" y="0"/>
            <a:chExt cx="4717441" cy="2161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17441" cy="2161342"/>
            </a:xfrm>
            <a:custGeom>
              <a:avLst/>
              <a:gdLst/>
              <a:ahLst/>
              <a:cxnLst/>
              <a:rect l="l" t="t" r="r" b="b"/>
              <a:pathLst>
                <a:path w="4717441" h="2161342">
                  <a:moveTo>
                    <a:pt x="22044" y="0"/>
                  </a:moveTo>
                  <a:lnTo>
                    <a:pt x="4695398" y="0"/>
                  </a:lnTo>
                  <a:cubicBezTo>
                    <a:pt x="4707572" y="0"/>
                    <a:pt x="4717441" y="9869"/>
                    <a:pt x="4717441" y="22044"/>
                  </a:cubicBezTo>
                  <a:lnTo>
                    <a:pt x="4717441" y="2139298"/>
                  </a:lnTo>
                  <a:cubicBezTo>
                    <a:pt x="4717441" y="2145144"/>
                    <a:pt x="4715119" y="2150751"/>
                    <a:pt x="4710985" y="2154885"/>
                  </a:cubicBezTo>
                  <a:cubicBezTo>
                    <a:pt x="4706851" y="2159019"/>
                    <a:pt x="4701244" y="2161342"/>
                    <a:pt x="4695398" y="2161342"/>
                  </a:cubicBezTo>
                  <a:lnTo>
                    <a:pt x="22044" y="2161342"/>
                  </a:lnTo>
                  <a:cubicBezTo>
                    <a:pt x="9869" y="2161342"/>
                    <a:pt x="0" y="2151472"/>
                    <a:pt x="0" y="2139298"/>
                  </a:cubicBezTo>
                  <a:lnTo>
                    <a:pt x="0" y="22044"/>
                  </a:lnTo>
                  <a:cubicBezTo>
                    <a:pt x="0" y="16197"/>
                    <a:pt x="2322" y="10590"/>
                    <a:pt x="6456" y="6456"/>
                  </a:cubicBezTo>
                  <a:cubicBezTo>
                    <a:pt x="10590" y="2322"/>
                    <a:pt x="16197" y="0"/>
                    <a:pt x="220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717441" cy="21994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75308" y="2143960"/>
            <a:ext cx="16737385" cy="7781305"/>
          </a:xfrm>
          <a:custGeom>
            <a:avLst/>
            <a:gdLst/>
            <a:ahLst/>
            <a:cxnLst/>
            <a:rect l="l" t="t" r="r" b="b"/>
            <a:pathLst>
              <a:path w="16737385" h="7781305">
                <a:moveTo>
                  <a:pt x="0" y="0"/>
                </a:moveTo>
                <a:lnTo>
                  <a:pt x="16737384" y="0"/>
                </a:lnTo>
                <a:lnTo>
                  <a:pt x="16737384" y="7781304"/>
                </a:lnTo>
                <a:lnTo>
                  <a:pt x="0" y="77813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989" y="-350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16" name="Freeform 16"/>
          <p:cNvSpPr/>
          <p:nvPr/>
        </p:nvSpPr>
        <p:spPr>
          <a:xfrm rot="-9554715">
            <a:off x="-60482" y="9543461"/>
            <a:ext cx="2178363" cy="1346071"/>
          </a:xfrm>
          <a:custGeom>
            <a:avLst/>
            <a:gdLst/>
            <a:ahLst/>
            <a:cxnLst/>
            <a:rect l="l" t="t" r="r" b="b"/>
            <a:pathLst>
              <a:path w="2178363" h="1346071">
                <a:moveTo>
                  <a:pt x="0" y="0"/>
                </a:moveTo>
                <a:lnTo>
                  <a:pt x="2178364" y="0"/>
                </a:lnTo>
                <a:lnTo>
                  <a:pt x="2178364" y="1346071"/>
                </a:lnTo>
                <a:lnTo>
                  <a:pt x="0" y="134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6" b="-976"/>
            </a:stretch>
          </a:blipFill>
        </p:spPr>
      </p:sp>
      <p:sp>
        <p:nvSpPr>
          <p:cNvPr id="17" name="Freeform 17"/>
          <p:cNvSpPr/>
          <p:nvPr/>
        </p:nvSpPr>
        <p:spPr>
          <a:xfrm rot="2700000">
            <a:off x="2786714" y="9609096"/>
            <a:ext cx="1692298" cy="1690182"/>
          </a:xfrm>
          <a:custGeom>
            <a:avLst/>
            <a:gdLst/>
            <a:ahLst/>
            <a:cxnLst/>
            <a:rect l="l" t="t" r="r" b="b"/>
            <a:pathLst>
              <a:path w="1692298" h="1690182">
                <a:moveTo>
                  <a:pt x="0" y="0"/>
                </a:moveTo>
                <a:lnTo>
                  <a:pt x="1692297" y="0"/>
                </a:lnTo>
                <a:lnTo>
                  <a:pt x="1692297" y="1690182"/>
                </a:lnTo>
                <a:lnTo>
                  <a:pt x="0" y="169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496003" y="9873228"/>
            <a:ext cx="2905574" cy="933416"/>
          </a:xfrm>
          <a:custGeom>
            <a:avLst/>
            <a:gdLst/>
            <a:ahLst/>
            <a:cxnLst/>
            <a:rect l="l" t="t" r="r" b="b"/>
            <a:pathLst>
              <a:path w="2905574" h="933416">
                <a:moveTo>
                  <a:pt x="0" y="0"/>
                </a:moveTo>
                <a:lnTo>
                  <a:pt x="2905574" y="0"/>
                </a:lnTo>
                <a:lnTo>
                  <a:pt x="2905574" y="933415"/>
                </a:lnTo>
                <a:lnTo>
                  <a:pt x="0" y="93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030479" y="9728577"/>
            <a:ext cx="1860925" cy="1918480"/>
          </a:xfrm>
          <a:custGeom>
            <a:avLst/>
            <a:gdLst/>
            <a:ahLst/>
            <a:cxnLst/>
            <a:rect l="l" t="t" r="r" b="b"/>
            <a:pathLst>
              <a:path w="1860925" h="1918480">
                <a:moveTo>
                  <a:pt x="0" y="0"/>
                </a:moveTo>
                <a:lnTo>
                  <a:pt x="1860925" y="0"/>
                </a:lnTo>
                <a:lnTo>
                  <a:pt x="1860925" y="1918479"/>
                </a:lnTo>
                <a:lnTo>
                  <a:pt x="0" y="191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326726" y="9734015"/>
            <a:ext cx="2515807" cy="2025225"/>
          </a:xfrm>
          <a:custGeom>
            <a:avLst/>
            <a:gdLst/>
            <a:ahLst/>
            <a:cxnLst/>
            <a:rect l="l" t="t" r="r" b="b"/>
            <a:pathLst>
              <a:path w="2515807" h="2025225">
                <a:moveTo>
                  <a:pt x="0" y="0"/>
                </a:moveTo>
                <a:lnTo>
                  <a:pt x="2515807" y="0"/>
                </a:lnTo>
                <a:lnTo>
                  <a:pt x="2515807" y="2025224"/>
                </a:lnTo>
                <a:lnTo>
                  <a:pt x="0" y="202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136640">
            <a:off x="16256369" y="9790327"/>
            <a:ext cx="1850493" cy="1794979"/>
          </a:xfrm>
          <a:custGeom>
            <a:avLst/>
            <a:gdLst/>
            <a:ahLst/>
            <a:cxnLst/>
            <a:rect l="l" t="t" r="r" b="b"/>
            <a:pathLst>
              <a:path w="1850493" h="1794979">
                <a:moveTo>
                  <a:pt x="0" y="0"/>
                </a:moveTo>
                <a:lnTo>
                  <a:pt x="1850494" y="0"/>
                </a:lnTo>
                <a:lnTo>
                  <a:pt x="1850494" y="1794979"/>
                </a:lnTo>
                <a:lnTo>
                  <a:pt x="0" y="1794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558154" y="9728577"/>
            <a:ext cx="1214753" cy="1901766"/>
          </a:xfrm>
          <a:custGeom>
            <a:avLst/>
            <a:gdLst/>
            <a:ahLst/>
            <a:cxnLst/>
            <a:rect l="l" t="t" r="r" b="b"/>
            <a:pathLst>
              <a:path w="1214753" h="1901766">
                <a:moveTo>
                  <a:pt x="0" y="0"/>
                </a:moveTo>
                <a:lnTo>
                  <a:pt x="1214753" y="0"/>
                </a:lnTo>
                <a:lnTo>
                  <a:pt x="1214753" y="1901766"/>
                </a:lnTo>
                <a:lnTo>
                  <a:pt x="0" y="1901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94EA62D-82D7-47DB-B1D6-B6437227A0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35" y="210484"/>
            <a:ext cx="13533219" cy="920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1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989" y="-350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16" name="Freeform 16"/>
          <p:cNvSpPr/>
          <p:nvPr/>
        </p:nvSpPr>
        <p:spPr>
          <a:xfrm rot="-9554715">
            <a:off x="-60482" y="9543461"/>
            <a:ext cx="2178363" cy="1346071"/>
          </a:xfrm>
          <a:custGeom>
            <a:avLst/>
            <a:gdLst/>
            <a:ahLst/>
            <a:cxnLst/>
            <a:rect l="l" t="t" r="r" b="b"/>
            <a:pathLst>
              <a:path w="2178363" h="1346071">
                <a:moveTo>
                  <a:pt x="0" y="0"/>
                </a:moveTo>
                <a:lnTo>
                  <a:pt x="2178364" y="0"/>
                </a:lnTo>
                <a:lnTo>
                  <a:pt x="2178364" y="1346071"/>
                </a:lnTo>
                <a:lnTo>
                  <a:pt x="0" y="134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6" b="-976"/>
            </a:stretch>
          </a:blipFill>
        </p:spPr>
      </p:sp>
      <p:sp>
        <p:nvSpPr>
          <p:cNvPr id="17" name="Freeform 17"/>
          <p:cNvSpPr/>
          <p:nvPr/>
        </p:nvSpPr>
        <p:spPr>
          <a:xfrm rot="2700000">
            <a:off x="2786714" y="9609096"/>
            <a:ext cx="1692298" cy="1690182"/>
          </a:xfrm>
          <a:custGeom>
            <a:avLst/>
            <a:gdLst/>
            <a:ahLst/>
            <a:cxnLst/>
            <a:rect l="l" t="t" r="r" b="b"/>
            <a:pathLst>
              <a:path w="1692298" h="1690182">
                <a:moveTo>
                  <a:pt x="0" y="0"/>
                </a:moveTo>
                <a:lnTo>
                  <a:pt x="1692297" y="0"/>
                </a:lnTo>
                <a:lnTo>
                  <a:pt x="1692297" y="1690182"/>
                </a:lnTo>
                <a:lnTo>
                  <a:pt x="0" y="169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496003" y="9873228"/>
            <a:ext cx="2905574" cy="933416"/>
          </a:xfrm>
          <a:custGeom>
            <a:avLst/>
            <a:gdLst/>
            <a:ahLst/>
            <a:cxnLst/>
            <a:rect l="l" t="t" r="r" b="b"/>
            <a:pathLst>
              <a:path w="2905574" h="933416">
                <a:moveTo>
                  <a:pt x="0" y="0"/>
                </a:moveTo>
                <a:lnTo>
                  <a:pt x="2905574" y="0"/>
                </a:lnTo>
                <a:lnTo>
                  <a:pt x="2905574" y="933415"/>
                </a:lnTo>
                <a:lnTo>
                  <a:pt x="0" y="93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030479" y="9728577"/>
            <a:ext cx="1860925" cy="1918480"/>
          </a:xfrm>
          <a:custGeom>
            <a:avLst/>
            <a:gdLst/>
            <a:ahLst/>
            <a:cxnLst/>
            <a:rect l="l" t="t" r="r" b="b"/>
            <a:pathLst>
              <a:path w="1860925" h="1918480">
                <a:moveTo>
                  <a:pt x="0" y="0"/>
                </a:moveTo>
                <a:lnTo>
                  <a:pt x="1860925" y="0"/>
                </a:lnTo>
                <a:lnTo>
                  <a:pt x="1860925" y="1918479"/>
                </a:lnTo>
                <a:lnTo>
                  <a:pt x="0" y="191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326726" y="9734015"/>
            <a:ext cx="2515807" cy="2025225"/>
          </a:xfrm>
          <a:custGeom>
            <a:avLst/>
            <a:gdLst/>
            <a:ahLst/>
            <a:cxnLst/>
            <a:rect l="l" t="t" r="r" b="b"/>
            <a:pathLst>
              <a:path w="2515807" h="2025225">
                <a:moveTo>
                  <a:pt x="0" y="0"/>
                </a:moveTo>
                <a:lnTo>
                  <a:pt x="2515807" y="0"/>
                </a:lnTo>
                <a:lnTo>
                  <a:pt x="2515807" y="2025224"/>
                </a:lnTo>
                <a:lnTo>
                  <a:pt x="0" y="202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136640">
            <a:off x="16256369" y="9790327"/>
            <a:ext cx="1850493" cy="1794979"/>
          </a:xfrm>
          <a:custGeom>
            <a:avLst/>
            <a:gdLst/>
            <a:ahLst/>
            <a:cxnLst/>
            <a:rect l="l" t="t" r="r" b="b"/>
            <a:pathLst>
              <a:path w="1850493" h="1794979">
                <a:moveTo>
                  <a:pt x="0" y="0"/>
                </a:moveTo>
                <a:lnTo>
                  <a:pt x="1850494" y="0"/>
                </a:lnTo>
                <a:lnTo>
                  <a:pt x="1850494" y="1794979"/>
                </a:lnTo>
                <a:lnTo>
                  <a:pt x="0" y="1794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558154" y="9728577"/>
            <a:ext cx="1214753" cy="1901766"/>
          </a:xfrm>
          <a:custGeom>
            <a:avLst/>
            <a:gdLst/>
            <a:ahLst/>
            <a:cxnLst/>
            <a:rect l="l" t="t" r="r" b="b"/>
            <a:pathLst>
              <a:path w="1214753" h="1901766">
                <a:moveTo>
                  <a:pt x="0" y="0"/>
                </a:moveTo>
                <a:lnTo>
                  <a:pt x="1214753" y="0"/>
                </a:lnTo>
                <a:lnTo>
                  <a:pt x="1214753" y="1901766"/>
                </a:lnTo>
                <a:lnTo>
                  <a:pt x="0" y="1901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3904F5D-BC91-4977-B5DF-436249D3F1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626" y="381479"/>
            <a:ext cx="10832769" cy="903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49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989" y="-350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16" name="Freeform 16"/>
          <p:cNvSpPr/>
          <p:nvPr/>
        </p:nvSpPr>
        <p:spPr>
          <a:xfrm rot="-9554715">
            <a:off x="-60482" y="9543461"/>
            <a:ext cx="2178363" cy="1346071"/>
          </a:xfrm>
          <a:custGeom>
            <a:avLst/>
            <a:gdLst/>
            <a:ahLst/>
            <a:cxnLst/>
            <a:rect l="l" t="t" r="r" b="b"/>
            <a:pathLst>
              <a:path w="2178363" h="1346071">
                <a:moveTo>
                  <a:pt x="0" y="0"/>
                </a:moveTo>
                <a:lnTo>
                  <a:pt x="2178364" y="0"/>
                </a:lnTo>
                <a:lnTo>
                  <a:pt x="2178364" y="1346071"/>
                </a:lnTo>
                <a:lnTo>
                  <a:pt x="0" y="134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6" b="-976"/>
            </a:stretch>
          </a:blipFill>
        </p:spPr>
      </p:sp>
      <p:sp>
        <p:nvSpPr>
          <p:cNvPr id="17" name="Freeform 17"/>
          <p:cNvSpPr/>
          <p:nvPr/>
        </p:nvSpPr>
        <p:spPr>
          <a:xfrm rot="2700000">
            <a:off x="2786714" y="9609096"/>
            <a:ext cx="1692298" cy="1690182"/>
          </a:xfrm>
          <a:custGeom>
            <a:avLst/>
            <a:gdLst/>
            <a:ahLst/>
            <a:cxnLst/>
            <a:rect l="l" t="t" r="r" b="b"/>
            <a:pathLst>
              <a:path w="1692298" h="1690182">
                <a:moveTo>
                  <a:pt x="0" y="0"/>
                </a:moveTo>
                <a:lnTo>
                  <a:pt x="1692297" y="0"/>
                </a:lnTo>
                <a:lnTo>
                  <a:pt x="1692297" y="1690182"/>
                </a:lnTo>
                <a:lnTo>
                  <a:pt x="0" y="169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496003" y="9873228"/>
            <a:ext cx="2905574" cy="933416"/>
          </a:xfrm>
          <a:custGeom>
            <a:avLst/>
            <a:gdLst/>
            <a:ahLst/>
            <a:cxnLst/>
            <a:rect l="l" t="t" r="r" b="b"/>
            <a:pathLst>
              <a:path w="2905574" h="933416">
                <a:moveTo>
                  <a:pt x="0" y="0"/>
                </a:moveTo>
                <a:lnTo>
                  <a:pt x="2905574" y="0"/>
                </a:lnTo>
                <a:lnTo>
                  <a:pt x="2905574" y="933415"/>
                </a:lnTo>
                <a:lnTo>
                  <a:pt x="0" y="93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030479" y="9728577"/>
            <a:ext cx="1860925" cy="1918480"/>
          </a:xfrm>
          <a:custGeom>
            <a:avLst/>
            <a:gdLst/>
            <a:ahLst/>
            <a:cxnLst/>
            <a:rect l="l" t="t" r="r" b="b"/>
            <a:pathLst>
              <a:path w="1860925" h="1918480">
                <a:moveTo>
                  <a:pt x="0" y="0"/>
                </a:moveTo>
                <a:lnTo>
                  <a:pt x="1860925" y="0"/>
                </a:lnTo>
                <a:lnTo>
                  <a:pt x="1860925" y="1918479"/>
                </a:lnTo>
                <a:lnTo>
                  <a:pt x="0" y="191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326726" y="9734015"/>
            <a:ext cx="2515807" cy="2025225"/>
          </a:xfrm>
          <a:custGeom>
            <a:avLst/>
            <a:gdLst/>
            <a:ahLst/>
            <a:cxnLst/>
            <a:rect l="l" t="t" r="r" b="b"/>
            <a:pathLst>
              <a:path w="2515807" h="2025225">
                <a:moveTo>
                  <a:pt x="0" y="0"/>
                </a:moveTo>
                <a:lnTo>
                  <a:pt x="2515807" y="0"/>
                </a:lnTo>
                <a:lnTo>
                  <a:pt x="2515807" y="2025224"/>
                </a:lnTo>
                <a:lnTo>
                  <a:pt x="0" y="202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136640">
            <a:off x="16256369" y="9790327"/>
            <a:ext cx="1850493" cy="1794979"/>
          </a:xfrm>
          <a:custGeom>
            <a:avLst/>
            <a:gdLst/>
            <a:ahLst/>
            <a:cxnLst/>
            <a:rect l="l" t="t" r="r" b="b"/>
            <a:pathLst>
              <a:path w="1850493" h="1794979">
                <a:moveTo>
                  <a:pt x="0" y="0"/>
                </a:moveTo>
                <a:lnTo>
                  <a:pt x="1850494" y="0"/>
                </a:lnTo>
                <a:lnTo>
                  <a:pt x="1850494" y="1794979"/>
                </a:lnTo>
                <a:lnTo>
                  <a:pt x="0" y="1794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558154" y="9728577"/>
            <a:ext cx="1214753" cy="1901766"/>
          </a:xfrm>
          <a:custGeom>
            <a:avLst/>
            <a:gdLst/>
            <a:ahLst/>
            <a:cxnLst/>
            <a:rect l="l" t="t" r="r" b="b"/>
            <a:pathLst>
              <a:path w="1214753" h="1901766">
                <a:moveTo>
                  <a:pt x="0" y="0"/>
                </a:moveTo>
                <a:lnTo>
                  <a:pt x="1214753" y="0"/>
                </a:lnTo>
                <a:lnTo>
                  <a:pt x="1214753" y="1901766"/>
                </a:lnTo>
                <a:lnTo>
                  <a:pt x="0" y="1901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8564797-9B1A-498F-A474-E074564200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77" y="238934"/>
            <a:ext cx="10764267" cy="91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9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125079"/>
            <a:ext cx="1618821" cy="2329239"/>
          </a:xfrm>
          <a:custGeom>
            <a:avLst/>
            <a:gdLst/>
            <a:ahLst/>
            <a:cxnLst/>
            <a:rect l="l" t="t" r="r" b="b"/>
            <a:pathLst>
              <a:path w="1618821" h="2329239">
                <a:moveTo>
                  <a:pt x="0" y="0"/>
                </a:moveTo>
                <a:lnTo>
                  <a:pt x="1618821" y="0"/>
                </a:lnTo>
                <a:lnTo>
                  <a:pt x="1618821" y="2329239"/>
                </a:lnTo>
                <a:lnTo>
                  <a:pt x="0" y="23292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97311">
            <a:off x="14660779" y="-933540"/>
            <a:ext cx="3916584" cy="3803982"/>
          </a:xfrm>
          <a:custGeom>
            <a:avLst/>
            <a:gdLst/>
            <a:ahLst/>
            <a:cxnLst/>
            <a:rect l="l" t="t" r="r" b="b"/>
            <a:pathLst>
              <a:path w="3916584" h="3803982">
                <a:moveTo>
                  <a:pt x="0" y="0"/>
                </a:moveTo>
                <a:lnTo>
                  <a:pt x="3916584" y="0"/>
                </a:lnTo>
                <a:lnTo>
                  <a:pt x="3916584" y="3803981"/>
                </a:lnTo>
                <a:lnTo>
                  <a:pt x="0" y="3803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56815" y="2897528"/>
            <a:ext cx="14922032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28F16"/>
                </a:solidFill>
                <a:latin typeface="Montserrat Bold"/>
              </a:rPr>
              <a:t>Реализация нашей идеи проекта «Весёлый англичанин» будет успешной, так как: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28F16"/>
                </a:solidFill>
                <a:latin typeface="Montserrat Bold"/>
              </a:rPr>
              <a:t>В наше время детей очень сложно замотивировать на изучение языков 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28F16"/>
                </a:solidFill>
                <a:latin typeface="Montserrat Bold"/>
              </a:rPr>
              <a:t>Простой формат детям уже давно не интересен, а компьютерный </a:t>
            </a:r>
            <a:r>
              <a:rPr lang="ru-RU" sz="4000" dirty="0" err="1">
                <a:solidFill>
                  <a:srgbClr val="028F16"/>
                </a:solidFill>
                <a:latin typeface="Montserrat Bold"/>
              </a:rPr>
              <a:t>квиз</a:t>
            </a:r>
            <a:r>
              <a:rPr lang="ru-RU" sz="4000" dirty="0">
                <a:solidFill>
                  <a:srgbClr val="028F16"/>
                </a:solidFill>
                <a:latin typeface="Montserrat Bold"/>
              </a:rPr>
              <a:t> это что-то новенькое и интересное для детей.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28F16"/>
                </a:solidFill>
                <a:latin typeface="Montserrat Bold"/>
              </a:rPr>
              <a:t>Английский язык все ещё остается мировым языком, который необходимо изучать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028F16"/>
                </a:solidFill>
                <a:latin typeface="Montserrat Bold"/>
              </a:rPr>
              <a:t>Наш </a:t>
            </a:r>
            <a:r>
              <a:rPr lang="ru-RU" sz="4000" dirty="0" err="1">
                <a:solidFill>
                  <a:srgbClr val="028F16"/>
                </a:solidFill>
                <a:latin typeface="Montserrat Bold"/>
              </a:rPr>
              <a:t>квиз</a:t>
            </a:r>
            <a:r>
              <a:rPr lang="ru-RU" sz="4000" dirty="0">
                <a:solidFill>
                  <a:srgbClr val="028F16"/>
                </a:solidFill>
                <a:latin typeface="Montserrat Bold"/>
              </a:rPr>
              <a:t> – это возможность изучать английский язык в интересной и понятной форме.</a:t>
            </a:r>
            <a:endParaRPr lang="en-US" sz="4000" dirty="0">
              <a:solidFill>
                <a:srgbClr val="028F16"/>
              </a:solidFill>
              <a:latin typeface="Montserrat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5088" y="216064"/>
            <a:ext cx="1384206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dirty="0">
                <a:solidFill>
                  <a:srgbClr val="028F16"/>
                </a:solidFill>
                <a:latin typeface="Montserrat Bold"/>
              </a:rPr>
              <a:t>Выводы о возможности успешной реализации проекта:</a:t>
            </a:r>
            <a:r>
              <a:rPr lang="en-US" sz="6000" dirty="0">
                <a:solidFill>
                  <a:srgbClr val="028F16"/>
                </a:solidFill>
                <a:latin typeface="Montserrat Bold"/>
              </a:rPr>
              <a:t> </a:t>
            </a:r>
          </a:p>
        </p:txBody>
      </p:sp>
      <p:sp>
        <p:nvSpPr>
          <p:cNvPr id="7" name="Freeform 7"/>
          <p:cNvSpPr/>
          <p:nvPr/>
        </p:nvSpPr>
        <p:spPr>
          <a:xfrm rot="-5812946">
            <a:off x="-913162" y="8475502"/>
            <a:ext cx="2996500" cy="2370981"/>
          </a:xfrm>
          <a:custGeom>
            <a:avLst/>
            <a:gdLst/>
            <a:ahLst/>
            <a:cxnLst/>
            <a:rect l="l" t="t" r="r" b="b"/>
            <a:pathLst>
              <a:path w="2996500" h="2370981">
                <a:moveTo>
                  <a:pt x="0" y="0"/>
                </a:moveTo>
                <a:lnTo>
                  <a:pt x="2996500" y="0"/>
                </a:lnTo>
                <a:lnTo>
                  <a:pt x="2996500" y="2370981"/>
                </a:lnTo>
                <a:lnTo>
                  <a:pt x="0" y="23709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94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 rot="-409978">
            <a:off x="2717373" y="1968233"/>
            <a:ext cx="12853254" cy="3911894"/>
            <a:chOff x="0" y="0"/>
            <a:chExt cx="3385219" cy="10302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5219" cy="1030293"/>
            </a:xfrm>
            <a:custGeom>
              <a:avLst/>
              <a:gdLst/>
              <a:ahLst/>
              <a:cxnLst/>
              <a:rect l="l" t="t" r="r" b="b"/>
              <a:pathLst>
                <a:path w="3385219" h="1030293">
                  <a:moveTo>
                    <a:pt x="0" y="0"/>
                  </a:moveTo>
                  <a:lnTo>
                    <a:pt x="3385219" y="0"/>
                  </a:lnTo>
                  <a:lnTo>
                    <a:pt x="3385219" y="1030293"/>
                  </a:lnTo>
                  <a:lnTo>
                    <a:pt x="0" y="1030293"/>
                  </a:lnTo>
                  <a:close/>
                </a:path>
              </a:pathLst>
            </a:custGeom>
            <a:solidFill>
              <a:srgbClr val="0CC0D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5219" cy="1068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85986" y="3148697"/>
            <a:ext cx="12316029" cy="2489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7"/>
              </a:lnSpc>
            </a:pPr>
            <a:r>
              <a:rPr lang="en-US" sz="6674">
                <a:solidFill>
                  <a:srgbClr val="FFFFFF"/>
                </a:solidFill>
                <a:latin typeface="Montserrat Classic Bold"/>
              </a:rPr>
              <a:t>Спасибо за внимание, готовы ответить на ваши вопросы!!! </a:t>
            </a:r>
          </a:p>
        </p:txBody>
      </p:sp>
      <p:sp>
        <p:nvSpPr>
          <p:cNvPr id="7" name="Freeform 7"/>
          <p:cNvSpPr/>
          <p:nvPr/>
        </p:nvSpPr>
        <p:spPr>
          <a:xfrm>
            <a:off x="-24657" y="9624465"/>
            <a:ext cx="2994825" cy="962087"/>
          </a:xfrm>
          <a:custGeom>
            <a:avLst/>
            <a:gdLst/>
            <a:ahLst/>
            <a:cxnLst/>
            <a:rect l="l" t="t" r="r" b="b"/>
            <a:pathLst>
              <a:path w="2994825" h="962087">
                <a:moveTo>
                  <a:pt x="0" y="0"/>
                </a:moveTo>
                <a:lnTo>
                  <a:pt x="2994825" y="0"/>
                </a:lnTo>
                <a:lnTo>
                  <a:pt x="2994825" y="962088"/>
                </a:lnTo>
                <a:lnTo>
                  <a:pt x="0" y="962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23636" y="66613"/>
            <a:ext cx="1989427" cy="1253339"/>
          </a:xfrm>
          <a:custGeom>
            <a:avLst/>
            <a:gdLst/>
            <a:ahLst/>
            <a:cxnLst/>
            <a:rect l="l" t="t" r="r" b="b"/>
            <a:pathLst>
              <a:path w="1989427" h="1253339">
                <a:moveTo>
                  <a:pt x="0" y="0"/>
                </a:moveTo>
                <a:lnTo>
                  <a:pt x="1989427" y="0"/>
                </a:lnTo>
                <a:lnTo>
                  <a:pt x="1989427" y="1253339"/>
                </a:lnTo>
                <a:lnTo>
                  <a:pt x="0" y="1253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50018" y="66613"/>
            <a:ext cx="1818564" cy="1150904"/>
          </a:xfrm>
          <a:custGeom>
            <a:avLst/>
            <a:gdLst/>
            <a:ahLst/>
            <a:cxnLst/>
            <a:rect l="l" t="t" r="r" b="b"/>
            <a:pathLst>
              <a:path w="1818564" h="1150904">
                <a:moveTo>
                  <a:pt x="0" y="0"/>
                </a:moveTo>
                <a:lnTo>
                  <a:pt x="1818564" y="0"/>
                </a:lnTo>
                <a:lnTo>
                  <a:pt x="1818564" y="1150903"/>
                </a:lnTo>
                <a:lnTo>
                  <a:pt x="0" y="11509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34" r="-93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341806" y="8059598"/>
            <a:ext cx="12085838" cy="2045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3"/>
              </a:lnSpc>
            </a:pPr>
            <a:r>
              <a:rPr lang="en-US" sz="4139">
                <a:solidFill>
                  <a:srgbClr val="0088AD"/>
                </a:solidFill>
                <a:latin typeface="Montserrat Classic"/>
              </a:rPr>
              <a:t>Иванова О.М. olesyaivanova8084@gmail.com</a:t>
            </a:r>
          </a:p>
          <a:p>
            <a:pPr>
              <a:lnSpc>
                <a:spcPts val="3973"/>
              </a:lnSpc>
            </a:pPr>
            <a:r>
              <a:rPr lang="en-US" sz="4139">
                <a:solidFill>
                  <a:srgbClr val="0088AD"/>
                </a:solidFill>
                <a:latin typeface="Montserrat Classic"/>
              </a:rPr>
              <a:t>Петрова А.Э. alyona.petrova03@gmail.com</a:t>
            </a:r>
          </a:p>
          <a:p>
            <a:pPr>
              <a:lnSpc>
                <a:spcPts val="3973"/>
              </a:lnSpc>
            </a:pPr>
            <a:r>
              <a:rPr lang="en-US" sz="4139">
                <a:solidFill>
                  <a:srgbClr val="0088AD"/>
                </a:solidFill>
                <a:latin typeface="Montserrat Classic"/>
              </a:rPr>
              <a:t>Поздеева А.А. arinapozdeeva@yandex.ru </a:t>
            </a:r>
          </a:p>
          <a:p>
            <a:pPr>
              <a:lnSpc>
                <a:spcPts val="3973"/>
              </a:lnSpc>
            </a:pPr>
            <a:r>
              <a:rPr lang="en-US" sz="4139">
                <a:solidFill>
                  <a:srgbClr val="0088AD"/>
                </a:solidFill>
                <a:latin typeface="Montserrat Classic"/>
              </a:rPr>
              <a:t>Соколова А.А. sokolovaana4422@gmail.com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97151328-1ED8-45D3-97B3-4BE16087C83F}"/>
  <p:tag name="ISPRING_RESOURCE_FOLDER" val="C:\Users\anna.sokolova\Downloads\Веселый лингвист\"/>
  <p:tag name="ISPRING_PRESENTATION_PATH" val="C:\Users\anna.sokolova\Downloads\Веселый лингвист.pptx"/>
  <p:tag name="ISPRING_PROJECT_VERSION" val="9.3"/>
  <p:tag name="ISPRING_PROJECT_FOLDER_UPDA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5111" b="-15111"/>
          </a:stretch>
        </a:blipFill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443</Words>
  <Application>Microsoft Office PowerPoint</Application>
  <PresentationFormat>Произвольный</PresentationFormat>
  <Paragraphs>88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Calibri</vt:lpstr>
      <vt:lpstr>Open Sans Bold</vt:lpstr>
      <vt:lpstr>Quicksand Medium</vt:lpstr>
      <vt:lpstr>Montserrat Medium</vt:lpstr>
      <vt:lpstr>Montserrat Bold</vt:lpstr>
      <vt:lpstr>Montserrat Classic</vt:lpstr>
      <vt:lpstr>Raleway Black</vt:lpstr>
      <vt:lpstr>Montserrat Classic 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Веселый лингвист</dc:title>
  <cp:lastModifiedBy>Алёна Петрова</cp:lastModifiedBy>
  <cp:revision>6</cp:revision>
  <dcterms:created xsi:type="dcterms:W3CDTF">2006-08-16T00:00:00Z</dcterms:created>
  <dcterms:modified xsi:type="dcterms:W3CDTF">2023-10-25T07:35:19Z</dcterms:modified>
  <dc:identifier>DAFyKsa2Ay8</dc:identifier>
</cp:coreProperties>
</file>