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Franklin Gothic"/>
      <p:bold r:id="rId20"/>
    </p:embeddedFont>
    <p:embeddedFont>
      <p:font typeface="Lato Black"/>
      <p:bold r:id="rId21"/>
      <p:boldItalic r:id="rId22"/>
    </p:embeddedFont>
    <p:embeddedFont>
      <p:font typeface="Helvetica Neue"/>
      <p:regular r:id="rId23"/>
      <p:bold r:id="rId24"/>
      <p:italic r:id="rId25"/>
      <p:boldItalic r:id="rId26"/>
    </p:embeddedFont>
    <p:embeddedFont>
      <p:font typeface="PT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8D892AF-9F65-4E25-8902-43FA4F1B40A9}">
  <a:tblStyle styleId="{28D892AF-9F65-4E25-8902-43FA4F1B40A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FranklinGothic-bold.fntdata"/><Relationship Id="rId22" Type="http://schemas.openxmlformats.org/officeDocument/2006/relationships/font" Target="fonts/LatoBlack-boldItalic.fntdata"/><Relationship Id="rId21" Type="http://schemas.openxmlformats.org/officeDocument/2006/relationships/font" Target="fonts/LatoBlack-bold.fntdata"/><Relationship Id="rId24" Type="http://schemas.openxmlformats.org/officeDocument/2006/relationships/font" Target="fonts/HelveticaNeue-bold.fntdata"/><Relationship Id="rId23" Type="http://schemas.openxmlformats.org/officeDocument/2006/relationships/font" Target="fonts/HelveticaNeue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elveticaNeue-boldItalic.fntdata"/><Relationship Id="rId25" Type="http://schemas.openxmlformats.org/officeDocument/2006/relationships/font" Target="fonts/HelveticaNeue-italic.fntdata"/><Relationship Id="rId28" Type="http://schemas.openxmlformats.org/officeDocument/2006/relationships/font" Target="fonts/PTSans-bold.fntdata"/><Relationship Id="rId27" Type="http://schemas.openxmlformats.org/officeDocument/2006/relationships/font" Target="fonts/PT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T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PTSan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41a4ed44ca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g241a4ed44ca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8ca77accf3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8ca77accf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b="1" lang="ru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b="1" lang="ru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8ca77accf3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8ca77accf3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9900FF"/>
                </a:solidFill>
              </a:rPr>
              <a:t>для заказных проектов:</a:t>
            </a:r>
            <a:r>
              <a:rPr b="1" lang="ru" sz="1200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8ca77accf3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8ca77accf3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87f2a0a7e8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87f2a0a7e8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633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8ca77accf3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8ca77accf3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633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8ca77accf3_0_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18ca77accf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9322dba69d_2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29322dba69d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5 или 6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8ca77accf3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8ca77accf3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8ca77accf3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8ca77accf3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8ca77accf3_0_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8ca77accf3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8f23f6131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8f23f6131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8ca77accf3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18ca77accf3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a49a0e116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1a49a0e116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13.jpg"/><Relationship Id="rId5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Relationship Id="rId4" Type="http://schemas.openxmlformats.org/officeDocument/2006/relationships/image" Target="../media/image4.jpg"/><Relationship Id="rId5" Type="http://schemas.openxmlformats.org/officeDocument/2006/relationships/image" Target="../media/image6.jpg"/><Relationship Id="rId6" Type="http://schemas.openxmlformats.org/officeDocument/2006/relationships/image" Target="../media/image5.jpg"/><Relationship Id="rId7" Type="http://schemas.openxmlformats.org/officeDocument/2006/relationships/image" Target="../media/image11.jpg"/><Relationship Id="rId8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4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320272" y="1364741"/>
            <a:ext cx="70242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Симулятор ранений нижних конечностей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</a:t>
            </a:r>
            <a:r>
              <a:rPr b="1" lang="ru" sz="21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Спасатели</a:t>
            </a: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374275" y="1812650"/>
            <a:ext cx="4517700" cy="1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 b="1" sz="12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Нехватка наглядности в представленных на рынке тренажеров для обучения оказанию первой медицинской помощи при травмах нижних конечностей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5266075" y="1887725"/>
            <a:ext cx="3527100" cy="20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b="1" sz="12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 тренажер представляет собой макеты ранений нижних конечностей, в частности бедренное артериальное кровотечение и открытый перелом голени. Для моделирования кровотечений нами разработан уникальный состав крови который вводится в тренажер методом вкачивания и даёт возможность полностью имитировать реальное кровотечение. В дополнении к нашему тренажеру будет создан обучающий контент.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439328" y="4065071"/>
            <a:ext cx="29652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Рынок НТИ: EduNet, HealthNet</a:t>
            </a:r>
            <a:endParaRPr b="1" sz="9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1480559" y="140403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374267" y="1235533"/>
            <a:ext cx="67371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проекта: Симулятор ранения нижних конечностей</a:t>
            </a:r>
            <a:endParaRPr b="1" sz="12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109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Коммерческие предприятия - специалисты по охране труда: В различных отраслях, где существует потенциальный риск производственного травматизма, таких как строительство, нефтяная и газовая промышленность, производство и промышленность, тренажеры симулятора ранений могут использоваться для обучения рабочих, охранников труда и других сотрудников по оказанию первой помощи в случае травм.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1110225"/>
            <a:ext cx="8520600" cy="378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Кого опрашивали?</a:t>
            </a:r>
            <a:endParaRPr sz="1500"/>
          </a:p>
          <a:p>
            <a:pPr indent="-302418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ru" sz="1500"/>
              <a:t>Представителей строительных компании, в частности “Восход” и “Дижла”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/>
              <a:t>Какие вопросы задавали?</a:t>
            </a:r>
            <a:endParaRPr sz="1500"/>
          </a:p>
          <a:p>
            <a:pPr indent="-302418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ru" sz="1500"/>
              <a:t>Какие типы производственных травм, связанных с нижними конечностями, вы считаете наиболее распространенными или серьезными в вашей отрасли?</a:t>
            </a:r>
            <a:endParaRPr sz="1500"/>
          </a:p>
          <a:p>
            <a:pPr indent="-302418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ru" sz="1500"/>
              <a:t>Какую значимость придается обучению и тренировке в оказании первой помощи при травмах нижних конечностей в вашей организации?</a:t>
            </a:r>
            <a:endParaRPr sz="1500"/>
          </a:p>
          <a:p>
            <a:pPr indent="-302418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ru" sz="1500"/>
              <a:t>Какие методы обучения и тренировки в оказании первой помощи при ранениях нижних конечностей вы уже используете или рассматриваете?</a:t>
            </a:r>
            <a:endParaRPr sz="1500"/>
          </a:p>
          <a:p>
            <a:pPr indent="-302418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ru" sz="1500"/>
              <a:t>Какие препятствия или вызовы вы испытываете при обучении персонала оказанию первой помощи при подобных типах травм?</a:t>
            </a:r>
            <a:endParaRPr sz="1500"/>
          </a:p>
          <a:p>
            <a:pPr indent="-302418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ru" sz="1500"/>
              <a:t>Какую роль вы видите при внедрении симуляторов-тренажеров в снижении риска травм на вашем предприятии?</a:t>
            </a:r>
            <a:endParaRPr sz="1500"/>
          </a:p>
          <a:p>
            <a:pPr indent="-302418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ru" sz="1500"/>
              <a:t>Каковы ваши ожидания от эффективности и результатов при использовании таких симуляторов-тренажеров в обучении оказанию первой помощи при травмах нижних конечностей?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/>
              <a:t>Какие результаты?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500"/>
              <a:t>По результатам опроса мы выявили положительные и отрицательные стороны имеющихся на рынке продуктов. Пользователям не хватает наглядности в имеющихся тренажерах. Тренинги по оказанию первой медицинской помощи проводятся нерегулярно. Также пользователей не устраивал тот диапазон цен в котором продаются тренажеры. Поэтому мы делаем его более доступным и функциональным.</a:t>
            </a:r>
            <a:endParaRPr sz="1500"/>
          </a:p>
        </p:txBody>
      </p:sp>
      <p:sp>
        <p:nvSpPr>
          <p:cNvPr id="91" name="Google Shape;91;p17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000">
                <a:solidFill>
                  <a:srgbClr val="1E4E79"/>
                </a:solidFill>
              </a:rPr>
              <a:t>Инсайты, полученные из интервью с пользователями</a:t>
            </a:r>
            <a:endParaRPr sz="2400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134475"/>
            <a:ext cx="8520600" cy="3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300">
                <a:solidFill>
                  <a:schemeClr val="dk1"/>
                </a:solidFill>
              </a:rPr>
              <a:t>Симулятор-тренажёр ранения нижних конечностей представляет собой инновационное обучающее устройство, разработанное для обучения в области оказания первой медицинской помощи при критических состояниях, таких как артериальное кровотечение и открытый перелом голени. Тренажёр имитирует реалистичные ситуации и создаёт условия максимально приближенные к реальности, для обучения и практики навыков остановки кровотечения и иммобилизации перелома.</a:t>
            </a:r>
            <a:endParaRPr sz="1100">
              <a:solidFill>
                <a:srgbClr val="FF0000"/>
              </a:solidFill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340400"/>
            <a:ext cx="3202200" cy="263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2200" y="2340400"/>
            <a:ext cx="3507600" cy="263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/>
        </p:nvSpPr>
        <p:spPr>
          <a:xfrm>
            <a:off x="1297225" y="99775"/>
            <a:ext cx="522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6825" y="2340401"/>
            <a:ext cx="3447174" cy="258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62550" y="1121250"/>
            <a:ext cx="8520600" cy="3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110"/>
              <a:buFont typeface="Arial"/>
              <a:buNone/>
            </a:pPr>
            <a:r>
              <a:rPr b="1" lang="ru" sz="1995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 sz="3487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1385">
                <a:solidFill>
                  <a:schemeClr val="dk1"/>
                </a:solidFill>
                <a:highlight>
                  <a:srgbClr val="FFFFFF"/>
                </a:highlight>
              </a:rPr>
              <a:t>Симулятор ранения нижних конечностей состоит из нескольких компонентов, которые помогают воссоздать реалистичную ситуацию и обучить пользователей правильным действиям.</a:t>
            </a:r>
            <a:endParaRPr i="1" sz="1385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1385">
                <a:solidFill>
                  <a:schemeClr val="dk1"/>
                </a:solidFill>
                <a:highlight>
                  <a:srgbClr val="FFFFFF"/>
                </a:highlight>
              </a:rPr>
              <a:t>1. Манекен: используется манекен из пластика, который представляет человеческую фигуру.</a:t>
            </a:r>
            <a:endParaRPr i="1" sz="1385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1385">
                <a:solidFill>
                  <a:schemeClr val="dk1"/>
                </a:solidFill>
                <a:highlight>
                  <a:srgbClr val="FFFFFF"/>
                </a:highlight>
              </a:rPr>
              <a:t>2. Макеты различных ранений: выполняются из глины, чтобы имитировать открытый перелом голени и артериальное кровотечение. Это позволяет визуально представить раны и тренироваться в оказании первой помощи в таких случаях.</a:t>
            </a:r>
            <a:endParaRPr i="1" sz="1385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1385">
                <a:solidFill>
                  <a:schemeClr val="dk1"/>
                </a:solidFill>
                <a:highlight>
                  <a:srgbClr val="FFFFFF"/>
                </a:highlight>
              </a:rPr>
              <a:t>3. Датчики: используются датчики, которые помогают определить правильность действий спасателя. Эти датчики регистрируют давление и движения, чтобы оценить, насколько эффективно спасатель выполняет процедуры оказания первой помощи. Для датчиков была взята платформа Arduino.</a:t>
            </a:r>
            <a:endParaRPr i="1" sz="1385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 sz="1385">
                <a:solidFill>
                  <a:schemeClr val="dk1"/>
                </a:solidFill>
                <a:highlight>
                  <a:srgbClr val="FFFFFF"/>
                </a:highlight>
              </a:rPr>
              <a:t>4. Мобильное приложение: наличие обучающего контента, оценка правильности действий, дистанционное управление манекеном. Используемые технологии: Kotlin и C++</a:t>
            </a:r>
            <a:endParaRPr i="1" sz="1385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07" name="Google Shape;107;p19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2544510" y="239926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br>
              <a:rPr lang="ru" sz="2400"/>
            </a:br>
            <a:endParaRPr/>
          </a:p>
        </p:txBody>
      </p:sp>
      <p:graphicFrame>
        <p:nvGraphicFramePr>
          <p:cNvPr id="113" name="Google Shape;113;p20"/>
          <p:cNvGraphicFramePr/>
          <p:nvPr/>
        </p:nvGraphicFramePr>
        <p:xfrm>
          <a:off x="592750" y="7830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{28D892AF-9F65-4E25-8902-43FA4F1B40A9}</a:tableStyleId>
              </a:tblPr>
              <a:tblGrid>
                <a:gridCol w="1614400"/>
                <a:gridCol w="2224050"/>
                <a:gridCol w="1416500"/>
                <a:gridCol w="1418175"/>
                <a:gridCol w="1519525"/>
              </a:tblGrid>
              <a:tr h="30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 можно позаимствовать?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9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Симулятор ранений для отработки навыков оказания первой помощи марки ЗР-21 и ЗР-75</a:t>
                      </a:r>
                      <a:endParaRPr b="1" sz="9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Симуляторы представляют собой полноразмерную реалистичную фигуру взрослого мужчины, выполненную из силикона.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Высокая реалистичность исполнения, с соблюдением анатомических подробностей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Вес симулятора ЗР-21 около 25 кг.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ЗР-75  — около 80 кг.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Цена 420.000-710.000 руб.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Взрывная травма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Рубленная рана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9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TCCS 4 Симулятор для оказания тактической медицинской помощи раненым при травматической ампутации и огнестрельных ранениях</a:t>
                      </a:r>
                      <a:endParaRPr b="1" sz="9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Комплексный симулятор для оказания тактической медицинской помощи раненым при множественных огнестрельных ранениях и травматической ампутации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Высокая износостойкость и влагонепроницаемость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Вес	116 kg</a:t>
                      </a:r>
                      <a:b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Цена 28.000.000 руб.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 связи санкций нет на российском рынке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Планшет в комплекте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Травматическая ампутация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9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Гоша</a:t>
                      </a:r>
                      <a:endParaRPr b="1" sz="9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Предназначен для обучения навыкам сердечно-легочной реанимации с включённой индикацией правильных действий.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Оболочка и внешний вид робота-тренажера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Цена 165.000 - 180.000 руб.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Вес: 14 кг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Состояние клинической смерти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9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Автономный робот-симулятор 6 уровня реалистичности ЦЕЗАРЬ</a:t>
                      </a:r>
                      <a:endParaRPr b="1" sz="9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Манекен полностью повторяет скелетную структуру человека, имеет реалистичный вес и размеры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Акустическая система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Высокая цена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Вес: ~100 кг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Акустическая система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9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Симулятор ранения нижних конечностей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Инновационное обучающее устройство, разработанное для обучения в области оказания первой медицинской помощи при критических состояниях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Низкая цена покупки: 10.000 руб.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Покупка обучения, вместо тренажёра</a:t>
                      </a:r>
                      <a:b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Вес: 4 кг.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Малое количество травм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Обучающие материалы</a:t>
                      </a:r>
                      <a:endParaRPr b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2530862" y="-36791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/>
              <a:t>Бизнес-модель проекта</a:t>
            </a:r>
            <a:endParaRPr/>
          </a:p>
        </p:txBody>
      </p:sp>
      <p:grpSp>
        <p:nvGrpSpPr>
          <p:cNvPr id="119" name="Google Shape;119;p21"/>
          <p:cNvGrpSpPr/>
          <p:nvPr/>
        </p:nvGrpSpPr>
        <p:grpSpPr>
          <a:xfrm>
            <a:off x="-39692" y="668918"/>
            <a:ext cx="9146658" cy="4805542"/>
            <a:chOff x="1981579" y="1859155"/>
            <a:chExt cx="16377186" cy="8469407"/>
          </a:xfrm>
        </p:grpSpPr>
        <p:grpSp>
          <p:nvGrpSpPr>
            <p:cNvPr id="120" name="Google Shape;120;p21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21" name="Google Shape;121;p21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21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21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21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21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21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21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21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21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0" name="Google Shape;130;p21"/>
            <p:cNvSpPr txBox="1"/>
            <p:nvPr/>
          </p:nvSpPr>
          <p:spPr>
            <a:xfrm>
              <a:off x="2050015" y="2073277"/>
              <a:ext cx="2894700" cy="341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lang="ru" sz="1200"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b="1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Нехватка наглядности в представленных на рынке тренажеров для обучения оказанию первой помощи при травмах </a:t>
              </a:r>
              <a:r>
                <a:rPr lang="ru" sz="1200">
                  <a:latin typeface="Calibri"/>
                  <a:ea typeface="Calibri"/>
                  <a:cs typeface="Calibri"/>
                  <a:sym typeface="Calibri"/>
                </a:rPr>
                <a:t>нижних конечностей</a:t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1"/>
            <p:cNvSpPr txBox="1"/>
            <p:nvPr/>
          </p:nvSpPr>
          <p:spPr>
            <a:xfrm>
              <a:off x="4945613" y="1935646"/>
              <a:ext cx="3807900" cy="27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4. Решение</a:t>
              </a:r>
              <a:endPara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Тренажер максимально повторяющий внешний вид частей человеческого тела, с моделированием крови активно используемый в практике обучения</a:t>
              </a:r>
              <a:r>
                <a:rPr lang="ru" sz="1200">
                  <a:latin typeface="Calibri"/>
                  <a:ea typeface="Calibri"/>
                  <a:cs typeface="Calibri"/>
                  <a:sym typeface="Calibri"/>
                </a:rPr>
                <a:t> пользователей</a:t>
              </a:r>
              <a:endPara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1"/>
            <p:cNvSpPr txBox="1"/>
            <p:nvPr/>
          </p:nvSpPr>
          <p:spPr>
            <a:xfrm>
              <a:off x="4951172" y="5421593"/>
              <a:ext cx="3729300" cy="211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8. Ключевые метрики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Количество просмотров в видео, подписчиков в группе, охват на сайте, количество комментариев, число покупок тренажера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1"/>
            <p:cNvSpPr txBox="1"/>
            <p:nvPr/>
          </p:nvSpPr>
          <p:spPr>
            <a:xfrm>
              <a:off x="8830263" y="1859155"/>
              <a:ext cx="2892600" cy="40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3. Уникальная ценность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Наш тренажер дает возможность</a:t>
              </a:r>
              <a:r>
                <a:rPr lang="ru" sz="120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0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наглядно отработать навыки оказания первой помощи при травмах </a:t>
              </a:r>
              <a:r>
                <a:rPr lang="ru" sz="1200">
                  <a:latin typeface="Calibri"/>
                  <a:ea typeface="Calibri"/>
                  <a:cs typeface="Calibri"/>
                  <a:sym typeface="Calibri"/>
                </a:rPr>
                <a:t>нижних конечностей </a:t>
              </a:r>
              <a:r>
                <a:rPr b="0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с возможностью мод</a:t>
              </a:r>
              <a:r>
                <a:rPr lang="ru" sz="1200">
                  <a:latin typeface="Calibri"/>
                  <a:ea typeface="Calibri"/>
                  <a:cs typeface="Calibri"/>
                  <a:sym typeface="Calibri"/>
                </a:rPr>
                <a:t>е</a:t>
              </a:r>
              <a:r>
                <a:rPr b="0" i="0" lang="ru" sz="1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лирования различных травм, ран </a:t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1"/>
            <p:cNvSpPr txBox="1"/>
            <p:nvPr/>
          </p:nvSpPr>
          <p:spPr>
            <a:xfrm>
              <a:off x="11728449" y="2073277"/>
              <a:ext cx="3013500" cy="244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9. Скрытое преимущество</a:t>
              </a:r>
              <a:br>
                <a:rPr b="1" i="0" lang="ru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0" i="0" lang="ru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Возможность моделирование различных травм, наличия имитации крови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1"/>
            <p:cNvSpPr txBox="1"/>
            <p:nvPr/>
          </p:nvSpPr>
          <p:spPr>
            <a:xfrm>
              <a:off x="11652250" y="5341419"/>
              <a:ext cx="3352800" cy="30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ru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5. Каналы распространения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Группы в вк, статьи, мастер классы, выступления на конференциях, контекстная и таргетированая реклама, прямые звонки 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1"/>
            <p:cNvSpPr txBox="1"/>
            <p:nvPr/>
          </p:nvSpPr>
          <p:spPr>
            <a:xfrm>
              <a:off x="15005065" y="1935655"/>
              <a:ext cx="3353700" cy="113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2. Сегмент потребителей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Calibri"/>
                  <a:ea typeface="Calibri"/>
                  <a:cs typeface="Calibri"/>
                  <a:sym typeface="Calibri"/>
                </a:rPr>
                <a:t>Коммерческие предприятия</a:t>
              </a:r>
              <a:endPara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1"/>
            <p:cNvSpPr txBox="1"/>
            <p:nvPr/>
          </p:nvSpPr>
          <p:spPr>
            <a:xfrm>
              <a:off x="1981579" y="8266962"/>
              <a:ext cx="8334600" cy="20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ru" sz="10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 </a:t>
              </a:r>
              <a:r>
                <a:rPr b="1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Затраты на разработку: 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1. Разработка документации 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. Ингредиенты для крови 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. Монтаж 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. Покупка ингредиентов для 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ран 5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. Комплектующие(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датчики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) 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. Упаковка </a:t>
              </a:r>
              <a:r>
                <a:rPr lang="ru" sz="1000">
                  <a:latin typeface="Calibri"/>
                  <a:ea typeface="Calibri"/>
                  <a:cs typeface="Calibri"/>
                  <a:sym typeface="Calibri"/>
                </a:rPr>
                <a:t>7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. Аренда студии и видео монтаж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Постоянные затраты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: 1.Зарплата сотрудникам ( бухгалтер, директор, пиар служба, менеджер по продаже ) 2. Расчетный счет 3. ЖКХ 4. Аренда офиса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Переменные затраты:</a:t>
              </a:r>
              <a:r>
                <a:rPr b="0" i="0" lang="ru" sz="1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1.Покупка материалов 2. Маркетинг 3. Доставка 4. Эквайринг 5. Налоги 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1"/>
            <p:cNvSpPr txBox="1"/>
            <p:nvPr/>
          </p:nvSpPr>
          <p:spPr>
            <a:xfrm>
              <a:off x="10129284" y="8380641"/>
              <a:ext cx="5868300" cy="168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6. Потоки доходов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Продажа тренажёра</a:t>
              </a:r>
              <a:endPara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Проведение обучающих тренингов по оказанию первой медицинской помощи</a:t>
              </a:r>
              <a:endPara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Прямые продажи обучающего тренажёра в сегмент b2b(строительные компании, нефтегазовые компании, производственные компании)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Продажа обучающих тренингов по оказанию первой медицинской помощи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Реклама в мобильном приложении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311700" y="1247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75443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4166"/>
              <a:buFont typeface="Calibri"/>
              <a:buAutoNum type="arabicPeriod"/>
            </a:pPr>
            <a:r>
              <a:rPr lang="ru" sz="24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Маркетинговые кампании(таргет реклама, контекст реклама, ютуб канал, дзен канал, телеграм канал, вк группа)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95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" sz="24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Демонстрации и  презентации(конференции, форумы по охране труда, ВНОТ, БИОТ, проведение демонстрационных сессий с использованием тренажёра)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95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" sz="24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Рекомендации и отзывы(реферальная программа)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95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" sz="24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Партнёрства и сотрудничество(организаторы форумов по охране труда, лидеры мнений в области охраны труда, центры по обучению охране труда, МЧС, красный крест)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рынок. 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Организация продаж и продвижения продукта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ТГТУ, каф. ТПА и ТБ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ТРО ООО «РКК»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Краудфандинг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Гранты</a:t>
            </a:r>
            <a:endParaRPr/>
          </a:p>
        </p:txBody>
      </p:sp>
      <p:sp>
        <p:nvSpPr>
          <p:cNvPr id="156" name="Google Shape;156;p24"/>
          <p:cNvSpPr txBox="1"/>
          <p:nvPr/>
        </p:nvSpPr>
        <p:spPr>
          <a:xfrm>
            <a:off x="1480550" y="140401"/>
            <a:ext cx="7101600" cy="5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Предполагаемые источники финансирования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>
            <p:ph idx="1" type="body"/>
          </p:nvPr>
        </p:nvSpPr>
        <p:spPr>
          <a:xfrm>
            <a:off x="311700" y="1247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Определение целей и требований - октябрь 2023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Исследование и разработка - октябрь 2023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Прототипирование - ноябрь 2023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Разработка контента - декабрь 2023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Разработка программного обеспечения - декабрь 2023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Тестирование и улучшение - январь 2024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Маркетинг и продажи - февраль 2024</a:t>
            </a:r>
            <a:endParaRPr/>
          </a:p>
        </p:txBody>
      </p:sp>
      <p:sp>
        <p:nvSpPr>
          <p:cNvPr id="162" name="Google Shape;162;p25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b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(до выхода на рынок)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/>
          <p:nvPr>
            <p:ph type="title"/>
          </p:nvPr>
        </p:nvSpPr>
        <p:spPr>
          <a:xfrm>
            <a:off x="-2930450" y="-47875"/>
            <a:ext cx="8212200" cy="5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" sz="17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b="1" sz="17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68" name="Google Shape;168;p26"/>
          <p:cNvSpPr/>
          <p:nvPr/>
        </p:nvSpPr>
        <p:spPr>
          <a:xfrm>
            <a:off x="498047" y="2108425"/>
            <a:ext cx="19902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Тришина Арина Андреевна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6"/>
          <p:cNvSpPr/>
          <p:nvPr/>
        </p:nvSpPr>
        <p:spPr>
          <a:xfrm>
            <a:off x="498061" y="2354874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Исполнитель</a:t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3202163" y="2108425"/>
            <a:ext cx="23109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Моисеева Вероника Алексеевна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6"/>
          <p:cNvSpPr/>
          <p:nvPr/>
        </p:nvSpPr>
        <p:spPr>
          <a:xfrm>
            <a:off x="3277146" y="2346599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Дизайнер</a:t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6"/>
          <p:cNvSpPr/>
          <p:nvPr/>
        </p:nvSpPr>
        <p:spPr>
          <a:xfrm>
            <a:off x="6011612" y="2136175"/>
            <a:ext cx="2439900" cy="2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Выприцкий Дмитрий Анатольевич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6"/>
          <p:cNvSpPr/>
          <p:nvPr/>
        </p:nvSpPr>
        <p:spPr>
          <a:xfrm>
            <a:off x="6402522" y="2369393"/>
            <a:ext cx="1658100" cy="1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Инженер</a:t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6"/>
          <p:cNvSpPr/>
          <p:nvPr/>
        </p:nvSpPr>
        <p:spPr>
          <a:xfrm>
            <a:off x="423038" y="4587275"/>
            <a:ext cx="23109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Уколова Наталья Валентиновна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6"/>
          <p:cNvSpPr/>
          <p:nvPr/>
        </p:nvSpPr>
        <p:spPr>
          <a:xfrm>
            <a:off x="412698" y="4809707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Исполнитель</a:t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6"/>
          <p:cNvSpPr/>
          <p:nvPr/>
        </p:nvSpPr>
        <p:spPr>
          <a:xfrm>
            <a:off x="3362513" y="4587275"/>
            <a:ext cx="19902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Букина Любовь Николаевна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6"/>
          <p:cNvSpPr/>
          <p:nvPr/>
        </p:nvSpPr>
        <p:spPr>
          <a:xfrm>
            <a:off x="3277159" y="4809707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Дизайнер</a:t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350" y="445025"/>
            <a:ext cx="806288" cy="1692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6575" y="289138"/>
            <a:ext cx="1362075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2225" y="2646488"/>
            <a:ext cx="1152525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655" y="2654525"/>
            <a:ext cx="1393950" cy="1855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55300" y="289150"/>
            <a:ext cx="1152525" cy="1816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59043" y="2654525"/>
            <a:ext cx="1867607" cy="185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6"/>
          <p:cNvSpPr/>
          <p:nvPr/>
        </p:nvSpPr>
        <p:spPr>
          <a:xfrm>
            <a:off x="5981262" y="4631850"/>
            <a:ext cx="2439900" cy="2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Пахомов Андрей Николаевич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6"/>
          <p:cNvSpPr/>
          <p:nvPr/>
        </p:nvSpPr>
        <p:spPr>
          <a:xfrm>
            <a:off x="6372172" y="4865068"/>
            <a:ext cx="1658100" cy="1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/>
        </p:nvSpPr>
        <p:spPr>
          <a:xfrm>
            <a:off x="1288279" y="1783440"/>
            <a:ext cx="5697900" cy="8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Симулятор ранений нижних конечностей</a:t>
            </a:r>
            <a:endParaRPr sz="1100">
              <a:solidFill>
                <a:schemeClr val="dk1"/>
              </a:solidFill>
            </a:endParaRPr>
          </a:p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t/>
            </a:r>
            <a:endParaRPr sz="30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</a:t>
            </a:r>
            <a:r>
              <a:rPr b="1" lang="ru" sz="21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Спасатели</a:t>
            </a: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93" name="Google Shape;19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7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95" name="Google Shape;195;p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6" name="Google Shape;196;p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7" name="Google Shape;197;p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8" name="Google Shape;198;p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p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00" name="Google Shape;20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