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  <p:sldMasterId id="2147483680" r:id="rId5"/>
    <p:sldMasterId id="214748368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9a2e4d7053_0_583:notes"/>
          <p:cNvSpPr txBox="1"/>
          <p:nvPr>
            <p:ph idx="1" type="body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29a2e4d7053_0_583:notes"/>
          <p:cNvSpPr/>
          <p:nvPr>
            <p:ph idx="2" type="sldImg"/>
          </p:nvPr>
        </p:nvSpPr>
        <p:spPr>
          <a:xfrm>
            <a:off x="643064" y="914400"/>
            <a:ext cx="2571900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a2e4d7053_0_592:notes"/>
          <p:cNvSpPr txBox="1"/>
          <p:nvPr>
            <p:ph idx="1" type="body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29a2e4d7053_0_592:notes"/>
          <p:cNvSpPr/>
          <p:nvPr>
            <p:ph idx="2" type="sldImg"/>
          </p:nvPr>
        </p:nvSpPr>
        <p:spPr>
          <a:xfrm>
            <a:off x="643064" y="914400"/>
            <a:ext cx="2571900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9a2e4d7053_0_597:notes"/>
          <p:cNvSpPr txBox="1"/>
          <p:nvPr>
            <p:ph idx="1" type="body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29a2e4d7053_0_597:notes"/>
          <p:cNvSpPr/>
          <p:nvPr>
            <p:ph idx="2" type="sldImg"/>
          </p:nvPr>
        </p:nvSpPr>
        <p:spPr>
          <a:xfrm>
            <a:off x="643064" y="914400"/>
            <a:ext cx="2571900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9a2e4d7053_0_602:notes"/>
          <p:cNvSpPr txBox="1"/>
          <p:nvPr>
            <p:ph idx="1" type="body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29a2e4d7053_0_602:notes"/>
          <p:cNvSpPr/>
          <p:nvPr>
            <p:ph idx="2" type="sldImg"/>
          </p:nvPr>
        </p:nvSpPr>
        <p:spPr>
          <a:xfrm>
            <a:off x="643064" y="914400"/>
            <a:ext cx="2571900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9a2e4d7053_0_607:notes"/>
          <p:cNvSpPr txBox="1"/>
          <p:nvPr>
            <p:ph idx="1" type="body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29a2e4d7053_0_607:notes"/>
          <p:cNvSpPr/>
          <p:nvPr>
            <p:ph idx="2" type="sldImg"/>
          </p:nvPr>
        </p:nvSpPr>
        <p:spPr>
          <a:xfrm>
            <a:off x="643064" y="914400"/>
            <a:ext cx="2571900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9a2e4d7053_0_612:notes"/>
          <p:cNvSpPr txBox="1"/>
          <p:nvPr>
            <p:ph idx="1" type="body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29a2e4d7053_0_612:notes"/>
          <p:cNvSpPr/>
          <p:nvPr>
            <p:ph idx="2" type="sldImg"/>
          </p:nvPr>
        </p:nvSpPr>
        <p:spPr>
          <a:xfrm>
            <a:off x="643064" y="914400"/>
            <a:ext cx="2571900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9a2e4d7053_0_617:notes"/>
          <p:cNvSpPr txBox="1"/>
          <p:nvPr>
            <p:ph idx="1" type="body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29a2e4d7053_0_617:notes"/>
          <p:cNvSpPr/>
          <p:nvPr>
            <p:ph idx="2" type="sldImg"/>
          </p:nvPr>
        </p:nvSpPr>
        <p:spPr>
          <a:xfrm>
            <a:off x="643064" y="914400"/>
            <a:ext cx="2571900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9a2e4d7053_0_622:notes"/>
          <p:cNvSpPr txBox="1"/>
          <p:nvPr>
            <p:ph idx="1" type="body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29a2e4d7053_0_622:notes"/>
          <p:cNvSpPr/>
          <p:nvPr>
            <p:ph idx="2" type="sldImg"/>
          </p:nvPr>
        </p:nvSpPr>
        <p:spPr>
          <a:xfrm>
            <a:off x="643064" y="914400"/>
            <a:ext cx="2571900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9d02c3a119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9d02c3a119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9a2e4d7053_0_646:notes"/>
          <p:cNvSpPr txBox="1"/>
          <p:nvPr>
            <p:ph idx="1" type="body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29a2e4d7053_0_646:notes"/>
          <p:cNvSpPr/>
          <p:nvPr>
            <p:ph idx="2" type="sldImg"/>
          </p:nvPr>
        </p:nvSpPr>
        <p:spPr>
          <a:xfrm>
            <a:off x="643064" y="914400"/>
            <a:ext cx="2571900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9a2e4d7053_0_651:notes"/>
          <p:cNvSpPr txBox="1"/>
          <p:nvPr>
            <p:ph idx="1" type="body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29a2e4d7053_0_651:notes"/>
          <p:cNvSpPr/>
          <p:nvPr>
            <p:ph idx="2" type="sldImg"/>
          </p:nvPr>
        </p:nvSpPr>
        <p:spPr>
          <a:xfrm>
            <a:off x="643064" y="914400"/>
            <a:ext cx="2571900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9a2e4d7053_0_656:notes"/>
          <p:cNvSpPr txBox="1"/>
          <p:nvPr>
            <p:ph idx="1" type="body"/>
          </p:nvPr>
        </p:nvSpPr>
        <p:spPr>
          <a:xfrm>
            <a:off x="385763" y="5791200"/>
            <a:ext cx="30861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29a2e4d7053_0_656:notes"/>
          <p:cNvSpPr/>
          <p:nvPr>
            <p:ph idx="2" type="sldImg"/>
          </p:nvPr>
        </p:nvSpPr>
        <p:spPr>
          <a:xfrm>
            <a:off x="643064" y="914400"/>
            <a:ext cx="2571900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450503" y="4447449"/>
            <a:ext cx="82392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1" sz="1400"/>
            </a:lvl2pPr>
            <a:lvl3pPr indent="-3175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1" sz="1400"/>
            </a:lvl3pPr>
            <a:lvl4pPr indent="-3175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1" sz="1400"/>
            </a:lvl4pPr>
            <a:lvl5pPr indent="-3175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1" sz="1400"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type="title"/>
          </p:nvPr>
        </p:nvSpPr>
        <p:spPr>
          <a:xfrm>
            <a:off x="452437" y="965622"/>
            <a:ext cx="82392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450504" y="2708696"/>
            <a:ext cx="8239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9" name="Google Shape;89;p19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1" name="Google Shape;91;p19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6" name="Google Shape;106;p22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7" name="Google Shape;107;p22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8" name="Google Shape;108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9" name="Google Shape;109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0" name="Google Shape;110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3" name="Google Shape;113;p23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5" name="Google Shape;115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0" name="Google Shape;120;p24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6" name="Google Shape;126;p25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b="0" i="0" sz="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49" name="Google Shape;149;p28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0" name="Google Shape;150;p28"/>
          <p:cNvSpPr txBox="1"/>
          <p:nvPr>
            <p:ph idx="12" type="sldNum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151630" y="238981"/>
            <a:ext cx="7886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2"/>
          <p:cNvSpPr txBox="1"/>
          <p:nvPr>
            <p:ph idx="1" type="body"/>
          </p:nvPr>
        </p:nvSpPr>
        <p:spPr>
          <a:xfrm>
            <a:off x="450503" y="4447449"/>
            <a:ext cx="82392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32"/>
          <p:cNvSpPr txBox="1"/>
          <p:nvPr>
            <p:ph type="title"/>
          </p:nvPr>
        </p:nvSpPr>
        <p:spPr>
          <a:xfrm>
            <a:off x="452437" y="965622"/>
            <a:ext cx="82392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58" name="Google Shape;158;p32"/>
          <p:cNvSpPr txBox="1"/>
          <p:nvPr>
            <p:ph idx="2" type="body"/>
          </p:nvPr>
        </p:nvSpPr>
        <p:spPr>
          <a:xfrm>
            <a:off x="450504" y="2708696"/>
            <a:ext cx="8239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1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" name="Google Shape;159;p32"/>
          <p:cNvSpPr txBox="1"/>
          <p:nvPr>
            <p:ph idx="12" type="sldNum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3"/>
          <p:cNvSpPr txBox="1"/>
          <p:nvPr>
            <p:ph type="title"/>
          </p:nvPr>
        </p:nvSpPr>
        <p:spPr>
          <a:xfrm>
            <a:off x="151630" y="238981"/>
            <a:ext cx="7886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2.xml"/><Relationship Id="rId5" Type="http://schemas.openxmlformats.org/officeDocument/2006/relationships/image" Target="../media/image2.png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26"/>
          <p:cNvGrpSpPr/>
          <p:nvPr/>
        </p:nvGrpSpPr>
        <p:grpSpPr>
          <a:xfrm>
            <a:off x="-11906" y="4915618"/>
            <a:ext cx="9177375" cy="245217"/>
            <a:chOff x="-15875" y="6554788"/>
            <a:chExt cx="12236500" cy="327000"/>
          </a:xfrm>
        </p:grpSpPr>
        <p:sp>
          <p:nvSpPr>
            <p:cNvPr id="132" name="Google Shape;132;p26"/>
            <p:cNvSpPr/>
            <p:nvPr/>
          </p:nvSpPr>
          <p:spPr>
            <a:xfrm>
              <a:off x="-15875" y="6554788"/>
              <a:ext cx="1503300" cy="327000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31400" lIns="31400" spcFirstLastPara="1" rIns="31400" wrap="square" tIns="3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1481138" y="6554788"/>
              <a:ext cx="1501800" cy="327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31400" lIns="31400" spcFirstLastPara="1" rIns="31400" wrap="square" tIns="3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2968625" y="6554788"/>
              <a:ext cx="1501800" cy="327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31400" lIns="31400" spcFirstLastPara="1" rIns="31400" wrap="square" tIns="3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4449763" y="6554788"/>
              <a:ext cx="1503300" cy="327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31400" lIns="31400" spcFirstLastPara="1" rIns="31400" wrap="square" tIns="3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5951538" y="6554788"/>
              <a:ext cx="1501800" cy="327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31400" lIns="31400" spcFirstLastPara="1" rIns="31400" wrap="square" tIns="3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7419975" y="6554788"/>
              <a:ext cx="1501800" cy="3270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31400" lIns="31400" spcFirstLastPara="1" rIns="31400" wrap="square" tIns="3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8920163" y="6554788"/>
              <a:ext cx="1503300" cy="327000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31400" lIns="31400" spcFirstLastPara="1" rIns="31400" wrap="square" tIns="3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10234613" y="6554788"/>
              <a:ext cx="1503300" cy="327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31400" lIns="31400" spcFirstLastPara="1" rIns="31400" wrap="square" tIns="3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6"/>
            <p:cNvSpPr/>
            <p:nvPr/>
          </p:nvSpPr>
          <p:spPr>
            <a:xfrm>
              <a:off x="11731625" y="6554788"/>
              <a:ext cx="489000" cy="327000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31400" lIns="31400" spcFirstLastPara="1" rIns="31400" wrap="square" tIns="3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" name="Google Shape;141;p26"/>
          <p:cNvSpPr/>
          <p:nvPr/>
        </p:nvSpPr>
        <p:spPr>
          <a:xfrm>
            <a:off x="8622539" y="-5773"/>
            <a:ext cx="522600" cy="1320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19025" lIns="19025" spcFirstLastPara="1" rIns="19025" wrap="square" tIns="19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6"/>
          <p:cNvSpPr/>
          <p:nvPr/>
        </p:nvSpPr>
        <p:spPr>
          <a:xfrm>
            <a:off x="8622539" y="1313348"/>
            <a:ext cx="522600" cy="13203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19025" lIns="19025" spcFirstLastPara="1" rIns="19025" wrap="square" tIns="19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6"/>
          <p:cNvSpPr/>
          <p:nvPr/>
        </p:nvSpPr>
        <p:spPr>
          <a:xfrm>
            <a:off x="8622539" y="2628896"/>
            <a:ext cx="522600" cy="13203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19025" lIns="19025" spcFirstLastPara="1" rIns="19025" wrap="square" tIns="19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6"/>
          <p:cNvSpPr/>
          <p:nvPr/>
        </p:nvSpPr>
        <p:spPr>
          <a:xfrm>
            <a:off x="8622539" y="3948016"/>
            <a:ext cx="522600" cy="968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19025" lIns="19025" spcFirstLastPara="1" rIns="19025" wrap="square" tIns="19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6741319" y="4923137"/>
            <a:ext cx="20574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fld id="{00000000-1234-1234-1234-123412341234}" type="slidenum">
              <a:rPr b="1" i="0" lang="ru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671">
          <p15:clr>
            <a:srgbClr val="F26B43"/>
          </p15:clr>
        </p15:guide>
        <p15:guide id="2" pos="47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9.png"/><Relationship Id="rId4" Type="http://schemas.openxmlformats.org/officeDocument/2006/relationships/image" Target="../media/image18.jpg"/><Relationship Id="rId5" Type="http://schemas.openxmlformats.org/officeDocument/2006/relationships/image" Target="../media/image13.png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drive.google.com/file/d/1YpvJ6iyJvVd4xJwEKSXegN2bM2gntigJ/view" TargetMode="External"/><Relationship Id="rId4" Type="http://schemas.openxmlformats.org/officeDocument/2006/relationships/image" Target="../media/image27.jpg"/><Relationship Id="rId5" Type="http://schemas.openxmlformats.org/officeDocument/2006/relationships/image" Target="../media/image51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2.png"/></Relationships>
</file>

<file path=ppt/slides/_rels/slide12.xml.rels><?xml version="1.0" encoding="UTF-8" standalone="yes"?><Relationships xmlns="http://schemas.openxmlformats.org/package/2006/relationships"><Relationship Id="rId40" Type="http://schemas.openxmlformats.org/officeDocument/2006/relationships/image" Target="../media/image67.png"/><Relationship Id="rId20" Type="http://schemas.openxmlformats.org/officeDocument/2006/relationships/image" Target="../media/image38.png"/><Relationship Id="rId42" Type="http://schemas.openxmlformats.org/officeDocument/2006/relationships/image" Target="../media/image58.png"/><Relationship Id="rId41" Type="http://schemas.openxmlformats.org/officeDocument/2006/relationships/image" Target="../media/image60.png"/><Relationship Id="rId22" Type="http://schemas.openxmlformats.org/officeDocument/2006/relationships/image" Target="../media/image29.png"/><Relationship Id="rId44" Type="http://schemas.openxmlformats.org/officeDocument/2006/relationships/image" Target="../media/image49.png"/><Relationship Id="rId21" Type="http://schemas.openxmlformats.org/officeDocument/2006/relationships/image" Target="../media/image39.png"/><Relationship Id="rId43" Type="http://schemas.openxmlformats.org/officeDocument/2006/relationships/image" Target="../media/image53.png"/><Relationship Id="rId24" Type="http://schemas.openxmlformats.org/officeDocument/2006/relationships/image" Target="../media/image56.png"/><Relationship Id="rId46" Type="http://schemas.openxmlformats.org/officeDocument/2006/relationships/image" Target="../media/image62.png"/><Relationship Id="rId23" Type="http://schemas.openxmlformats.org/officeDocument/2006/relationships/image" Target="../media/image47.png"/><Relationship Id="rId45" Type="http://schemas.openxmlformats.org/officeDocument/2006/relationships/image" Target="../media/image63.pn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40.png"/><Relationship Id="rId9" Type="http://schemas.openxmlformats.org/officeDocument/2006/relationships/image" Target="../media/image21.png"/><Relationship Id="rId26" Type="http://schemas.openxmlformats.org/officeDocument/2006/relationships/image" Target="../media/image59.png"/><Relationship Id="rId25" Type="http://schemas.openxmlformats.org/officeDocument/2006/relationships/image" Target="../media/image41.png"/><Relationship Id="rId47" Type="http://schemas.openxmlformats.org/officeDocument/2006/relationships/image" Target="../media/image61.png"/><Relationship Id="rId28" Type="http://schemas.openxmlformats.org/officeDocument/2006/relationships/image" Target="../media/image43.png"/><Relationship Id="rId27" Type="http://schemas.openxmlformats.org/officeDocument/2006/relationships/image" Target="../media/image50.png"/><Relationship Id="rId5" Type="http://schemas.openxmlformats.org/officeDocument/2006/relationships/image" Target="../media/image35.png"/><Relationship Id="rId6" Type="http://schemas.openxmlformats.org/officeDocument/2006/relationships/image" Target="../media/image28.png"/><Relationship Id="rId29" Type="http://schemas.openxmlformats.org/officeDocument/2006/relationships/image" Target="../media/image54.png"/><Relationship Id="rId7" Type="http://schemas.openxmlformats.org/officeDocument/2006/relationships/image" Target="../media/image37.png"/><Relationship Id="rId8" Type="http://schemas.openxmlformats.org/officeDocument/2006/relationships/image" Target="../media/image15.png"/><Relationship Id="rId31" Type="http://schemas.openxmlformats.org/officeDocument/2006/relationships/image" Target="../media/image66.png"/><Relationship Id="rId30" Type="http://schemas.openxmlformats.org/officeDocument/2006/relationships/image" Target="../media/image52.png"/><Relationship Id="rId11" Type="http://schemas.openxmlformats.org/officeDocument/2006/relationships/image" Target="../media/image20.png"/><Relationship Id="rId33" Type="http://schemas.openxmlformats.org/officeDocument/2006/relationships/image" Target="../media/image44.png"/><Relationship Id="rId10" Type="http://schemas.openxmlformats.org/officeDocument/2006/relationships/image" Target="../media/image31.png"/><Relationship Id="rId32" Type="http://schemas.openxmlformats.org/officeDocument/2006/relationships/image" Target="../media/image48.png"/><Relationship Id="rId13" Type="http://schemas.openxmlformats.org/officeDocument/2006/relationships/image" Target="../media/image24.png"/><Relationship Id="rId35" Type="http://schemas.openxmlformats.org/officeDocument/2006/relationships/image" Target="../media/image45.png"/><Relationship Id="rId12" Type="http://schemas.openxmlformats.org/officeDocument/2006/relationships/image" Target="../media/image22.png"/><Relationship Id="rId34" Type="http://schemas.openxmlformats.org/officeDocument/2006/relationships/image" Target="../media/image55.png"/><Relationship Id="rId15" Type="http://schemas.openxmlformats.org/officeDocument/2006/relationships/image" Target="../media/image30.png"/><Relationship Id="rId37" Type="http://schemas.openxmlformats.org/officeDocument/2006/relationships/image" Target="../media/image64.png"/><Relationship Id="rId14" Type="http://schemas.openxmlformats.org/officeDocument/2006/relationships/image" Target="../media/image34.png"/><Relationship Id="rId36" Type="http://schemas.openxmlformats.org/officeDocument/2006/relationships/image" Target="../media/image46.png"/><Relationship Id="rId17" Type="http://schemas.openxmlformats.org/officeDocument/2006/relationships/image" Target="../media/image33.png"/><Relationship Id="rId39" Type="http://schemas.openxmlformats.org/officeDocument/2006/relationships/image" Target="../media/image57.png"/><Relationship Id="rId16" Type="http://schemas.openxmlformats.org/officeDocument/2006/relationships/image" Target="../media/image32.png"/><Relationship Id="rId38" Type="http://schemas.openxmlformats.org/officeDocument/2006/relationships/image" Target="../media/image65.png"/><Relationship Id="rId19" Type="http://schemas.openxmlformats.org/officeDocument/2006/relationships/image" Target="../media/image36.png"/><Relationship Id="rId18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67" name="Google Shape;16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4919" y="180"/>
            <a:ext cx="9188601" cy="5169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1769755" y="2591614"/>
            <a:ext cx="182835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5"/>
          <p:cNvSpPr txBox="1"/>
          <p:nvPr/>
        </p:nvSpPr>
        <p:spPr>
          <a:xfrm>
            <a:off x="-72516" y="1981145"/>
            <a:ext cx="9289200" cy="908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 sz="1100"/>
          </a:p>
          <a:p>
            <a:pPr indent="0" lvl="0" marL="0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" sz="2700">
                <a:solidFill>
                  <a:schemeClr val="lt1"/>
                </a:solidFill>
              </a:rPr>
              <a:t>Приложение для изучения математики “Абак”</a:t>
            </a:r>
            <a:r>
              <a:rPr b="1" i="0" lang="ru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sz="1100"/>
          </a:p>
        </p:txBody>
      </p:sp>
      <p:pic>
        <p:nvPicPr>
          <p:cNvPr id="170" name="Google Shape;170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02" y="139738"/>
            <a:ext cx="1578551" cy="1243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11654" y="3302912"/>
            <a:ext cx="1875451" cy="1869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98922" y="188"/>
            <a:ext cx="1900906" cy="1903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6"/>
          <p:cNvSpPr txBox="1"/>
          <p:nvPr/>
        </p:nvSpPr>
        <p:spPr>
          <a:xfrm>
            <a:off x="270030" y="249492"/>
            <a:ext cx="63543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sz="1100"/>
          </a:p>
        </p:txBody>
      </p:sp>
      <p:sp>
        <p:nvSpPr>
          <p:cNvPr id="178" name="Google Shape;178;p36"/>
          <p:cNvSpPr txBox="1"/>
          <p:nvPr/>
        </p:nvSpPr>
        <p:spPr>
          <a:xfrm>
            <a:off x="211925" y="1394250"/>
            <a:ext cx="4415700" cy="20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6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Актуальность приложения заключается в том, что позволяет сделать уроки более интересными и запоминающимися, решает проблему наглядности изучаемого материала, расширяет возможности для развития самостоятельности школьников, позволяет экономить время и материальные средства. </a:t>
            </a:r>
            <a:endParaRPr i="1" sz="1500"/>
          </a:p>
        </p:txBody>
      </p:sp>
      <p:pic>
        <p:nvPicPr>
          <p:cNvPr id="179" name="Google Shape;17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4450" y="1349476"/>
            <a:ext cx="3190824" cy="212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7"/>
          <p:cNvSpPr txBox="1"/>
          <p:nvPr/>
        </p:nvSpPr>
        <p:spPr>
          <a:xfrm>
            <a:off x="413897" y="376433"/>
            <a:ext cx="63543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1100"/>
          </a:p>
        </p:txBody>
      </p:sp>
      <p:sp>
        <p:nvSpPr>
          <p:cNvPr id="185" name="Google Shape;185;p37"/>
          <p:cNvSpPr txBox="1"/>
          <p:nvPr/>
        </p:nvSpPr>
        <p:spPr>
          <a:xfrm>
            <a:off x="413900" y="1291575"/>
            <a:ext cx="4375200" cy="28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/>
              <a:t>Нашей целевой аудиторией являются: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/>
              <a:t>-дети от 6 до 17 лет, которым трудно дается понимание математики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/>
              <a:t>-дети, у которых не хватает времени на занятия с репетиторами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/>
              <a:t>-родители со средним достатком, которые не могут позволить себе репетиторов</a:t>
            </a:r>
            <a:endParaRPr sz="1900"/>
          </a:p>
        </p:txBody>
      </p:sp>
      <p:pic>
        <p:nvPicPr>
          <p:cNvPr id="186" name="Google Shape;18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6227" y="998677"/>
            <a:ext cx="3164825" cy="314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8"/>
          <p:cNvSpPr txBox="1"/>
          <p:nvPr/>
        </p:nvSpPr>
        <p:spPr>
          <a:xfrm>
            <a:off x="558572" y="357695"/>
            <a:ext cx="63543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 sz="1100"/>
          </a:p>
        </p:txBody>
      </p:sp>
      <p:sp>
        <p:nvSpPr>
          <p:cNvPr id="192" name="Google Shape;192;p38"/>
          <p:cNvSpPr txBox="1"/>
          <p:nvPr/>
        </p:nvSpPr>
        <p:spPr>
          <a:xfrm>
            <a:off x="270025" y="1033800"/>
            <a:ext cx="4302000" cy="32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Основными </a:t>
            </a:r>
            <a:r>
              <a:rPr lang="ru" sz="1800"/>
              <a:t>проблемами, которые мы хотим решить с помощью нашего продукта, являются: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-плохое усвоение учебной програм</a:t>
            </a:r>
            <a:r>
              <a:rPr lang="ru" sz="1800"/>
              <a:t>мы по математическим дисциплинам,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-отсутствие времени на их изучение, -дорогие цены на труд преподавателей и индивидуальное изучение,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-а также отсутствие желания у детей получать новые знания.</a:t>
            </a:r>
            <a:endParaRPr sz="1800"/>
          </a:p>
        </p:txBody>
      </p:sp>
      <p:pic>
        <p:nvPicPr>
          <p:cNvPr id="193" name="Google Shape;193;p38"/>
          <p:cNvPicPr preferRelativeResize="0"/>
          <p:nvPr/>
        </p:nvPicPr>
        <p:blipFill rotWithShape="1">
          <a:blip r:embed="rId3">
            <a:alphaModFix/>
          </a:blip>
          <a:srcRect b="28820" l="0" r="0" t="18402"/>
          <a:stretch/>
        </p:blipFill>
        <p:spPr>
          <a:xfrm>
            <a:off x="5057964" y="1142650"/>
            <a:ext cx="2807561" cy="3098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9"/>
          <p:cNvSpPr txBox="1"/>
          <p:nvPr/>
        </p:nvSpPr>
        <p:spPr>
          <a:xfrm>
            <a:off x="270030" y="249492"/>
            <a:ext cx="6354300" cy="7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 sz="1100"/>
          </a:p>
        </p:txBody>
      </p:sp>
      <p:sp>
        <p:nvSpPr>
          <p:cNvPr id="199" name="Google Shape;199;p39"/>
          <p:cNvSpPr txBox="1"/>
          <p:nvPr/>
        </p:nvSpPr>
        <p:spPr>
          <a:xfrm>
            <a:off x="270030" y="1113588"/>
            <a:ext cx="82446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Приложение для изучения математики для детей (до девятого класса), которое позволяет подтянуть успеваемость и понять материал за небольшой промежуток времени. Просто и понятно (с использованием примеров). Позволяет проверить свои знания и закрепить их тестами, в том числе и различными непростыми задачами, которые будут снабжены </a:t>
            </a: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</a:rPr>
              <a:t>подсказками.</a:t>
            </a:r>
            <a:endParaRPr sz="1300"/>
          </a:p>
        </p:txBody>
      </p:sp>
      <p:pic>
        <p:nvPicPr>
          <p:cNvPr id="200" name="Google Shape;20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3800" y="2149675"/>
            <a:ext cx="2951826" cy="273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0"/>
          <p:cNvSpPr txBox="1"/>
          <p:nvPr/>
        </p:nvSpPr>
        <p:spPr>
          <a:xfrm>
            <a:off x="491105" y="395692"/>
            <a:ext cx="63543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sz="1100"/>
          </a:p>
        </p:txBody>
      </p:sp>
      <p:sp>
        <p:nvSpPr>
          <p:cNvPr id="206" name="Google Shape;206;p40"/>
          <p:cNvSpPr txBox="1"/>
          <p:nvPr/>
        </p:nvSpPr>
        <p:spPr>
          <a:xfrm>
            <a:off x="230375" y="1033275"/>
            <a:ext cx="5901000" cy="3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800">
                <a:solidFill>
                  <a:schemeClr val="dk1"/>
                </a:solidFill>
              </a:rPr>
              <a:t> Абак-быстро, понятно, доступно!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Главные преимущества нашего приложения: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●      Цена=качество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●      Объяснение темы доступным и понятным языком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●      Яркий дизайн приложения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●      Программа составлена так, что ребёнку легко и не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 скучно изучать темы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●      Абак это экономия на репетиторах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●      Пополнение багажа знаний ребенка 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pic>
        <p:nvPicPr>
          <p:cNvPr id="207" name="Google Shape;207;p40"/>
          <p:cNvPicPr preferRelativeResize="0"/>
          <p:nvPr/>
        </p:nvPicPr>
        <p:blipFill rotWithShape="1">
          <a:blip r:embed="rId3">
            <a:alphaModFix/>
          </a:blip>
          <a:srcRect b="0" l="9092" r="12117" t="0"/>
          <a:stretch/>
        </p:blipFill>
        <p:spPr>
          <a:xfrm>
            <a:off x="5242750" y="892688"/>
            <a:ext cx="3360751" cy="3358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1"/>
          <p:cNvSpPr txBox="1"/>
          <p:nvPr/>
        </p:nvSpPr>
        <p:spPr>
          <a:xfrm>
            <a:off x="535855" y="653342"/>
            <a:ext cx="63543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 sz="1100"/>
          </a:p>
        </p:txBody>
      </p:sp>
      <p:sp>
        <p:nvSpPr>
          <p:cNvPr id="213" name="Google Shape;213;p41"/>
          <p:cNvSpPr txBox="1"/>
          <p:nvPr/>
        </p:nvSpPr>
        <p:spPr>
          <a:xfrm>
            <a:off x="270030" y="789552"/>
            <a:ext cx="82446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pic>
        <p:nvPicPr>
          <p:cNvPr id="214" name="Google Shape;214;p41" title="IMG_2496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0650" y="183050"/>
            <a:ext cx="2857475" cy="446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325" y="1958725"/>
            <a:ext cx="2282275" cy="228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2"/>
          <p:cNvSpPr txBox="1"/>
          <p:nvPr/>
        </p:nvSpPr>
        <p:spPr>
          <a:xfrm>
            <a:off x="270025" y="249500"/>
            <a:ext cx="84333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chemeClr val="accent1"/>
                </a:solidFill>
              </a:rPr>
              <a:t>БИЗНЕС-МОДЕЛЬ ПРОЕКТА </a:t>
            </a:r>
            <a:r>
              <a:rPr b="1" lang="ru" sz="2400">
                <a:solidFill>
                  <a:schemeClr val="accent1"/>
                </a:solidFill>
              </a:rPr>
              <a:t>ДЛЯ ПОКУПАТЕЛЯ</a:t>
            </a:r>
            <a:endParaRPr sz="1100"/>
          </a:p>
        </p:txBody>
      </p:sp>
      <p:grpSp>
        <p:nvGrpSpPr>
          <p:cNvPr id="221" name="Google Shape;221;p42"/>
          <p:cNvGrpSpPr/>
          <p:nvPr/>
        </p:nvGrpSpPr>
        <p:grpSpPr>
          <a:xfrm>
            <a:off x="270050" y="654075"/>
            <a:ext cx="8244656" cy="4321690"/>
            <a:chOff x="2049997" y="1920858"/>
            <a:chExt cx="16156487" cy="8544266"/>
          </a:xfrm>
        </p:grpSpPr>
        <p:grpSp>
          <p:nvGrpSpPr>
            <p:cNvPr id="222" name="Google Shape;222;p42"/>
            <p:cNvGrpSpPr/>
            <p:nvPr/>
          </p:nvGrpSpPr>
          <p:grpSpPr>
            <a:xfrm>
              <a:off x="2051050" y="1920858"/>
              <a:ext cx="16155434" cy="8382017"/>
              <a:chOff x="1135616" y="1844658"/>
              <a:chExt cx="16155434" cy="8382017"/>
            </a:xfrm>
          </p:grpSpPr>
          <p:sp>
            <p:nvSpPr>
              <p:cNvPr id="223" name="Google Shape;223;p42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42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42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42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42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42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42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42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42"/>
              <p:cNvSpPr/>
              <p:nvPr/>
            </p:nvSpPr>
            <p:spPr>
              <a:xfrm>
                <a:off x="13937228" y="1844658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2" name="Google Shape;232;p42"/>
            <p:cNvSpPr txBox="1"/>
            <p:nvPr/>
          </p:nvSpPr>
          <p:spPr>
            <a:xfrm>
              <a:off x="2049997" y="2073290"/>
              <a:ext cx="3200400" cy="619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3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2</a:t>
              </a:r>
              <a:r>
                <a:rPr b="1" i="0" lang="ru" sz="16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</a:t>
              </a:r>
              <a:r>
                <a:rPr b="1" i="0" lang="ru" sz="13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Проблема и существующие альтернативы</a:t>
              </a:r>
              <a:endParaRPr b="1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1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Дороговизна занятий, время затраченное на дорогу, плохая успеваемость ребенка по математике Самостоятельная работа с ребенком, использование материалов интернета</a:t>
              </a:r>
              <a:endParaRPr i="1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33" name="Google Shape;233;p42"/>
            <p:cNvSpPr txBox="1"/>
            <p:nvPr/>
          </p:nvSpPr>
          <p:spPr>
            <a:xfrm>
              <a:off x="4945597" y="2041311"/>
              <a:ext cx="3807900" cy="281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ru" sz="1100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4. </a:t>
              </a: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Решение</a:t>
              </a:r>
              <a:endParaRPr b="1" i="0" sz="1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i="1" lang="ru" sz="1200">
                  <a:solidFill>
                    <a:srgbClr val="1F1F1F"/>
                  </a:solidFill>
                  <a:latin typeface="Georgia"/>
                  <a:ea typeface="Georgia"/>
                  <a:cs typeface="Georgia"/>
                  <a:sym typeface="Georgia"/>
                </a:rPr>
                <a:t>Приложение: по изучению математики, с возможностью повторения и проверки знаний</a:t>
              </a:r>
              <a:endParaRPr i="1" sz="13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34" name="Google Shape;234;p42"/>
            <p:cNvSpPr txBox="1"/>
            <p:nvPr/>
          </p:nvSpPr>
          <p:spPr>
            <a:xfrm>
              <a:off x="4951171" y="5421593"/>
              <a:ext cx="3729300" cy="260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8</a:t>
              </a: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 Ключевые метрики</a:t>
              </a:r>
              <a:endParaRPr b="1" i="0" sz="1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i="1" lang="ru" sz="13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Количество людей,   зашедших в приложение за месяц </a:t>
              </a:r>
              <a:endParaRPr sz="1000"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35" name="Google Shape;235;p42"/>
            <p:cNvSpPr txBox="1"/>
            <p:nvPr/>
          </p:nvSpPr>
          <p:spPr>
            <a:xfrm>
              <a:off x="8755617" y="2044773"/>
              <a:ext cx="2892600" cy="640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3</a:t>
              </a: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 </a:t>
              </a:r>
              <a:r>
                <a:rPr b="1" i="0" lang="ru" sz="13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Уникальная ценность</a:t>
              </a:r>
              <a:endParaRPr sz="1000"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11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Приложение для изучения математики для детей (до девятого класса), которое позволяет подтянуть успеваемость и понять материал за небольшой промежуток времени. </a:t>
              </a:r>
              <a:endParaRPr i="1" sz="1100"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36" name="Google Shape;236;p42"/>
            <p:cNvSpPr txBox="1"/>
            <p:nvPr/>
          </p:nvSpPr>
          <p:spPr>
            <a:xfrm>
              <a:off x="11728471" y="2073290"/>
              <a:ext cx="3124200" cy="269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9</a:t>
              </a: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 Скрытое преимущество</a:t>
              </a:r>
              <a:endParaRPr i="0" sz="11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i="1" lang="ru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Обучение в игровом формате</a:t>
              </a:r>
              <a:endParaRPr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37" name="Google Shape;237;p42"/>
            <p:cNvSpPr txBox="1"/>
            <p:nvPr/>
          </p:nvSpPr>
          <p:spPr>
            <a:xfrm>
              <a:off x="11607315" y="5273666"/>
              <a:ext cx="3352800" cy="27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0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5</a:t>
              </a:r>
              <a:r>
                <a:rPr b="1" i="0" lang="ru" sz="13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 Каналы распространения</a:t>
              </a:r>
              <a:endParaRPr b="1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Сарафанное радио, реклама в интернете. Распространение в стенах школы.</a:t>
              </a:r>
              <a:endParaRPr i="1" sz="1100"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38" name="Google Shape;238;p42"/>
            <p:cNvSpPr txBox="1"/>
            <p:nvPr/>
          </p:nvSpPr>
          <p:spPr>
            <a:xfrm>
              <a:off x="14852664" y="1997074"/>
              <a:ext cx="3124200" cy="4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1. Сегмент потребителей</a:t>
              </a:r>
              <a:endParaRPr sz="1100"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sz="11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i="1" lang="ru" sz="1300">
                  <a:solidFill>
                    <a:srgbClr val="1F1F1F"/>
                  </a:solidFill>
                  <a:latin typeface="Georgia"/>
                  <a:ea typeface="Georgia"/>
                  <a:cs typeface="Georgia"/>
                  <a:sym typeface="Georgia"/>
                </a:rPr>
                <a:t>Родители со средним достатком, которые не могут уделить время ребенку и не понимают математику.</a:t>
              </a:r>
              <a:endParaRPr i="1" sz="1200"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39" name="Google Shape;239;p42"/>
            <p:cNvSpPr txBox="1"/>
            <p:nvPr/>
          </p:nvSpPr>
          <p:spPr>
            <a:xfrm>
              <a:off x="2052098" y="8380724"/>
              <a:ext cx="8077200" cy="20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7. Структура расходов</a:t>
              </a:r>
              <a:endParaRPr b="1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Затраты на разработку (программист)</a:t>
              </a:r>
              <a:endParaRPr i="1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Затраты на учебные материалы (учитель)</a:t>
              </a:r>
              <a:endParaRPr i="1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Хост для работы приложения (сервер)</a:t>
              </a:r>
              <a:endParaRPr i="1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40" name="Google Shape;240;p42"/>
            <p:cNvSpPr txBox="1"/>
            <p:nvPr/>
          </p:nvSpPr>
          <p:spPr>
            <a:xfrm>
              <a:off x="10129266" y="8380625"/>
              <a:ext cx="7977000" cy="135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6</a:t>
              </a: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 Потоки доходов</a:t>
              </a:r>
              <a:endParaRPr sz="1100"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i="1" lang="ru" sz="13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Доходы от оплаты подписок. Оплата за индивидуальные вопросы, реклама.</a:t>
              </a:r>
              <a:endParaRPr i="1" sz="1200"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 txBox="1"/>
          <p:nvPr/>
        </p:nvSpPr>
        <p:spPr>
          <a:xfrm>
            <a:off x="270025" y="249500"/>
            <a:ext cx="8360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chemeClr val="accent1"/>
                </a:solidFill>
              </a:rPr>
              <a:t>Б</a:t>
            </a:r>
            <a:r>
              <a:rPr b="1" i="0" lang="ru" sz="2400" u="none" cap="none" strike="noStrike">
                <a:solidFill>
                  <a:schemeClr val="accent1"/>
                </a:solidFill>
              </a:rPr>
              <a:t>ИЗНЕС-МОДЕЛЬ ПРОЕКТА </a:t>
            </a:r>
            <a:r>
              <a:rPr b="1" lang="ru" sz="2400">
                <a:solidFill>
                  <a:schemeClr val="accent1"/>
                </a:solidFill>
              </a:rPr>
              <a:t>ДЛЯ ПОТРЕБИТЕЛЯ</a:t>
            </a:r>
            <a:endParaRPr sz="1100"/>
          </a:p>
        </p:txBody>
      </p:sp>
      <p:grpSp>
        <p:nvGrpSpPr>
          <p:cNvPr id="246" name="Google Shape;246;p43"/>
          <p:cNvGrpSpPr/>
          <p:nvPr/>
        </p:nvGrpSpPr>
        <p:grpSpPr>
          <a:xfrm>
            <a:off x="270588" y="654075"/>
            <a:ext cx="8244118" cy="4506509"/>
            <a:chOff x="2051050" y="1920858"/>
            <a:chExt cx="16155434" cy="8909666"/>
          </a:xfrm>
        </p:grpSpPr>
        <p:grpSp>
          <p:nvGrpSpPr>
            <p:cNvPr id="247" name="Google Shape;247;p43"/>
            <p:cNvGrpSpPr/>
            <p:nvPr/>
          </p:nvGrpSpPr>
          <p:grpSpPr>
            <a:xfrm>
              <a:off x="2051050" y="1920858"/>
              <a:ext cx="16155434" cy="8382017"/>
              <a:chOff x="1135616" y="1844658"/>
              <a:chExt cx="16155434" cy="8382017"/>
            </a:xfrm>
          </p:grpSpPr>
          <p:sp>
            <p:nvSpPr>
              <p:cNvPr id="248" name="Google Shape;248;p43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43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43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43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43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53;p43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43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43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43"/>
              <p:cNvSpPr/>
              <p:nvPr/>
            </p:nvSpPr>
            <p:spPr>
              <a:xfrm>
                <a:off x="13937228" y="1844658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7" name="Google Shape;257;p43"/>
            <p:cNvSpPr txBox="1"/>
            <p:nvPr/>
          </p:nvSpPr>
          <p:spPr>
            <a:xfrm>
              <a:off x="2052103" y="1920858"/>
              <a:ext cx="3001500" cy="610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3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2</a:t>
              </a:r>
              <a:r>
                <a:rPr b="1" i="0" lang="ru" sz="16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</a:t>
              </a:r>
              <a:r>
                <a:rPr b="1" i="0" lang="ru" sz="13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Проблема и существующие альтернативы</a:t>
              </a:r>
              <a:endParaRPr b="1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i="1" lang="ru" sz="11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Плохо усваивает материал, много времени тратится на дорогу, а не на изучение материала. Помощь родителей, школьных педагогов и психологов, использование материалов интернета, подбор более дешевого преподавателя.</a:t>
              </a:r>
              <a:endParaRPr i="1" sz="11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58" name="Google Shape;258;p43"/>
            <p:cNvSpPr txBox="1"/>
            <p:nvPr/>
          </p:nvSpPr>
          <p:spPr>
            <a:xfrm>
              <a:off x="4945597" y="2041311"/>
              <a:ext cx="3807900" cy="357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ru" sz="1100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4. </a:t>
              </a: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Решение</a:t>
              </a:r>
              <a:endParaRPr b="1" i="0" sz="1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1" sz="12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Приложение: по изучению математики, с возможностью повторения и проверки знаний</a:t>
              </a:r>
              <a:endParaRPr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i="1" sz="13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59" name="Google Shape;259;p43"/>
            <p:cNvSpPr txBox="1"/>
            <p:nvPr/>
          </p:nvSpPr>
          <p:spPr>
            <a:xfrm>
              <a:off x="4951171" y="5421593"/>
              <a:ext cx="3729300" cy="260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8</a:t>
              </a: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 Ключевые метрики</a:t>
              </a:r>
              <a:endParaRPr b="1" i="0" sz="1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i="1" lang="ru" sz="1300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Количество людей,   зашедших в приложение за месяц </a:t>
              </a:r>
              <a:endParaRPr i="1" sz="13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60" name="Google Shape;260;p43"/>
            <p:cNvSpPr txBox="1"/>
            <p:nvPr/>
          </p:nvSpPr>
          <p:spPr>
            <a:xfrm>
              <a:off x="8755617" y="2044773"/>
              <a:ext cx="2892600" cy="664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3</a:t>
              </a: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 </a:t>
              </a:r>
              <a:r>
                <a:rPr b="1" i="0" lang="ru" sz="13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Уникальная ценность</a:t>
              </a:r>
              <a:endParaRPr b="1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i="1" lang="ru" sz="11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Приложение для изучения математики для детей, которое позволяет подтянуть успеваемость и понять материал за небольшой промежуток времени. Позволяет проверить свои знания и закрепить их тестами.</a:t>
              </a:r>
              <a:endParaRPr i="1" sz="1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11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i="1" sz="1100"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61" name="Google Shape;261;p43"/>
            <p:cNvSpPr txBox="1"/>
            <p:nvPr/>
          </p:nvSpPr>
          <p:spPr>
            <a:xfrm>
              <a:off x="11728471" y="2073290"/>
              <a:ext cx="3124200" cy="269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9</a:t>
              </a: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 Скрытое преимущество</a:t>
              </a:r>
              <a:endParaRPr i="0" sz="11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i="1" lang="ru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Обучение в игровом формате</a:t>
              </a:r>
              <a:endPara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43"/>
            <p:cNvSpPr txBox="1"/>
            <p:nvPr/>
          </p:nvSpPr>
          <p:spPr>
            <a:xfrm>
              <a:off x="11607315" y="5273666"/>
              <a:ext cx="3352800" cy="302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9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5</a:t>
              </a:r>
              <a:r>
                <a:rPr b="1" i="0" lang="ru" sz="12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 Каналы распространения</a:t>
              </a:r>
              <a:endParaRPr b="1" i="0" sz="1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Сарафанное радио, реклама в интернете.</a:t>
              </a:r>
              <a:endParaRPr i="1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Распространение в стенах школы.</a:t>
              </a:r>
              <a:endParaRPr i="1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i="1" sz="1100"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63" name="Google Shape;263;p43"/>
            <p:cNvSpPr txBox="1"/>
            <p:nvPr/>
          </p:nvSpPr>
          <p:spPr>
            <a:xfrm>
              <a:off x="14852664" y="1920858"/>
              <a:ext cx="3124200" cy="543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1. Сегмент потребителей</a:t>
              </a:r>
              <a:endParaRPr b="1" i="0" sz="1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Дети, которые хотят подтянуть уровень знаний в математике, получить новую информацию и глубже погрузиться в материал</a:t>
              </a:r>
              <a:endParaRPr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i="1" sz="1200"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i="1" sz="1200"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64" name="Google Shape;264;p43"/>
            <p:cNvSpPr txBox="1"/>
            <p:nvPr/>
          </p:nvSpPr>
          <p:spPr>
            <a:xfrm>
              <a:off x="2052103" y="8380724"/>
              <a:ext cx="8077200" cy="244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7. Структура расходов</a:t>
              </a:r>
              <a:endParaRPr b="1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Затраты на разработку (программист)</a:t>
              </a:r>
              <a:endParaRPr i="1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Затраты на учебные материалы (учитель)</a:t>
              </a:r>
              <a:endParaRPr i="1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ru" sz="12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Хост для работы приложения (сервер)</a:t>
              </a:r>
              <a:endParaRPr i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i="1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65" name="Google Shape;265;p43"/>
            <p:cNvSpPr txBox="1"/>
            <p:nvPr/>
          </p:nvSpPr>
          <p:spPr>
            <a:xfrm>
              <a:off x="10129266" y="8380625"/>
              <a:ext cx="7977000" cy="171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ru" sz="11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6</a:t>
              </a:r>
              <a:r>
                <a:rPr b="1" i="0" lang="ru" sz="1400" u="none" cap="none" strike="noStrike">
                  <a:solidFill>
                    <a:schemeClr val="dk2"/>
                  </a:solidFill>
                  <a:latin typeface="Georgia"/>
                  <a:ea typeface="Georgia"/>
                  <a:cs typeface="Georgia"/>
                  <a:sym typeface="Georgia"/>
                </a:rPr>
                <a:t>. Потоки доходов</a:t>
              </a:r>
              <a:endParaRPr b="1" i="0" sz="14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ru" sz="13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Доходы от оплаты подписок. Оплата за индивидуальные вопросы, реклама.</a:t>
              </a:r>
              <a:endParaRPr b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i="1" sz="1200"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/>
          <p:nvPr/>
        </p:nvSpPr>
        <p:spPr>
          <a:xfrm>
            <a:off x="270030" y="249492"/>
            <a:ext cx="63543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 sz="1100"/>
          </a:p>
        </p:txBody>
      </p:sp>
      <p:sp>
        <p:nvSpPr>
          <p:cNvPr id="271" name="Google Shape;271;p44"/>
          <p:cNvSpPr txBox="1"/>
          <p:nvPr/>
        </p:nvSpPr>
        <p:spPr>
          <a:xfrm>
            <a:off x="270030" y="789552"/>
            <a:ext cx="82446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i="0" lang="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себестоимость разработки</a:t>
            </a:r>
            <a:r>
              <a:rPr b="0" i="0" lang="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вашего продукта</a:t>
            </a:r>
            <a:r>
              <a:rPr lang="ru" sz="1600"/>
              <a:t> = 650 000 рублей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</a:t>
            </a:r>
            <a:r>
              <a:rPr b="1" i="0" lang="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точка окупаемости </a:t>
            </a:r>
            <a:r>
              <a:rPr b="0" i="0" lang="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вашего продукта</a:t>
            </a:r>
            <a:r>
              <a:rPr lang="ru" sz="1600"/>
              <a:t> = 11 месяцев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Какова </a:t>
            </a:r>
            <a:r>
              <a:rPr b="1" i="0" lang="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потенциальная прибыль </a:t>
            </a:r>
            <a:r>
              <a:rPr b="0" i="0" lang="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12 мес.</a:t>
            </a:r>
            <a:r>
              <a:rPr lang="ru" sz="1600"/>
              <a:t>= 667 820 рублей</a:t>
            </a:r>
            <a:endParaRPr sz="1600"/>
          </a:p>
        </p:txBody>
      </p:sp>
      <p:pic>
        <p:nvPicPr>
          <p:cNvPr id="272" name="Google Shape;272;p44"/>
          <p:cNvPicPr preferRelativeResize="0"/>
          <p:nvPr/>
        </p:nvPicPr>
        <p:blipFill rotWithShape="1">
          <a:blip r:embed="rId3">
            <a:alphaModFix/>
          </a:blip>
          <a:srcRect b="9025" l="15917" r="13335" t="10530"/>
          <a:stretch/>
        </p:blipFill>
        <p:spPr>
          <a:xfrm>
            <a:off x="2296050" y="1673675"/>
            <a:ext cx="3804149" cy="307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 txBox="1"/>
          <p:nvPr/>
        </p:nvSpPr>
        <p:spPr>
          <a:xfrm>
            <a:off x="270030" y="249492"/>
            <a:ext cx="63543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ru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 sz="1100"/>
          </a:p>
        </p:txBody>
      </p:sp>
      <p:sp>
        <p:nvSpPr>
          <p:cNvPr id="278" name="Google Shape;278;p45"/>
          <p:cNvSpPr txBox="1"/>
          <p:nvPr/>
        </p:nvSpPr>
        <p:spPr>
          <a:xfrm>
            <a:off x="270025" y="789550"/>
            <a:ext cx="3374100" cy="15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Мы сплоченный коллектив готовый бросить вызов </a:t>
            </a:r>
            <a:r>
              <a:rPr lang="ru" sz="1600"/>
              <a:t>предстоящим</a:t>
            </a:r>
            <a:r>
              <a:rPr lang="ru" sz="1600"/>
              <a:t> проблемам!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Мы не боимся </a:t>
            </a:r>
            <a:r>
              <a:rPr lang="ru" sz="1600"/>
              <a:t>трудностей</a:t>
            </a:r>
            <a:r>
              <a:rPr lang="ru" sz="1600"/>
              <a:t> и преград на пути ведь мы ПО2(матем-инф):311-22 </a:t>
            </a:r>
            <a:endParaRPr sz="1600"/>
          </a:p>
        </p:txBody>
      </p:sp>
      <p:pic>
        <p:nvPicPr>
          <p:cNvPr id="279" name="Google Shape;27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2550" y="332967"/>
            <a:ext cx="4214509" cy="4214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304" y="0"/>
            <a:ext cx="9156307" cy="5150423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6"/>
          <p:cNvSpPr txBox="1"/>
          <p:nvPr/>
        </p:nvSpPr>
        <p:spPr>
          <a:xfrm>
            <a:off x="270030" y="98065"/>
            <a:ext cx="69039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46"/>
          <p:cNvSpPr txBox="1"/>
          <p:nvPr/>
        </p:nvSpPr>
        <p:spPr>
          <a:xfrm>
            <a:off x="2476188" y="2436061"/>
            <a:ext cx="49974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4951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71902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32966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654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13609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1586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316156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77220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785518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799347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24824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60410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6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8510842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5945631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6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3449563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6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5994029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6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5155093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6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638283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46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617541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6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953496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6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21474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6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956512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6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7610014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6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8441700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6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5946638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6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7609677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6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5114951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6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4283263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6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3451575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6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2619887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6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2619887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6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956512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6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24824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6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6778326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6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8441699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6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8441699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6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7610014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6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5946638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6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6778326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46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21474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46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1788200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6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1788200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46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3451575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46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4283263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6"/>
          <p:cNvSpPr txBox="1"/>
          <p:nvPr/>
        </p:nvSpPr>
        <p:spPr>
          <a:xfrm>
            <a:off x="270030" y="789552"/>
            <a:ext cx="82446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kasimov.roman2017@yandex.ru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