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8" r:id="rId3"/>
    <p:sldId id="2134807044" r:id="rId4"/>
    <p:sldId id="2134807046" r:id="rId5"/>
    <p:sldId id="2134807045" r:id="rId6"/>
    <p:sldId id="213480704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95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023C0-6CE3-4B49-BB05-A96DCA307466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8DB0B-6C08-4CB8-8D32-FC418BB43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045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8DB0B-6C08-4CB8-8D32-FC418BB4308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811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BAFE5-9BC3-4912-A16B-5A55A121201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A5F25-5325-437D-9393-2D7F601E38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684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BAFE5-9BC3-4912-A16B-5A55A121201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0E8A5F25-5325-437D-9393-2D7F601E38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252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BAFE5-9BC3-4912-A16B-5A55A121201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A5F25-5325-437D-9393-2D7F601E38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121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BAFE5-9BC3-4912-A16B-5A55A121201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A5F25-5325-437D-9393-2D7F601E38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891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BAFE5-9BC3-4912-A16B-5A55A121201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A5F25-5325-437D-9393-2D7F601E38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87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BAFE5-9BC3-4912-A16B-5A55A121201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A5F25-5325-437D-9393-2D7F601E38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346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BAFE5-9BC3-4912-A16B-5A55A121201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A5F25-5325-437D-9393-2D7F601E38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448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BAFE5-9BC3-4912-A16B-5A55A121201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A5F25-5325-437D-9393-2D7F601E38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74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BAFE5-9BC3-4912-A16B-5A55A121201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A5F25-5325-437D-9393-2D7F601E38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408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BAFE5-9BC3-4912-A16B-5A55A121201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A5F25-5325-437D-9393-2D7F601E38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639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BAFE5-9BC3-4912-A16B-5A55A121201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A5F25-5325-437D-9393-2D7F601E38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5365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BAFE5-9BC3-4912-A16B-5A55A121201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A5F25-5325-437D-9393-2D7F601E38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4515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BAFE5-9BC3-4912-A16B-5A55A121201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A5F25-5325-437D-9393-2D7F601E38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8213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BAFE5-9BC3-4912-A16B-5A55A121201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A5F25-5325-437D-9393-2D7F601E38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31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BAFE5-9BC3-4912-A16B-5A55A121201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A5F25-5325-437D-9393-2D7F601E38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6846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BAFE5-9BC3-4912-A16B-5A55A121201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A5F25-5325-437D-9393-2D7F601E38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9053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BAFE5-9BC3-4912-A16B-5A55A121201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A5F25-5325-437D-9393-2D7F601E38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6666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LogoEng" hidden="1"/>
          <p:cNvSpPr>
            <a:spLocks noEditPoints="1"/>
          </p:cNvSpPr>
          <p:nvPr/>
        </p:nvSpPr>
        <p:spPr bwMode="auto">
          <a:xfrm>
            <a:off x="10506142" y="5873922"/>
            <a:ext cx="1298919" cy="453600"/>
          </a:xfrm>
          <a:custGeom>
            <a:avLst/>
            <a:gdLst>
              <a:gd name="T0" fmla="*/ 1992 w 4450"/>
              <a:gd name="T1" fmla="*/ 1156 h 2072"/>
              <a:gd name="T2" fmla="*/ 1998 w 4450"/>
              <a:gd name="T3" fmla="*/ 1076 h 2072"/>
              <a:gd name="T4" fmla="*/ 2976 w 4450"/>
              <a:gd name="T5" fmla="*/ 1058 h 2072"/>
              <a:gd name="T6" fmla="*/ 2962 w 4450"/>
              <a:gd name="T7" fmla="*/ 654 h 2072"/>
              <a:gd name="T8" fmla="*/ 2840 w 4450"/>
              <a:gd name="T9" fmla="*/ 716 h 2072"/>
              <a:gd name="T10" fmla="*/ 2854 w 4450"/>
              <a:gd name="T11" fmla="*/ 1018 h 2072"/>
              <a:gd name="T12" fmla="*/ 3376 w 4450"/>
              <a:gd name="T13" fmla="*/ 1072 h 2072"/>
              <a:gd name="T14" fmla="*/ 3386 w 4450"/>
              <a:gd name="T15" fmla="*/ 672 h 2072"/>
              <a:gd name="T16" fmla="*/ 3214 w 4450"/>
              <a:gd name="T17" fmla="*/ 1102 h 2072"/>
              <a:gd name="T18" fmla="*/ 3274 w 4450"/>
              <a:gd name="T19" fmla="*/ 1002 h 2072"/>
              <a:gd name="T20" fmla="*/ 4306 w 4450"/>
              <a:gd name="T21" fmla="*/ 896 h 2072"/>
              <a:gd name="T22" fmla="*/ 3600 w 4450"/>
              <a:gd name="T23" fmla="*/ 1348 h 2072"/>
              <a:gd name="T24" fmla="*/ 3816 w 4450"/>
              <a:gd name="T25" fmla="*/ 1260 h 2072"/>
              <a:gd name="T26" fmla="*/ 3772 w 4450"/>
              <a:gd name="T27" fmla="*/ 638 h 2072"/>
              <a:gd name="T28" fmla="*/ 3524 w 4450"/>
              <a:gd name="T29" fmla="*/ 654 h 2072"/>
              <a:gd name="T30" fmla="*/ 3512 w 4450"/>
              <a:gd name="T31" fmla="*/ 1302 h 2072"/>
              <a:gd name="T32" fmla="*/ 3628 w 4450"/>
              <a:gd name="T33" fmla="*/ 742 h 2072"/>
              <a:gd name="T34" fmla="*/ 3688 w 4450"/>
              <a:gd name="T35" fmla="*/ 742 h 2072"/>
              <a:gd name="T36" fmla="*/ 3646 w 4450"/>
              <a:gd name="T37" fmla="*/ 1256 h 2072"/>
              <a:gd name="T38" fmla="*/ 1696 w 4450"/>
              <a:gd name="T39" fmla="*/ 1344 h 2072"/>
              <a:gd name="T40" fmla="*/ 1600 w 4450"/>
              <a:gd name="T41" fmla="*/ 992 h 2072"/>
              <a:gd name="T42" fmla="*/ 1606 w 4450"/>
              <a:gd name="T43" fmla="*/ 1260 h 2072"/>
              <a:gd name="T44" fmla="*/ 1576 w 4450"/>
              <a:gd name="T45" fmla="*/ 740 h 2072"/>
              <a:gd name="T46" fmla="*/ 1638 w 4450"/>
              <a:gd name="T47" fmla="*/ 856 h 2072"/>
              <a:gd name="T48" fmla="*/ 1710 w 4450"/>
              <a:gd name="T49" fmla="*/ 634 h 2072"/>
              <a:gd name="T50" fmla="*/ 1466 w 4450"/>
              <a:gd name="T51" fmla="*/ 662 h 2072"/>
              <a:gd name="T52" fmla="*/ 1466 w 4450"/>
              <a:gd name="T53" fmla="*/ 1312 h 2072"/>
              <a:gd name="T54" fmla="*/ 4450 w 4450"/>
              <a:gd name="T55" fmla="*/ 1590 h 2072"/>
              <a:gd name="T56" fmla="*/ 1572 w 4450"/>
              <a:gd name="T57" fmla="*/ 1668 h 2072"/>
              <a:gd name="T58" fmla="*/ 2628 w 4450"/>
              <a:gd name="T59" fmla="*/ 1726 h 2072"/>
              <a:gd name="T60" fmla="*/ 2628 w 4450"/>
              <a:gd name="T61" fmla="*/ 1726 h 2072"/>
              <a:gd name="T62" fmla="*/ 4324 w 4450"/>
              <a:gd name="T63" fmla="*/ 1726 h 2072"/>
              <a:gd name="T64" fmla="*/ 936 w 4450"/>
              <a:gd name="T65" fmla="*/ 1218 h 2072"/>
              <a:gd name="T66" fmla="*/ 1170 w 4450"/>
              <a:gd name="T67" fmla="*/ 906 h 2072"/>
              <a:gd name="T68" fmla="*/ 1162 w 4450"/>
              <a:gd name="T69" fmla="*/ 374 h 2072"/>
              <a:gd name="T70" fmla="*/ 944 w 4450"/>
              <a:gd name="T71" fmla="*/ 78 h 2072"/>
              <a:gd name="T72" fmla="*/ 790 w 4450"/>
              <a:gd name="T73" fmla="*/ 684 h 2072"/>
              <a:gd name="T74" fmla="*/ 992 w 4450"/>
              <a:gd name="T75" fmla="*/ 1260 h 2072"/>
              <a:gd name="T76" fmla="*/ 958 w 4450"/>
              <a:gd name="T77" fmla="*/ 870 h 2072"/>
              <a:gd name="T78" fmla="*/ 1050 w 4450"/>
              <a:gd name="T79" fmla="*/ 1012 h 2072"/>
              <a:gd name="T80" fmla="*/ 838 w 4450"/>
              <a:gd name="T81" fmla="*/ 624 h 2072"/>
              <a:gd name="T82" fmla="*/ 992 w 4450"/>
              <a:gd name="T83" fmla="*/ 102 h 2072"/>
              <a:gd name="T84" fmla="*/ 1142 w 4450"/>
              <a:gd name="T85" fmla="*/ 556 h 2072"/>
              <a:gd name="T86" fmla="*/ 1124 w 4450"/>
              <a:gd name="T87" fmla="*/ 760 h 2072"/>
              <a:gd name="T88" fmla="*/ 992 w 4450"/>
              <a:gd name="T89" fmla="*/ 314 h 2072"/>
              <a:gd name="T90" fmla="*/ 864 w 4450"/>
              <a:gd name="T91" fmla="*/ 742 h 2072"/>
              <a:gd name="T92" fmla="*/ 724 w 4450"/>
              <a:gd name="T93" fmla="*/ 1576 h 2072"/>
              <a:gd name="T94" fmla="*/ 908 w 4450"/>
              <a:gd name="T95" fmla="*/ 1520 h 2072"/>
              <a:gd name="T96" fmla="*/ 1064 w 4450"/>
              <a:gd name="T97" fmla="*/ 1660 h 2072"/>
              <a:gd name="T98" fmla="*/ 1012 w 4450"/>
              <a:gd name="T99" fmla="*/ 1862 h 2072"/>
              <a:gd name="T100" fmla="*/ 802 w 4450"/>
              <a:gd name="T101" fmla="*/ 1974 h 2072"/>
              <a:gd name="T102" fmla="*/ 436 w 4450"/>
              <a:gd name="T103" fmla="*/ 1862 h 2072"/>
              <a:gd name="T104" fmla="*/ 330 w 4450"/>
              <a:gd name="T105" fmla="*/ 1478 h 2072"/>
              <a:gd name="T106" fmla="*/ 570 w 4450"/>
              <a:gd name="T107" fmla="*/ 1202 h 2072"/>
              <a:gd name="T108" fmla="*/ 508 w 4450"/>
              <a:gd name="T109" fmla="*/ 662 h 2072"/>
              <a:gd name="T110" fmla="*/ 166 w 4450"/>
              <a:gd name="T111" fmla="*/ 892 h 2072"/>
              <a:gd name="T112" fmla="*/ 4 w 4450"/>
              <a:gd name="T113" fmla="*/ 1276 h 2072"/>
              <a:gd name="T114" fmla="*/ 72 w 4450"/>
              <a:gd name="T115" fmla="*/ 1662 h 2072"/>
              <a:gd name="T116" fmla="*/ 348 w 4450"/>
              <a:gd name="T117" fmla="*/ 1966 h 2072"/>
              <a:gd name="T118" fmla="*/ 724 w 4450"/>
              <a:gd name="T119" fmla="*/ 2072 h 2072"/>
              <a:gd name="T120" fmla="*/ 1144 w 4450"/>
              <a:gd name="T121" fmla="*/ 1938 h 2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450" h="2072">
                <a:moveTo>
                  <a:pt x="2586" y="1256"/>
                </a:moveTo>
                <a:lnTo>
                  <a:pt x="2416" y="1256"/>
                </a:lnTo>
                <a:lnTo>
                  <a:pt x="2578" y="716"/>
                </a:lnTo>
                <a:lnTo>
                  <a:pt x="2578" y="626"/>
                </a:lnTo>
                <a:lnTo>
                  <a:pt x="2268" y="626"/>
                </a:lnTo>
                <a:lnTo>
                  <a:pt x="2268" y="716"/>
                </a:lnTo>
                <a:lnTo>
                  <a:pt x="2428" y="716"/>
                </a:lnTo>
                <a:lnTo>
                  <a:pt x="2266" y="1258"/>
                </a:lnTo>
                <a:lnTo>
                  <a:pt x="2266" y="1348"/>
                </a:lnTo>
                <a:lnTo>
                  <a:pt x="2586" y="1348"/>
                </a:lnTo>
                <a:lnTo>
                  <a:pt x="2586" y="1256"/>
                </a:lnTo>
                <a:close/>
                <a:moveTo>
                  <a:pt x="1992" y="1156"/>
                </a:moveTo>
                <a:lnTo>
                  <a:pt x="2058" y="1156"/>
                </a:lnTo>
                <a:lnTo>
                  <a:pt x="2072" y="1348"/>
                </a:lnTo>
                <a:lnTo>
                  <a:pt x="2208" y="1348"/>
                </a:lnTo>
                <a:lnTo>
                  <a:pt x="2134" y="626"/>
                </a:lnTo>
                <a:lnTo>
                  <a:pt x="1916" y="626"/>
                </a:lnTo>
                <a:lnTo>
                  <a:pt x="1844" y="1348"/>
                </a:lnTo>
                <a:lnTo>
                  <a:pt x="1980" y="1348"/>
                </a:lnTo>
                <a:lnTo>
                  <a:pt x="1992" y="1156"/>
                </a:lnTo>
                <a:close/>
                <a:moveTo>
                  <a:pt x="2022" y="716"/>
                </a:moveTo>
                <a:lnTo>
                  <a:pt x="2030" y="716"/>
                </a:lnTo>
                <a:lnTo>
                  <a:pt x="2054" y="1076"/>
                </a:lnTo>
                <a:lnTo>
                  <a:pt x="1998" y="1076"/>
                </a:lnTo>
                <a:lnTo>
                  <a:pt x="2022" y="716"/>
                </a:lnTo>
                <a:close/>
                <a:moveTo>
                  <a:pt x="2804" y="1102"/>
                </a:moveTo>
                <a:lnTo>
                  <a:pt x="2882" y="1102"/>
                </a:lnTo>
                <a:lnTo>
                  <a:pt x="2882" y="1102"/>
                </a:lnTo>
                <a:lnTo>
                  <a:pt x="2900" y="1102"/>
                </a:lnTo>
                <a:lnTo>
                  <a:pt x="2916" y="1100"/>
                </a:lnTo>
                <a:lnTo>
                  <a:pt x="2930" y="1096"/>
                </a:lnTo>
                <a:lnTo>
                  <a:pt x="2942" y="1090"/>
                </a:lnTo>
                <a:lnTo>
                  <a:pt x="2952" y="1084"/>
                </a:lnTo>
                <a:lnTo>
                  <a:pt x="2962" y="1076"/>
                </a:lnTo>
                <a:lnTo>
                  <a:pt x="2970" y="1066"/>
                </a:lnTo>
                <a:lnTo>
                  <a:pt x="2976" y="1058"/>
                </a:lnTo>
                <a:lnTo>
                  <a:pt x="2986" y="1036"/>
                </a:lnTo>
                <a:lnTo>
                  <a:pt x="2992" y="1016"/>
                </a:lnTo>
                <a:lnTo>
                  <a:pt x="2994" y="994"/>
                </a:lnTo>
                <a:lnTo>
                  <a:pt x="2996" y="974"/>
                </a:lnTo>
                <a:lnTo>
                  <a:pt x="2996" y="756"/>
                </a:lnTo>
                <a:lnTo>
                  <a:pt x="2996" y="756"/>
                </a:lnTo>
                <a:lnTo>
                  <a:pt x="2994" y="734"/>
                </a:lnTo>
                <a:lnTo>
                  <a:pt x="2992" y="714"/>
                </a:lnTo>
                <a:lnTo>
                  <a:pt x="2986" y="692"/>
                </a:lnTo>
                <a:lnTo>
                  <a:pt x="2976" y="672"/>
                </a:lnTo>
                <a:lnTo>
                  <a:pt x="2970" y="662"/>
                </a:lnTo>
                <a:lnTo>
                  <a:pt x="2962" y="654"/>
                </a:lnTo>
                <a:lnTo>
                  <a:pt x="2952" y="646"/>
                </a:lnTo>
                <a:lnTo>
                  <a:pt x="2942" y="638"/>
                </a:lnTo>
                <a:lnTo>
                  <a:pt x="2930" y="634"/>
                </a:lnTo>
                <a:lnTo>
                  <a:pt x="2916" y="630"/>
                </a:lnTo>
                <a:lnTo>
                  <a:pt x="2900" y="626"/>
                </a:lnTo>
                <a:lnTo>
                  <a:pt x="2882" y="626"/>
                </a:lnTo>
                <a:lnTo>
                  <a:pt x="2664" y="626"/>
                </a:lnTo>
                <a:lnTo>
                  <a:pt x="2664" y="1348"/>
                </a:lnTo>
                <a:lnTo>
                  <a:pt x="2804" y="1348"/>
                </a:lnTo>
                <a:lnTo>
                  <a:pt x="2804" y="1102"/>
                </a:lnTo>
                <a:close/>
                <a:moveTo>
                  <a:pt x="2804" y="716"/>
                </a:moveTo>
                <a:lnTo>
                  <a:pt x="2840" y="716"/>
                </a:lnTo>
                <a:lnTo>
                  <a:pt x="2840" y="716"/>
                </a:lnTo>
                <a:lnTo>
                  <a:pt x="2846" y="716"/>
                </a:lnTo>
                <a:lnTo>
                  <a:pt x="2850" y="718"/>
                </a:lnTo>
                <a:lnTo>
                  <a:pt x="2854" y="722"/>
                </a:lnTo>
                <a:lnTo>
                  <a:pt x="2858" y="726"/>
                </a:lnTo>
                <a:lnTo>
                  <a:pt x="2864" y="736"/>
                </a:lnTo>
                <a:lnTo>
                  <a:pt x="2866" y="752"/>
                </a:lnTo>
                <a:lnTo>
                  <a:pt x="2866" y="988"/>
                </a:lnTo>
                <a:lnTo>
                  <a:pt x="2866" y="988"/>
                </a:lnTo>
                <a:lnTo>
                  <a:pt x="2864" y="1002"/>
                </a:lnTo>
                <a:lnTo>
                  <a:pt x="2858" y="1014"/>
                </a:lnTo>
                <a:lnTo>
                  <a:pt x="2854" y="1018"/>
                </a:lnTo>
                <a:lnTo>
                  <a:pt x="2850" y="1020"/>
                </a:lnTo>
                <a:lnTo>
                  <a:pt x="2846" y="1022"/>
                </a:lnTo>
                <a:lnTo>
                  <a:pt x="2840" y="1024"/>
                </a:lnTo>
                <a:lnTo>
                  <a:pt x="2804" y="1024"/>
                </a:lnTo>
                <a:lnTo>
                  <a:pt x="2804" y="716"/>
                </a:lnTo>
                <a:close/>
                <a:moveTo>
                  <a:pt x="3214" y="1102"/>
                </a:moveTo>
                <a:lnTo>
                  <a:pt x="3236" y="1102"/>
                </a:lnTo>
                <a:lnTo>
                  <a:pt x="3282" y="1348"/>
                </a:lnTo>
                <a:lnTo>
                  <a:pt x="3430" y="1348"/>
                </a:lnTo>
                <a:lnTo>
                  <a:pt x="3364" y="1082"/>
                </a:lnTo>
                <a:lnTo>
                  <a:pt x="3364" y="1082"/>
                </a:lnTo>
                <a:lnTo>
                  <a:pt x="3376" y="1072"/>
                </a:lnTo>
                <a:lnTo>
                  <a:pt x="3386" y="1058"/>
                </a:lnTo>
                <a:lnTo>
                  <a:pt x="3392" y="1046"/>
                </a:lnTo>
                <a:lnTo>
                  <a:pt x="3398" y="1030"/>
                </a:lnTo>
                <a:lnTo>
                  <a:pt x="3402" y="1016"/>
                </a:lnTo>
                <a:lnTo>
                  <a:pt x="3404" y="1002"/>
                </a:lnTo>
                <a:lnTo>
                  <a:pt x="3406" y="974"/>
                </a:lnTo>
                <a:lnTo>
                  <a:pt x="3406" y="756"/>
                </a:lnTo>
                <a:lnTo>
                  <a:pt x="3406" y="756"/>
                </a:lnTo>
                <a:lnTo>
                  <a:pt x="3406" y="734"/>
                </a:lnTo>
                <a:lnTo>
                  <a:pt x="3402" y="714"/>
                </a:lnTo>
                <a:lnTo>
                  <a:pt x="3396" y="692"/>
                </a:lnTo>
                <a:lnTo>
                  <a:pt x="3386" y="672"/>
                </a:lnTo>
                <a:lnTo>
                  <a:pt x="3380" y="662"/>
                </a:lnTo>
                <a:lnTo>
                  <a:pt x="3372" y="654"/>
                </a:lnTo>
                <a:lnTo>
                  <a:pt x="3362" y="646"/>
                </a:lnTo>
                <a:lnTo>
                  <a:pt x="3352" y="638"/>
                </a:lnTo>
                <a:lnTo>
                  <a:pt x="3340" y="634"/>
                </a:lnTo>
                <a:lnTo>
                  <a:pt x="3326" y="630"/>
                </a:lnTo>
                <a:lnTo>
                  <a:pt x="3310" y="626"/>
                </a:lnTo>
                <a:lnTo>
                  <a:pt x="3294" y="626"/>
                </a:lnTo>
                <a:lnTo>
                  <a:pt x="3074" y="626"/>
                </a:lnTo>
                <a:lnTo>
                  <a:pt x="3074" y="1348"/>
                </a:lnTo>
                <a:lnTo>
                  <a:pt x="3214" y="1348"/>
                </a:lnTo>
                <a:lnTo>
                  <a:pt x="3214" y="1102"/>
                </a:lnTo>
                <a:close/>
                <a:moveTo>
                  <a:pt x="3214" y="716"/>
                </a:moveTo>
                <a:lnTo>
                  <a:pt x="3250" y="716"/>
                </a:lnTo>
                <a:lnTo>
                  <a:pt x="3250" y="716"/>
                </a:lnTo>
                <a:lnTo>
                  <a:pt x="3256" y="716"/>
                </a:lnTo>
                <a:lnTo>
                  <a:pt x="3260" y="718"/>
                </a:lnTo>
                <a:lnTo>
                  <a:pt x="3266" y="722"/>
                </a:lnTo>
                <a:lnTo>
                  <a:pt x="3268" y="726"/>
                </a:lnTo>
                <a:lnTo>
                  <a:pt x="3274" y="736"/>
                </a:lnTo>
                <a:lnTo>
                  <a:pt x="3276" y="752"/>
                </a:lnTo>
                <a:lnTo>
                  <a:pt x="3276" y="988"/>
                </a:lnTo>
                <a:lnTo>
                  <a:pt x="3276" y="988"/>
                </a:lnTo>
                <a:lnTo>
                  <a:pt x="3274" y="1002"/>
                </a:lnTo>
                <a:lnTo>
                  <a:pt x="3268" y="1014"/>
                </a:lnTo>
                <a:lnTo>
                  <a:pt x="3266" y="1018"/>
                </a:lnTo>
                <a:lnTo>
                  <a:pt x="3260" y="1020"/>
                </a:lnTo>
                <a:lnTo>
                  <a:pt x="3256" y="1022"/>
                </a:lnTo>
                <a:lnTo>
                  <a:pt x="3250" y="1024"/>
                </a:lnTo>
                <a:lnTo>
                  <a:pt x="3214" y="1024"/>
                </a:lnTo>
                <a:lnTo>
                  <a:pt x="3214" y="716"/>
                </a:lnTo>
                <a:close/>
                <a:moveTo>
                  <a:pt x="4046" y="896"/>
                </a:moveTo>
                <a:lnTo>
                  <a:pt x="4052" y="896"/>
                </a:lnTo>
                <a:lnTo>
                  <a:pt x="4124" y="1348"/>
                </a:lnTo>
                <a:lnTo>
                  <a:pt x="4234" y="1348"/>
                </a:lnTo>
                <a:lnTo>
                  <a:pt x="4306" y="896"/>
                </a:lnTo>
                <a:lnTo>
                  <a:pt x="4310" y="896"/>
                </a:lnTo>
                <a:lnTo>
                  <a:pt x="4310" y="1348"/>
                </a:lnTo>
                <a:lnTo>
                  <a:pt x="4450" y="1348"/>
                </a:lnTo>
                <a:lnTo>
                  <a:pt x="4450" y="626"/>
                </a:lnTo>
                <a:lnTo>
                  <a:pt x="4270" y="626"/>
                </a:lnTo>
                <a:lnTo>
                  <a:pt x="4178" y="1134"/>
                </a:lnTo>
                <a:lnTo>
                  <a:pt x="4088" y="626"/>
                </a:lnTo>
                <a:lnTo>
                  <a:pt x="3908" y="626"/>
                </a:lnTo>
                <a:lnTo>
                  <a:pt x="3908" y="1348"/>
                </a:lnTo>
                <a:lnTo>
                  <a:pt x="4046" y="1348"/>
                </a:lnTo>
                <a:lnTo>
                  <a:pt x="4046" y="896"/>
                </a:lnTo>
                <a:close/>
                <a:moveTo>
                  <a:pt x="3600" y="1348"/>
                </a:moveTo>
                <a:lnTo>
                  <a:pt x="3716" y="1348"/>
                </a:lnTo>
                <a:lnTo>
                  <a:pt x="3716" y="1348"/>
                </a:lnTo>
                <a:lnTo>
                  <a:pt x="3732" y="1348"/>
                </a:lnTo>
                <a:lnTo>
                  <a:pt x="3748" y="1344"/>
                </a:lnTo>
                <a:lnTo>
                  <a:pt x="3762" y="1340"/>
                </a:lnTo>
                <a:lnTo>
                  <a:pt x="3772" y="1336"/>
                </a:lnTo>
                <a:lnTo>
                  <a:pt x="3782" y="1328"/>
                </a:lnTo>
                <a:lnTo>
                  <a:pt x="3790" y="1320"/>
                </a:lnTo>
                <a:lnTo>
                  <a:pt x="3798" y="1312"/>
                </a:lnTo>
                <a:lnTo>
                  <a:pt x="3804" y="1302"/>
                </a:lnTo>
                <a:lnTo>
                  <a:pt x="3812" y="1282"/>
                </a:lnTo>
                <a:lnTo>
                  <a:pt x="3816" y="1260"/>
                </a:lnTo>
                <a:lnTo>
                  <a:pt x="3818" y="1240"/>
                </a:lnTo>
                <a:lnTo>
                  <a:pt x="3818" y="1220"/>
                </a:lnTo>
                <a:lnTo>
                  <a:pt x="3818" y="756"/>
                </a:lnTo>
                <a:lnTo>
                  <a:pt x="3818" y="756"/>
                </a:lnTo>
                <a:lnTo>
                  <a:pt x="3818" y="734"/>
                </a:lnTo>
                <a:lnTo>
                  <a:pt x="3816" y="714"/>
                </a:lnTo>
                <a:lnTo>
                  <a:pt x="3812" y="692"/>
                </a:lnTo>
                <a:lnTo>
                  <a:pt x="3804" y="672"/>
                </a:lnTo>
                <a:lnTo>
                  <a:pt x="3798" y="662"/>
                </a:lnTo>
                <a:lnTo>
                  <a:pt x="3790" y="654"/>
                </a:lnTo>
                <a:lnTo>
                  <a:pt x="3782" y="646"/>
                </a:lnTo>
                <a:lnTo>
                  <a:pt x="3772" y="638"/>
                </a:lnTo>
                <a:lnTo>
                  <a:pt x="3762" y="634"/>
                </a:lnTo>
                <a:lnTo>
                  <a:pt x="3748" y="630"/>
                </a:lnTo>
                <a:lnTo>
                  <a:pt x="3732" y="626"/>
                </a:lnTo>
                <a:lnTo>
                  <a:pt x="3716" y="626"/>
                </a:lnTo>
                <a:lnTo>
                  <a:pt x="3600" y="626"/>
                </a:lnTo>
                <a:lnTo>
                  <a:pt x="3600" y="626"/>
                </a:lnTo>
                <a:lnTo>
                  <a:pt x="3582" y="626"/>
                </a:lnTo>
                <a:lnTo>
                  <a:pt x="3568" y="630"/>
                </a:lnTo>
                <a:lnTo>
                  <a:pt x="3554" y="634"/>
                </a:lnTo>
                <a:lnTo>
                  <a:pt x="3542" y="638"/>
                </a:lnTo>
                <a:lnTo>
                  <a:pt x="3534" y="646"/>
                </a:lnTo>
                <a:lnTo>
                  <a:pt x="3524" y="654"/>
                </a:lnTo>
                <a:lnTo>
                  <a:pt x="3518" y="662"/>
                </a:lnTo>
                <a:lnTo>
                  <a:pt x="3512" y="672"/>
                </a:lnTo>
                <a:lnTo>
                  <a:pt x="3504" y="692"/>
                </a:lnTo>
                <a:lnTo>
                  <a:pt x="3500" y="714"/>
                </a:lnTo>
                <a:lnTo>
                  <a:pt x="3498" y="734"/>
                </a:lnTo>
                <a:lnTo>
                  <a:pt x="3496" y="756"/>
                </a:lnTo>
                <a:lnTo>
                  <a:pt x="3496" y="1220"/>
                </a:lnTo>
                <a:lnTo>
                  <a:pt x="3496" y="1220"/>
                </a:lnTo>
                <a:lnTo>
                  <a:pt x="3498" y="1240"/>
                </a:lnTo>
                <a:lnTo>
                  <a:pt x="3500" y="1260"/>
                </a:lnTo>
                <a:lnTo>
                  <a:pt x="3504" y="1282"/>
                </a:lnTo>
                <a:lnTo>
                  <a:pt x="3512" y="1302"/>
                </a:lnTo>
                <a:lnTo>
                  <a:pt x="3518" y="1312"/>
                </a:lnTo>
                <a:lnTo>
                  <a:pt x="3524" y="1320"/>
                </a:lnTo>
                <a:lnTo>
                  <a:pt x="3534" y="1328"/>
                </a:lnTo>
                <a:lnTo>
                  <a:pt x="3542" y="1336"/>
                </a:lnTo>
                <a:lnTo>
                  <a:pt x="3554" y="1340"/>
                </a:lnTo>
                <a:lnTo>
                  <a:pt x="3568" y="1344"/>
                </a:lnTo>
                <a:lnTo>
                  <a:pt x="3582" y="1348"/>
                </a:lnTo>
                <a:lnTo>
                  <a:pt x="3600" y="1348"/>
                </a:lnTo>
                <a:lnTo>
                  <a:pt x="3600" y="1348"/>
                </a:lnTo>
                <a:close/>
                <a:moveTo>
                  <a:pt x="3628" y="1230"/>
                </a:moveTo>
                <a:lnTo>
                  <a:pt x="3628" y="746"/>
                </a:lnTo>
                <a:lnTo>
                  <a:pt x="3628" y="742"/>
                </a:lnTo>
                <a:lnTo>
                  <a:pt x="3628" y="740"/>
                </a:lnTo>
                <a:lnTo>
                  <a:pt x="3628" y="740"/>
                </a:lnTo>
                <a:lnTo>
                  <a:pt x="3630" y="730"/>
                </a:lnTo>
                <a:lnTo>
                  <a:pt x="3638" y="722"/>
                </a:lnTo>
                <a:lnTo>
                  <a:pt x="3646" y="718"/>
                </a:lnTo>
                <a:lnTo>
                  <a:pt x="3658" y="716"/>
                </a:lnTo>
                <a:lnTo>
                  <a:pt x="3658" y="716"/>
                </a:lnTo>
                <a:lnTo>
                  <a:pt x="3670" y="718"/>
                </a:lnTo>
                <a:lnTo>
                  <a:pt x="3678" y="722"/>
                </a:lnTo>
                <a:lnTo>
                  <a:pt x="3686" y="730"/>
                </a:lnTo>
                <a:lnTo>
                  <a:pt x="3688" y="740"/>
                </a:lnTo>
                <a:lnTo>
                  <a:pt x="3688" y="742"/>
                </a:lnTo>
                <a:lnTo>
                  <a:pt x="3688" y="746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6"/>
                </a:lnTo>
                <a:lnTo>
                  <a:pt x="3686" y="1242"/>
                </a:lnTo>
                <a:lnTo>
                  <a:pt x="3680" y="1250"/>
                </a:lnTo>
                <a:lnTo>
                  <a:pt x="3670" y="1256"/>
                </a:lnTo>
                <a:lnTo>
                  <a:pt x="3658" y="1260"/>
                </a:lnTo>
                <a:lnTo>
                  <a:pt x="3658" y="1260"/>
                </a:lnTo>
                <a:lnTo>
                  <a:pt x="3646" y="1256"/>
                </a:lnTo>
                <a:lnTo>
                  <a:pt x="3636" y="1250"/>
                </a:lnTo>
                <a:lnTo>
                  <a:pt x="3630" y="1242"/>
                </a:lnTo>
                <a:lnTo>
                  <a:pt x="3628" y="1236"/>
                </a:lnTo>
                <a:lnTo>
                  <a:pt x="3628" y="1230"/>
                </a:lnTo>
                <a:lnTo>
                  <a:pt x="3628" y="1230"/>
                </a:lnTo>
                <a:lnTo>
                  <a:pt x="3628" y="1230"/>
                </a:lnTo>
                <a:lnTo>
                  <a:pt x="3628" y="1230"/>
                </a:lnTo>
                <a:close/>
                <a:moveTo>
                  <a:pt x="1548" y="1348"/>
                </a:moveTo>
                <a:lnTo>
                  <a:pt x="1664" y="1348"/>
                </a:lnTo>
                <a:lnTo>
                  <a:pt x="1664" y="1348"/>
                </a:lnTo>
                <a:lnTo>
                  <a:pt x="1682" y="1348"/>
                </a:lnTo>
                <a:lnTo>
                  <a:pt x="1696" y="1344"/>
                </a:lnTo>
                <a:lnTo>
                  <a:pt x="1710" y="1340"/>
                </a:lnTo>
                <a:lnTo>
                  <a:pt x="1722" y="1336"/>
                </a:lnTo>
                <a:lnTo>
                  <a:pt x="1732" y="1328"/>
                </a:lnTo>
                <a:lnTo>
                  <a:pt x="1740" y="1320"/>
                </a:lnTo>
                <a:lnTo>
                  <a:pt x="1746" y="1312"/>
                </a:lnTo>
                <a:lnTo>
                  <a:pt x="1752" y="1302"/>
                </a:lnTo>
                <a:lnTo>
                  <a:pt x="1760" y="1282"/>
                </a:lnTo>
                <a:lnTo>
                  <a:pt x="1764" y="1260"/>
                </a:lnTo>
                <a:lnTo>
                  <a:pt x="1766" y="1240"/>
                </a:lnTo>
                <a:lnTo>
                  <a:pt x="1768" y="1220"/>
                </a:lnTo>
                <a:lnTo>
                  <a:pt x="1768" y="992"/>
                </a:lnTo>
                <a:lnTo>
                  <a:pt x="1600" y="992"/>
                </a:lnTo>
                <a:lnTo>
                  <a:pt x="1600" y="1074"/>
                </a:lnTo>
                <a:lnTo>
                  <a:pt x="1638" y="1074"/>
                </a:lnTo>
                <a:lnTo>
                  <a:pt x="1638" y="1230"/>
                </a:lnTo>
                <a:lnTo>
                  <a:pt x="1638" y="1230"/>
                </a:lnTo>
                <a:lnTo>
                  <a:pt x="1638" y="1230"/>
                </a:lnTo>
                <a:lnTo>
                  <a:pt x="1638" y="1230"/>
                </a:lnTo>
                <a:lnTo>
                  <a:pt x="1636" y="1236"/>
                </a:lnTo>
                <a:lnTo>
                  <a:pt x="1634" y="1242"/>
                </a:lnTo>
                <a:lnTo>
                  <a:pt x="1628" y="1250"/>
                </a:lnTo>
                <a:lnTo>
                  <a:pt x="1618" y="1256"/>
                </a:lnTo>
                <a:lnTo>
                  <a:pt x="1606" y="1260"/>
                </a:lnTo>
                <a:lnTo>
                  <a:pt x="1606" y="1260"/>
                </a:lnTo>
                <a:lnTo>
                  <a:pt x="1594" y="1256"/>
                </a:lnTo>
                <a:lnTo>
                  <a:pt x="1584" y="1250"/>
                </a:lnTo>
                <a:lnTo>
                  <a:pt x="1578" y="1242"/>
                </a:lnTo>
                <a:lnTo>
                  <a:pt x="1576" y="1236"/>
                </a:lnTo>
                <a:lnTo>
                  <a:pt x="1576" y="1230"/>
                </a:lnTo>
                <a:lnTo>
                  <a:pt x="1576" y="1230"/>
                </a:lnTo>
                <a:lnTo>
                  <a:pt x="1576" y="1230"/>
                </a:lnTo>
                <a:lnTo>
                  <a:pt x="1576" y="746"/>
                </a:lnTo>
                <a:lnTo>
                  <a:pt x="1576" y="746"/>
                </a:lnTo>
                <a:lnTo>
                  <a:pt x="1576" y="742"/>
                </a:lnTo>
                <a:lnTo>
                  <a:pt x="1576" y="740"/>
                </a:lnTo>
                <a:lnTo>
                  <a:pt x="1576" y="740"/>
                </a:lnTo>
                <a:lnTo>
                  <a:pt x="1578" y="730"/>
                </a:lnTo>
                <a:lnTo>
                  <a:pt x="1586" y="722"/>
                </a:lnTo>
                <a:lnTo>
                  <a:pt x="1596" y="718"/>
                </a:lnTo>
                <a:lnTo>
                  <a:pt x="1606" y="716"/>
                </a:lnTo>
                <a:lnTo>
                  <a:pt x="1606" y="716"/>
                </a:lnTo>
                <a:lnTo>
                  <a:pt x="1618" y="718"/>
                </a:lnTo>
                <a:lnTo>
                  <a:pt x="1628" y="722"/>
                </a:lnTo>
                <a:lnTo>
                  <a:pt x="1634" y="730"/>
                </a:lnTo>
                <a:lnTo>
                  <a:pt x="1636" y="740"/>
                </a:lnTo>
                <a:lnTo>
                  <a:pt x="1638" y="742"/>
                </a:lnTo>
                <a:lnTo>
                  <a:pt x="1638" y="746"/>
                </a:lnTo>
                <a:lnTo>
                  <a:pt x="1638" y="856"/>
                </a:lnTo>
                <a:lnTo>
                  <a:pt x="1768" y="856"/>
                </a:lnTo>
                <a:lnTo>
                  <a:pt x="1768" y="756"/>
                </a:lnTo>
                <a:lnTo>
                  <a:pt x="1768" y="756"/>
                </a:lnTo>
                <a:lnTo>
                  <a:pt x="1766" y="734"/>
                </a:lnTo>
                <a:lnTo>
                  <a:pt x="1764" y="714"/>
                </a:lnTo>
                <a:lnTo>
                  <a:pt x="1760" y="692"/>
                </a:lnTo>
                <a:lnTo>
                  <a:pt x="1752" y="672"/>
                </a:lnTo>
                <a:lnTo>
                  <a:pt x="1746" y="662"/>
                </a:lnTo>
                <a:lnTo>
                  <a:pt x="1740" y="654"/>
                </a:lnTo>
                <a:lnTo>
                  <a:pt x="1732" y="646"/>
                </a:lnTo>
                <a:lnTo>
                  <a:pt x="1722" y="638"/>
                </a:lnTo>
                <a:lnTo>
                  <a:pt x="1710" y="634"/>
                </a:lnTo>
                <a:lnTo>
                  <a:pt x="1696" y="630"/>
                </a:lnTo>
                <a:lnTo>
                  <a:pt x="1682" y="626"/>
                </a:lnTo>
                <a:lnTo>
                  <a:pt x="1664" y="626"/>
                </a:lnTo>
                <a:lnTo>
                  <a:pt x="1548" y="626"/>
                </a:lnTo>
                <a:lnTo>
                  <a:pt x="1548" y="626"/>
                </a:lnTo>
                <a:lnTo>
                  <a:pt x="1532" y="626"/>
                </a:lnTo>
                <a:lnTo>
                  <a:pt x="1516" y="630"/>
                </a:lnTo>
                <a:lnTo>
                  <a:pt x="1502" y="634"/>
                </a:lnTo>
                <a:lnTo>
                  <a:pt x="1492" y="638"/>
                </a:lnTo>
                <a:lnTo>
                  <a:pt x="1482" y="646"/>
                </a:lnTo>
                <a:lnTo>
                  <a:pt x="1474" y="654"/>
                </a:lnTo>
                <a:lnTo>
                  <a:pt x="1466" y="662"/>
                </a:lnTo>
                <a:lnTo>
                  <a:pt x="1460" y="672"/>
                </a:lnTo>
                <a:lnTo>
                  <a:pt x="1452" y="692"/>
                </a:lnTo>
                <a:lnTo>
                  <a:pt x="1448" y="714"/>
                </a:lnTo>
                <a:lnTo>
                  <a:pt x="1446" y="734"/>
                </a:lnTo>
                <a:lnTo>
                  <a:pt x="1446" y="756"/>
                </a:lnTo>
                <a:lnTo>
                  <a:pt x="1446" y="1220"/>
                </a:lnTo>
                <a:lnTo>
                  <a:pt x="1446" y="1220"/>
                </a:lnTo>
                <a:lnTo>
                  <a:pt x="1446" y="1240"/>
                </a:lnTo>
                <a:lnTo>
                  <a:pt x="1448" y="1260"/>
                </a:lnTo>
                <a:lnTo>
                  <a:pt x="1452" y="1282"/>
                </a:lnTo>
                <a:lnTo>
                  <a:pt x="1460" y="1302"/>
                </a:lnTo>
                <a:lnTo>
                  <a:pt x="1466" y="1312"/>
                </a:lnTo>
                <a:lnTo>
                  <a:pt x="1474" y="1320"/>
                </a:lnTo>
                <a:lnTo>
                  <a:pt x="1482" y="1328"/>
                </a:lnTo>
                <a:lnTo>
                  <a:pt x="1492" y="1336"/>
                </a:lnTo>
                <a:lnTo>
                  <a:pt x="1502" y="1340"/>
                </a:lnTo>
                <a:lnTo>
                  <a:pt x="1516" y="1344"/>
                </a:lnTo>
                <a:lnTo>
                  <a:pt x="1532" y="1348"/>
                </a:lnTo>
                <a:lnTo>
                  <a:pt x="1548" y="1348"/>
                </a:lnTo>
                <a:lnTo>
                  <a:pt x="1548" y="1348"/>
                </a:lnTo>
                <a:close/>
                <a:moveTo>
                  <a:pt x="1446" y="1590"/>
                </a:moveTo>
                <a:lnTo>
                  <a:pt x="1446" y="2072"/>
                </a:lnTo>
                <a:lnTo>
                  <a:pt x="4450" y="2072"/>
                </a:lnTo>
                <a:lnTo>
                  <a:pt x="4450" y="1590"/>
                </a:lnTo>
                <a:lnTo>
                  <a:pt x="1446" y="1590"/>
                </a:lnTo>
                <a:close/>
                <a:moveTo>
                  <a:pt x="1770" y="1982"/>
                </a:moveTo>
                <a:lnTo>
                  <a:pt x="1698" y="1982"/>
                </a:lnTo>
                <a:lnTo>
                  <a:pt x="1632" y="1790"/>
                </a:lnTo>
                <a:lnTo>
                  <a:pt x="1632" y="1790"/>
                </a:lnTo>
                <a:lnTo>
                  <a:pt x="1632" y="1790"/>
                </a:lnTo>
                <a:lnTo>
                  <a:pt x="1640" y="1848"/>
                </a:lnTo>
                <a:lnTo>
                  <a:pt x="1642" y="1880"/>
                </a:lnTo>
                <a:lnTo>
                  <a:pt x="1644" y="1908"/>
                </a:lnTo>
                <a:lnTo>
                  <a:pt x="1644" y="1982"/>
                </a:lnTo>
                <a:lnTo>
                  <a:pt x="1572" y="1982"/>
                </a:lnTo>
                <a:lnTo>
                  <a:pt x="1572" y="1668"/>
                </a:lnTo>
                <a:lnTo>
                  <a:pt x="1644" y="1668"/>
                </a:lnTo>
                <a:lnTo>
                  <a:pt x="1710" y="1864"/>
                </a:lnTo>
                <a:lnTo>
                  <a:pt x="1710" y="1864"/>
                </a:lnTo>
                <a:lnTo>
                  <a:pt x="1710" y="1864"/>
                </a:lnTo>
                <a:lnTo>
                  <a:pt x="1708" y="1836"/>
                </a:lnTo>
                <a:lnTo>
                  <a:pt x="1704" y="1806"/>
                </a:lnTo>
                <a:lnTo>
                  <a:pt x="1700" y="1774"/>
                </a:lnTo>
                <a:lnTo>
                  <a:pt x="1698" y="1746"/>
                </a:lnTo>
                <a:lnTo>
                  <a:pt x="1698" y="1668"/>
                </a:lnTo>
                <a:lnTo>
                  <a:pt x="1770" y="1668"/>
                </a:lnTo>
                <a:lnTo>
                  <a:pt x="1770" y="1982"/>
                </a:lnTo>
                <a:close/>
                <a:moveTo>
                  <a:pt x="2628" y="1726"/>
                </a:moveTo>
                <a:lnTo>
                  <a:pt x="2528" y="1726"/>
                </a:lnTo>
                <a:lnTo>
                  <a:pt x="2528" y="1788"/>
                </a:lnTo>
                <a:lnTo>
                  <a:pt x="2618" y="1788"/>
                </a:lnTo>
                <a:lnTo>
                  <a:pt x="2618" y="1848"/>
                </a:lnTo>
                <a:lnTo>
                  <a:pt x="2528" y="1848"/>
                </a:lnTo>
                <a:lnTo>
                  <a:pt x="2528" y="1922"/>
                </a:lnTo>
                <a:lnTo>
                  <a:pt x="2628" y="1922"/>
                </a:lnTo>
                <a:lnTo>
                  <a:pt x="2628" y="1982"/>
                </a:lnTo>
                <a:lnTo>
                  <a:pt x="2452" y="1982"/>
                </a:lnTo>
                <a:lnTo>
                  <a:pt x="2452" y="1668"/>
                </a:lnTo>
                <a:lnTo>
                  <a:pt x="2628" y="1668"/>
                </a:lnTo>
                <a:lnTo>
                  <a:pt x="2628" y="1726"/>
                </a:lnTo>
                <a:close/>
                <a:moveTo>
                  <a:pt x="3476" y="1726"/>
                </a:moveTo>
                <a:lnTo>
                  <a:pt x="3374" y="1726"/>
                </a:lnTo>
                <a:lnTo>
                  <a:pt x="3374" y="1788"/>
                </a:lnTo>
                <a:lnTo>
                  <a:pt x="3464" y="1788"/>
                </a:lnTo>
                <a:lnTo>
                  <a:pt x="3464" y="1848"/>
                </a:lnTo>
                <a:lnTo>
                  <a:pt x="3374" y="1848"/>
                </a:lnTo>
                <a:lnTo>
                  <a:pt x="3374" y="1982"/>
                </a:lnTo>
                <a:lnTo>
                  <a:pt x="3298" y="1982"/>
                </a:lnTo>
                <a:lnTo>
                  <a:pt x="3298" y="1668"/>
                </a:lnTo>
                <a:lnTo>
                  <a:pt x="3476" y="1668"/>
                </a:lnTo>
                <a:lnTo>
                  <a:pt x="3476" y="1726"/>
                </a:lnTo>
                <a:close/>
                <a:moveTo>
                  <a:pt x="4324" y="1726"/>
                </a:moveTo>
                <a:lnTo>
                  <a:pt x="4268" y="1726"/>
                </a:lnTo>
                <a:lnTo>
                  <a:pt x="4268" y="1982"/>
                </a:lnTo>
                <a:lnTo>
                  <a:pt x="4198" y="1982"/>
                </a:lnTo>
                <a:lnTo>
                  <a:pt x="4198" y="1726"/>
                </a:lnTo>
                <a:lnTo>
                  <a:pt x="4138" y="1726"/>
                </a:lnTo>
                <a:lnTo>
                  <a:pt x="4138" y="1668"/>
                </a:lnTo>
                <a:lnTo>
                  <a:pt x="4324" y="1668"/>
                </a:lnTo>
                <a:lnTo>
                  <a:pt x="4324" y="1726"/>
                </a:lnTo>
                <a:close/>
                <a:moveTo>
                  <a:pt x="878" y="1100"/>
                </a:moveTo>
                <a:lnTo>
                  <a:pt x="878" y="1100"/>
                </a:lnTo>
                <a:lnTo>
                  <a:pt x="906" y="1160"/>
                </a:lnTo>
                <a:lnTo>
                  <a:pt x="936" y="1218"/>
                </a:lnTo>
                <a:lnTo>
                  <a:pt x="966" y="1268"/>
                </a:lnTo>
                <a:lnTo>
                  <a:pt x="994" y="1308"/>
                </a:lnTo>
                <a:lnTo>
                  <a:pt x="994" y="1308"/>
                </a:lnTo>
                <a:lnTo>
                  <a:pt x="1014" y="1278"/>
                </a:lnTo>
                <a:lnTo>
                  <a:pt x="1040" y="1240"/>
                </a:lnTo>
                <a:lnTo>
                  <a:pt x="1066" y="1190"/>
                </a:lnTo>
                <a:lnTo>
                  <a:pt x="1094" y="1130"/>
                </a:lnTo>
                <a:lnTo>
                  <a:pt x="1122" y="1064"/>
                </a:lnTo>
                <a:lnTo>
                  <a:pt x="1136" y="1026"/>
                </a:lnTo>
                <a:lnTo>
                  <a:pt x="1148" y="988"/>
                </a:lnTo>
                <a:lnTo>
                  <a:pt x="1160" y="948"/>
                </a:lnTo>
                <a:lnTo>
                  <a:pt x="1170" y="906"/>
                </a:lnTo>
                <a:lnTo>
                  <a:pt x="1178" y="862"/>
                </a:lnTo>
                <a:lnTo>
                  <a:pt x="1186" y="818"/>
                </a:lnTo>
                <a:lnTo>
                  <a:pt x="1186" y="818"/>
                </a:lnTo>
                <a:lnTo>
                  <a:pt x="1192" y="768"/>
                </a:lnTo>
                <a:lnTo>
                  <a:pt x="1196" y="718"/>
                </a:lnTo>
                <a:lnTo>
                  <a:pt x="1198" y="668"/>
                </a:lnTo>
                <a:lnTo>
                  <a:pt x="1198" y="618"/>
                </a:lnTo>
                <a:lnTo>
                  <a:pt x="1194" y="562"/>
                </a:lnTo>
                <a:lnTo>
                  <a:pt x="1186" y="504"/>
                </a:lnTo>
                <a:lnTo>
                  <a:pt x="1176" y="442"/>
                </a:lnTo>
                <a:lnTo>
                  <a:pt x="1162" y="374"/>
                </a:lnTo>
                <a:lnTo>
                  <a:pt x="1162" y="374"/>
                </a:lnTo>
                <a:lnTo>
                  <a:pt x="1152" y="338"/>
                </a:lnTo>
                <a:lnTo>
                  <a:pt x="1142" y="304"/>
                </a:lnTo>
                <a:lnTo>
                  <a:pt x="1132" y="270"/>
                </a:lnTo>
                <a:lnTo>
                  <a:pt x="1120" y="238"/>
                </a:lnTo>
                <a:lnTo>
                  <a:pt x="1094" y="178"/>
                </a:lnTo>
                <a:lnTo>
                  <a:pt x="1066" y="124"/>
                </a:lnTo>
                <a:lnTo>
                  <a:pt x="1042" y="78"/>
                </a:lnTo>
                <a:lnTo>
                  <a:pt x="1020" y="42"/>
                </a:lnTo>
                <a:lnTo>
                  <a:pt x="992" y="0"/>
                </a:lnTo>
                <a:lnTo>
                  <a:pt x="992" y="0"/>
                </a:lnTo>
                <a:lnTo>
                  <a:pt x="964" y="44"/>
                </a:lnTo>
                <a:lnTo>
                  <a:pt x="944" y="78"/>
                </a:lnTo>
                <a:lnTo>
                  <a:pt x="922" y="118"/>
                </a:lnTo>
                <a:lnTo>
                  <a:pt x="900" y="164"/>
                </a:lnTo>
                <a:lnTo>
                  <a:pt x="876" y="216"/>
                </a:lnTo>
                <a:lnTo>
                  <a:pt x="856" y="270"/>
                </a:lnTo>
                <a:lnTo>
                  <a:pt x="836" y="326"/>
                </a:lnTo>
                <a:lnTo>
                  <a:pt x="836" y="326"/>
                </a:lnTo>
                <a:lnTo>
                  <a:pt x="820" y="390"/>
                </a:lnTo>
                <a:lnTo>
                  <a:pt x="808" y="450"/>
                </a:lnTo>
                <a:lnTo>
                  <a:pt x="798" y="510"/>
                </a:lnTo>
                <a:lnTo>
                  <a:pt x="792" y="570"/>
                </a:lnTo>
                <a:lnTo>
                  <a:pt x="790" y="628"/>
                </a:lnTo>
                <a:lnTo>
                  <a:pt x="790" y="684"/>
                </a:lnTo>
                <a:lnTo>
                  <a:pt x="792" y="742"/>
                </a:lnTo>
                <a:lnTo>
                  <a:pt x="798" y="798"/>
                </a:lnTo>
                <a:lnTo>
                  <a:pt x="798" y="798"/>
                </a:lnTo>
                <a:lnTo>
                  <a:pt x="806" y="852"/>
                </a:lnTo>
                <a:lnTo>
                  <a:pt x="818" y="908"/>
                </a:lnTo>
                <a:lnTo>
                  <a:pt x="830" y="958"/>
                </a:lnTo>
                <a:lnTo>
                  <a:pt x="844" y="1004"/>
                </a:lnTo>
                <a:lnTo>
                  <a:pt x="868" y="1074"/>
                </a:lnTo>
                <a:lnTo>
                  <a:pt x="878" y="1100"/>
                </a:lnTo>
                <a:lnTo>
                  <a:pt x="878" y="1100"/>
                </a:lnTo>
                <a:close/>
                <a:moveTo>
                  <a:pt x="992" y="1260"/>
                </a:moveTo>
                <a:lnTo>
                  <a:pt x="992" y="1260"/>
                </a:lnTo>
                <a:lnTo>
                  <a:pt x="976" y="1222"/>
                </a:lnTo>
                <a:lnTo>
                  <a:pt x="966" y="1198"/>
                </a:lnTo>
                <a:lnTo>
                  <a:pt x="956" y="1172"/>
                </a:lnTo>
                <a:lnTo>
                  <a:pt x="948" y="1140"/>
                </a:lnTo>
                <a:lnTo>
                  <a:pt x="942" y="1104"/>
                </a:lnTo>
                <a:lnTo>
                  <a:pt x="938" y="1066"/>
                </a:lnTo>
                <a:lnTo>
                  <a:pt x="934" y="1022"/>
                </a:lnTo>
                <a:lnTo>
                  <a:pt x="934" y="1022"/>
                </a:lnTo>
                <a:lnTo>
                  <a:pt x="936" y="980"/>
                </a:lnTo>
                <a:lnTo>
                  <a:pt x="942" y="940"/>
                </a:lnTo>
                <a:lnTo>
                  <a:pt x="950" y="904"/>
                </a:lnTo>
                <a:lnTo>
                  <a:pt x="958" y="870"/>
                </a:lnTo>
                <a:lnTo>
                  <a:pt x="968" y="840"/>
                </a:lnTo>
                <a:lnTo>
                  <a:pt x="978" y="816"/>
                </a:lnTo>
                <a:lnTo>
                  <a:pt x="988" y="798"/>
                </a:lnTo>
                <a:lnTo>
                  <a:pt x="994" y="788"/>
                </a:lnTo>
                <a:lnTo>
                  <a:pt x="994" y="788"/>
                </a:lnTo>
                <a:lnTo>
                  <a:pt x="1006" y="814"/>
                </a:lnTo>
                <a:lnTo>
                  <a:pt x="1016" y="836"/>
                </a:lnTo>
                <a:lnTo>
                  <a:pt x="1024" y="864"/>
                </a:lnTo>
                <a:lnTo>
                  <a:pt x="1034" y="894"/>
                </a:lnTo>
                <a:lnTo>
                  <a:pt x="1042" y="930"/>
                </a:lnTo>
                <a:lnTo>
                  <a:pt x="1048" y="970"/>
                </a:lnTo>
                <a:lnTo>
                  <a:pt x="1050" y="1012"/>
                </a:lnTo>
                <a:lnTo>
                  <a:pt x="1050" y="1012"/>
                </a:lnTo>
                <a:lnTo>
                  <a:pt x="1050" y="1054"/>
                </a:lnTo>
                <a:lnTo>
                  <a:pt x="1046" y="1094"/>
                </a:lnTo>
                <a:lnTo>
                  <a:pt x="1040" y="1130"/>
                </a:lnTo>
                <a:lnTo>
                  <a:pt x="1032" y="1164"/>
                </a:lnTo>
                <a:lnTo>
                  <a:pt x="1022" y="1194"/>
                </a:lnTo>
                <a:lnTo>
                  <a:pt x="1012" y="1220"/>
                </a:lnTo>
                <a:lnTo>
                  <a:pt x="1002" y="1242"/>
                </a:lnTo>
                <a:lnTo>
                  <a:pt x="992" y="1260"/>
                </a:lnTo>
                <a:lnTo>
                  <a:pt x="992" y="1260"/>
                </a:lnTo>
                <a:close/>
                <a:moveTo>
                  <a:pt x="838" y="624"/>
                </a:moveTo>
                <a:lnTo>
                  <a:pt x="838" y="624"/>
                </a:lnTo>
                <a:lnTo>
                  <a:pt x="840" y="586"/>
                </a:lnTo>
                <a:lnTo>
                  <a:pt x="844" y="550"/>
                </a:lnTo>
                <a:lnTo>
                  <a:pt x="854" y="480"/>
                </a:lnTo>
                <a:lnTo>
                  <a:pt x="868" y="420"/>
                </a:lnTo>
                <a:lnTo>
                  <a:pt x="878" y="376"/>
                </a:lnTo>
                <a:lnTo>
                  <a:pt x="878" y="376"/>
                </a:lnTo>
                <a:lnTo>
                  <a:pt x="896" y="320"/>
                </a:lnTo>
                <a:lnTo>
                  <a:pt x="916" y="268"/>
                </a:lnTo>
                <a:lnTo>
                  <a:pt x="932" y="224"/>
                </a:lnTo>
                <a:lnTo>
                  <a:pt x="950" y="186"/>
                </a:lnTo>
                <a:lnTo>
                  <a:pt x="976" y="130"/>
                </a:lnTo>
                <a:lnTo>
                  <a:pt x="992" y="102"/>
                </a:lnTo>
                <a:lnTo>
                  <a:pt x="992" y="102"/>
                </a:lnTo>
                <a:lnTo>
                  <a:pt x="1010" y="132"/>
                </a:lnTo>
                <a:lnTo>
                  <a:pt x="1040" y="194"/>
                </a:lnTo>
                <a:lnTo>
                  <a:pt x="1058" y="234"/>
                </a:lnTo>
                <a:lnTo>
                  <a:pt x="1076" y="276"/>
                </a:lnTo>
                <a:lnTo>
                  <a:pt x="1092" y="324"/>
                </a:lnTo>
                <a:lnTo>
                  <a:pt x="1108" y="372"/>
                </a:lnTo>
                <a:lnTo>
                  <a:pt x="1108" y="372"/>
                </a:lnTo>
                <a:lnTo>
                  <a:pt x="1120" y="420"/>
                </a:lnTo>
                <a:lnTo>
                  <a:pt x="1130" y="468"/>
                </a:lnTo>
                <a:lnTo>
                  <a:pt x="1138" y="514"/>
                </a:lnTo>
                <a:lnTo>
                  <a:pt x="1142" y="556"/>
                </a:lnTo>
                <a:lnTo>
                  <a:pt x="1146" y="598"/>
                </a:lnTo>
                <a:lnTo>
                  <a:pt x="1148" y="636"/>
                </a:lnTo>
                <a:lnTo>
                  <a:pt x="1150" y="700"/>
                </a:lnTo>
                <a:lnTo>
                  <a:pt x="1150" y="700"/>
                </a:lnTo>
                <a:lnTo>
                  <a:pt x="1146" y="754"/>
                </a:lnTo>
                <a:lnTo>
                  <a:pt x="1142" y="808"/>
                </a:lnTo>
                <a:lnTo>
                  <a:pt x="1136" y="856"/>
                </a:lnTo>
                <a:lnTo>
                  <a:pt x="1128" y="896"/>
                </a:lnTo>
                <a:lnTo>
                  <a:pt x="1128" y="896"/>
                </a:lnTo>
                <a:lnTo>
                  <a:pt x="1128" y="864"/>
                </a:lnTo>
                <a:lnTo>
                  <a:pt x="1128" y="832"/>
                </a:lnTo>
                <a:lnTo>
                  <a:pt x="1124" y="760"/>
                </a:lnTo>
                <a:lnTo>
                  <a:pt x="1116" y="686"/>
                </a:lnTo>
                <a:lnTo>
                  <a:pt x="1104" y="616"/>
                </a:lnTo>
                <a:lnTo>
                  <a:pt x="1104" y="616"/>
                </a:lnTo>
                <a:lnTo>
                  <a:pt x="1096" y="580"/>
                </a:lnTo>
                <a:lnTo>
                  <a:pt x="1084" y="542"/>
                </a:lnTo>
                <a:lnTo>
                  <a:pt x="1072" y="500"/>
                </a:lnTo>
                <a:lnTo>
                  <a:pt x="1056" y="458"/>
                </a:lnTo>
                <a:lnTo>
                  <a:pt x="1040" y="416"/>
                </a:lnTo>
                <a:lnTo>
                  <a:pt x="1024" y="378"/>
                </a:lnTo>
                <a:lnTo>
                  <a:pt x="1008" y="344"/>
                </a:lnTo>
                <a:lnTo>
                  <a:pt x="992" y="314"/>
                </a:lnTo>
                <a:lnTo>
                  <a:pt x="992" y="314"/>
                </a:lnTo>
                <a:lnTo>
                  <a:pt x="978" y="342"/>
                </a:lnTo>
                <a:lnTo>
                  <a:pt x="962" y="374"/>
                </a:lnTo>
                <a:lnTo>
                  <a:pt x="948" y="408"/>
                </a:lnTo>
                <a:lnTo>
                  <a:pt x="932" y="448"/>
                </a:lnTo>
                <a:lnTo>
                  <a:pt x="918" y="488"/>
                </a:lnTo>
                <a:lnTo>
                  <a:pt x="904" y="532"/>
                </a:lnTo>
                <a:lnTo>
                  <a:pt x="892" y="574"/>
                </a:lnTo>
                <a:lnTo>
                  <a:pt x="882" y="616"/>
                </a:lnTo>
                <a:lnTo>
                  <a:pt x="882" y="616"/>
                </a:lnTo>
                <a:lnTo>
                  <a:pt x="874" y="658"/>
                </a:lnTo>
                <a:lnTo>
                  <a:pt x="868" y="700"/>
                </a:lnTo>
                <a:lnTo>
                  <a:pt x="864" y="742"/>
                </a:lnTo>
                <a:lnTo>
                  <a:pt x="860" y="784"/>
                </a:lnTo>
                <a:lnTo>
                  <a:pt x="858" y="854"/>
                </a:lnTo>
                <a:lnTo>
                  <a:pt x="856" y="898"/>
                </a:lnTo>
                <a:lnTo>
                  <a:pt x="856" y="898"/>
                </a:lnTo>
                <a:lnTo>
                  <a:pt x="850" y="858"/>
                </a:lnTo>
                <a:lnTo>
                  <a:pt x="844" y="794"/>
                </a:lnTo>
                <a:lnTo>
                  <a:pt x="838" y="714"/>
                </a:lnTo>
                <a:lnTo>
                  <a:pt x="838" y="670"/>
                </a:lnTo>
                <a:lnTo>
                  <a:pt x="838" y="624"/>
                </a:lnTo>
                <a:lnTo>
                  <a:pt x="838" y="624"/>
                </a:lnTo>
                <a:close/>
                <a:moveTo>
                  <a:pt x="724" y="1576"/>
                </a:moveTo>
                <a:lnTo>
                  <a:pt x="724" y="1576"/>
                </a:lnTo>
                <a:lnTo>
                  <a:pt x="724" y="1574"/>
                </a:lnTo>
                <a:lnTo>
                  <a:pt x="724" y="1574"/>
                </a:lnTo>
                <a:lnTo>
                  <a:pt x="740" y="1560"/>
                </a:lnTo>
                <a:lnTo>
                  <a:pt x="756" y="1548"/>
                </a:lnTo>
                <a:lnTo>
                  <a:pt x="774" y="1538"/>
                </a:lnTo>
                <a:lnTo>
                  <a:pt x="792" y="1530"/>
                </a:lnTo>
                <a:lnTo>
                  <a:pt x="810" y="1524"/>
                </a:lnTo>
                <a:lnTo>
                  <a:pt x="830" y="1520"/>
                </a:lnTo>
                <a:lnTo>
                  <a:pt x="850" y="1516"/>
                </a:lnTo>
                <a:lnTo>
                  <a:pt x="868" y="1516"/>
                </a:lnTo>
                <a:lnTo>
                  <a:pt x="888" y="1516"/>
                </a:lnTo>
                <a:lnTo>
                  <a:pt x="908" y="1520"/>
                </a:lnTo>
                <a:lnTo>
                  <a:pt x="926" y="1524"/>
                </a:lnTo>
                <a:lnTo>
                  <a:pt x="946" y="1530"/>
                </a:lnTo>
                <a:lnTo>
                  <a:pt x="964" y="1538"/>
                </a:lnTo>
                <a:lnTo>
                  <a:pt x="980" y="1548"/>
                </a:lnTo>
                <a:lnTo>
                  <a:pt x="998" y="1560"/>
                </a:lnTo>
                <a:lnTo>
                  <a:pt x="1012" y="1574"/>
                </a:lnTo>
                <a:lnTo>
                  <a:pt x="1012" y="1574"/>
                </a:lnTo>
                <a:lnTo>
                  <a:pt x="1026" y="1590"/>
                </a:lnTo>
                <a:lnTo>
                  <a:pt x="1038" y="1606"/>
                </a:lnTo>
                <a:lnTo>
                  <a:pt x="1048" y="1624"/>
                </a:lnTo>
                <a:lnTo>
                  <a:pt x="1058" y="1642"/>
                </a:lnTo>
                <a:lnTo>
                  <a:pt x="1064" y="1660"/>
                </a:lnTo>
                <a:lnTo>
                  <a:pt x="1068" y="1680"/>
                </a:lnTo>
                <a:lnTo>
                  <a:pt x="1072" y="1698"/>
                </a:lnTo>
                <a:lnTo>
                  <a:pt x="1072" y="1718"/>
                </a:lnTo>
                <a:lnTo>
                  <a:pt x="1072" y="1738"/>
                </a:lnTo>
                <a:lnTo>
                  <a:pt x="1068" y="1756"/>
                </a:lnTo>
                <a:lnTo>
                  <a:pt x="1064" y="1776"/>
                </a:lnTo>
                <a:lnTo>
                  <a:pt x="1058" y="1794"/>
                </a:lnTo>
                <a:lnTo>
                  <a:pt x="1048" y="1812"/>
                </a:lnTo>
                <a:lnTo>
                  <a:pt x="1038" y="1830"/>
                </a:lnTo>
                <a:lnTo>
                  <a:pt x="1026" y="1846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0" y="1864"/>
                </a:lnTo>
                <a:lnTo>
                  <a:pt x="1010" y="1864"/>
                </a:lnTo>
                <a:lnTo>
                  <a:pt x="980" y="1892"/>
                </a:lnTo>
                <a:lnTo>
                  <a:pt x="946" y="1914"/>
                </a:lnTo>
                <a:lnTo>
                  <a:pt x="912" y="1936"/>
                </a:lnTo>
                <a:lnTo>
                  <a:pt x="876" y="1952"/>
                </a:lnTo>
                <a:lnTo>
                  <a:pt x="840" y="1964"/>
                </a:lnTo>
                <a:lnTo>
                  <a:pt x="802" y="1974"/>
                </a:lnTo>
                <a:lnTo>
                  <a:pt x="762" y="1980"/>
                </a:lnTo>
                <a:lnTo>
                  <a:pt x="724" y="1982"/>
                </a:lnTo>
                <a:lnTo>
                  <a:pt x="724" y="1982"/>
                </a:lnTo>
                <a:lnTo>
                  <a:pt x="684" y="1980"/>
                </a:lnTo>
                <a:lnTo>
                  <a:pt x="646" y="1974"/>
                </a:lnTo>
                <a:lnTo>
                  <a:pt x="608" y="1964"/>
                </a:lnTo>
                <a:lnTo>
                  <a:pt x="570" y="1952"/>
                </a:lnTo>
                <a:lnTo>
                  <a:pt x="534" y="1934"/>
                </a:lnTo>
                <a:lnTo>
                  <a:pt x="500" y="1914"/>
                </a:lnTo>
                <a:lnTo>
                  <a:pt x="468" y="1890"/>
                </a:lnTo>
                <a:lnTo>
                  <a:pt x="436" y="1862"/>
                </a:lnTo>
                <a:lnTo>
                  <a:pt x="436" y="1862"/>
                </a:lnTo>
                <a:lnTo>
                  <a:pt x="412" y="1836"/>
                </a:lnTo>
                <a:lnTo>
                  <a:pt x="390" y="1806"/>
                </a:lnTo>
                <a:lnTo>
                  <a:pt x="370" y="1776"/>
                </a:lnTo>
                <a:lnTo>
                  <a:pt x="354" y="1746"/>
                </a:lnTo>
                <a:lnTo>
                  <a:pt x="342" y="1714"/>
                </a:lnTo>
                <a:lnTo>
                  <a:pt x="332" y="1680"/>
                </a:lnTo>
                <a:lnTo>
                  <a:pt x="324" y="1648"/>
                </a:lnTo>
                <a:lnTo>
                  <a:pt x="320" y="1614"/>
                </a:lnTo>
                <a:lnTo>
                  <a:pt x="318" y="1578"/>
                </a:lnTo>
                <a:lnTo>
                  <a:pt x="318" y="1544"/>
                </a:lnTo>
                <a:lnTo>
                  <a:pt x="322" y="1510"/>
                </a:lnTo>
                <a:lnTo>
                  <a:pt x="330" y="1478"/>
                </a:lnTo>
                <a:lnTo>
                  <a:pt x="340" y="1444"/>
                </a:lnTo>
                <a:lnTo>
                  <a:pt x="352" y="1412"/>
                </a:lnTo>
                <a:lnTo>
                  <a:pt x="368" y="1380"/>
                </a:lnTo>
                <a:lnTo>
                  <a:pt x="386" y="1350"/>
                </a:lnTo>
                <a:lnTo>
                  <a:pt x="386" y="1350"/>
                </a:lnTo>
                <a:lnTo>
                  <a:pt x="410" y="1320"/>
                </a:lnTo>
                <a:lnTo>
                  <a:pt x="436" y="1290"/>
                </a:lnTo>
                <a:lnTo>
                  <a:pt x="436" y="1290"/>
                </a:lnTo>
                <a:lnTo>
                  <a:pt x="468" y="1262"/>
                </a:lnTo>
                <a:lnTo>
                  <a:pt x="500" y="1238"/>
                </a:lnTo>
                <a:lnTo>
                  <a:pt x="534" y="1218"/>
                </a:lnTo>
                <a:lnTo>
                  <a:pt x="570" y="1202"/>
                </a:lnTo>
                <a:lnTo>
                  <a:pt x="608" y="1188"/>
                </a:lnTo>
                <a:lnTo>
                  <a:pt x="646" y="1178"/>
                </a:lnTo>
                <a:lnTo>
                  <a:pt x="684" y="1174"/>
                </a:lnTo>
                <a:lnTo>
                  <a:pt x="724" y="1172"/>
                </a:lnTo>
                <a:lnTo>
                  <a:pt x="724" y="630"/>
                </a:lnTo>
                <a:lnTo>
                  <a:pt x="724" y="630"/>
                </a:lnTo>
                <a:lnTo>
                  <a:pt x="686" y="630"/>
                </a:lnTo>
                <a:lnTo>
                  <a:pt x="650" y="634"/>
                </a:lnTo>
                <a:lnTo>
                  <a:pt x="614" y="638"/>
                </a:lnTo>
                <a:lnTo>
                  <a:pt x="578" y="644"/>
                </a:lnTo>
                <a:lnTo>
                  <a:pt x="542" y="652"/>
                </a:lnTo>
                <a:lnTo>
                  <a:pt x="508" y="662"/>
                </a:lnTo>
                <a:lnTo>
                  <a:pt x="474" y="674"/>
                </a:lnTo>
                <a:lnTo>
                  <a:pt x="442" y="686"/>
                </a:lnTo>
                <a:lnTo>
                  <a:pt x="410" y="700"/>
                </a:lnTo>
                <a:lnTo>
                  <a:pt x="378" y="716"/>
                </a:lnTo>
                <a:lnTo>
                  <a:pt x="348" y="734"/>
                </a:lnTo>
                <a:lnTo>
                  <a:pt x="320" y="752"/>
                </a:lnTo>
                <a:lnTo>
                  <a:pt x="290" y="772"/>
                </a:lnTo>
                <a:lnTo>
                  <a:pt x="264" y="794"/>
                </a:lnTo>
                <a:lnTo>
                  <a:pt x="238" y="816"/>
                </a:lnTo>
                <a:lnTo>
                  <a:pt x="212" y="840"/>
                </a:lnTo>
                <a:lnTo>
                  <a:pt x="188" y="866"/>
                </a:lnTo>
                <a:lnTo>
                  <a:pt x="166" y="892"/>
                </a:lnTo>
                <a:lnTo>
                  <a:pt x="144" y="920"/>
                </a:lnTo>
                <a:lnTo>
                  <a:pt x="124" y="948"/>
                </a:lnTo>
                <a:lnTo>
                  <a:pt x="104" y="976"/>
                </a:lnTo>
                <a:lnTo>
                  <a:pt x="88" y="1006"/>
                </a:lnTo>
                <a:lnTo>
                  <a:pt x="72" y="1038"/>
                </a:lnTo>
                <a:lnTo>
                  <a:pt x="56" y="1070"/>
                </a:lnTo>
                <a:lnTo>
                  <a:pt x="44" y="1102"/>
                </a:lnTo>
                <a:lnTo>
                  <a:pt x="32" y="1136"/>
                </a:lnTo>
                <a:lnTo>
                  <a:pt x="22" y="1170"/>
                </a:lnTo>
                <a:lnTo>
                  <a:pt x="14" y="1206"/>
                </a:lnTo>
                <a:lnTo>
                  <a:pt x="8" y="1240"/>
                </a:lnTo>
                <a:lnTo>
                  <a:pt x="4" y="1276"/>
                </a:lnTo>
                <a:lnTo>
                  <a:pt x="0" y="1314"/>
                </a:lnTo>
                <a:lnTo>
                  <a:pt x="0" y="1350"/>
                </a:lnTo>
                <a:lnTo>
                  <a:pt x="0" y="1350"/>
                </a:lnTo>
                <a:lnTo>
                  <a:pt x="0" y="1388"/>
                </a:lnTo>
                <a:lnTo>
                  <a:pt x="4" y="1424"/>
                </a:lnTo>
                <a:lnTo>
                  <a:pt x="8" y="1460"/>
                </a:lnTo>
                <a:lnTo>
                  <a:pt x="14" y="1496"/>
                </a:lnTo>
                <a:lnTo>
                  <a:pt x="22" y="1530"/>
                </a:lnTo>
                <a:lnTo>
                  <a:pt x="32" y="1564"/>
                </a:lnTo>
                <a:lnTo>
                  <a:pt x="44" y="1598"/>
                </a:lnTo>
                <a:lnTo>
                  <a:pt x="56" y="1630"/>
                </a:lnTo>
                <a:lnTo>
                  <a:pt x="72" y="1662"/>
                </a:lnTo>
                <a:lnTo>
                  <a:pt x="88" y="1694"/>
                </a:lnTo>
                <a:lnTo>
                  <a:pt x="104" y="1724"/>
                </a:lnTo>
                <a:lnTo>
                  <a:pt x="124" y="1754"/>
                </a:lnTo>
                <a:lnTo>
                  <a:pt x="144" y="1782"/>
                </a:lnTo>
                <a:lnTo>
                  <a:pt x="166" y="1808"/>
                </a:lnTo>
                <a:lnTo>
                  <a:pt x="188" y="1836"/>
                </a:lnTo>
                <a:lnTo>
                  <a:pt x="212" y="1860"/>
                </a:lnTo>
                <a:lnTo>
                  <a:pt x="238" y="1884"/>
                </a:lnTo>
                <a:lnTo>
                  <a:pt x="264" y="1906"/>
                </a:lnTo>
                <a:lnTo>
                  <a:pt x="290" y="1928"/>
                </a:lnTo>
                <a:lnTo>
                  <a:pt x="320" y="1948"/>
                </a:lnTo>
                <a:lnTo>
                  <a:pt x="348" y="1966"/>
                </a:lnTo>
                <a:lnTo>
                  <a:pt x="378" y="1984"/>
                </a:lnTo>
                <a:lnTo>
                  <a:pt x="410" y="2000"/>
                </a:lnTo>
                <a:lnTo>
                  <a:pt x="442" y="2014"/>
                </a:lnTo>
                <a:lnTo>
                  <a:pt x="474" y="2028"/>
                </a:lnTo>
                <a:lnTo>
                  <a:pt x="508" y="2038"/>
                </a:lnTo>
                <a:lnTo>
                  <a:pt x="542" y="2048"/>
                </a:lnTo>
                <a:lnTo>
                  <a:pt x="578" y="2056"/>
                </a:lnTo>
                <a:lnTo>
                  <a:pt x="614" y="2062"/>
                </a:lnTo>
                <a:lnTo>
                  <a:pt x="650" y="2068"/>
                </a:lnTo>
                <a:lnTo>
                  <a:pt x="686" y="2070"/>
                </a:lnTo>
                <a:lnTo>
                  <a:pt x="724" y="2072"/>
                </a:lnTo>
                <a:lnTo>
                  <a:pt x="724" y="2072"/>
                </a:lnTo>
                <a:lnTo>
                  <a:pt x="762" y="2070"/>
                </a:lnTo>
                <a:lnTo>
                  <a:pt x="800" y="2068"/>
                </a:lnTo>
                <a:lnTo>
                  <a:pt x="838" y="2062"/>
                </a:lnTo>
                <a:lnTo>
                  <a:pt x="876" y="2056"/>
                </a:lnTo>
                <a:lnTo>
                  <a:pt x="912" y="2046"/>
                </a:lnTo>
                <a:lnTo>
                  <a:pt x="948" y="2036"/>
                </a:lnTo>
                <a:lnTo>
                  <a:pt x="982" y="2024"/>
                </a:lnTo>
                <a:lnTo>
                  <a:pt x="1016" y="2010"/>
                </a:lnTo>
                <a:lnTo>
                  <a:pt x="1050" y="1994"/>
                </a:lnTo>
                <a:lnTo>
                  <a:pt x="1082" y="1976"/>
                </a:lnTo>
                <a:lnTo>
                  <a:pt x="1114" y="1958"/>
                </a:lnTo>
                <a:lnTo>
                  <a:pt x="1144" y="1938"/>
                </a:lnTo>
                <a:lnTo>
                  <a:pt x="1172" y="1916"/>
                </a:lnTo>
                <a:lnTo>
                  <a:pt x="1200" y="1894"/>
                </a:lnTo>
                <a:lnTo>
                  <a:pt x="1226" y="1868"/>
                </a:lnTo>
                <a:lnTo>
                  <a:pt x="1252" y="1844"/>
                </a:lnTo>
                <a:lnTo>
                  <a:pt x="1252" y="1348"/>
                </a:lnTo>
                <a:lnTo>
                  <a:pt x="724" y="1348"/>
                </a:lnTo>
                <a:lnTo>
                  <a:pt x="724" y="15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ru-RU" sz="1800"/>
          </a:p>
        </p:txBody>
      </p: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6E94371A-351C-7A41-A3A7-14EA3618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 spc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88040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пасибо за внимани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3">
            <a:extLst>
              <a:ext uri="{FF2B5EF4-FFF2-40B4-BE49-F238E27FC236}">
                <a16:creationId xmlns:a16="http://schemas.microsoft.com/office/drawing/2014/main" id="{8F133F02-7ABE-5B7B-0A0E-D32314A4E2CF}"/>
              </a:ext>
            </a:extLst>
          </p:cNvPr>
          <p:cNvSpPr txBox="1">
            <a:spLocks/>
          </p:cNvSpPr>
          <p:nvPr userDrawn="1"/>
        </p:nvSpPr>
        <p:spPr>
          <a:xfrm>
            <a:off x="3400628" y="3192944"/>
            <a:ext cx="5390744" cy="472112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defRPr sz="1800" b="1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266700" marR="0" indent="-2667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9263" indent="-169863" algn="l" defTabSz="914400" rtl="0" eaLnBrk="1" latinLnBrk="0" hangingPunct="1">
              <a:lnSpc>
                <a:spcPct val="90000"/>
              </a:lnSpc>
              <a:spcBef>
                <a:spcPts val="300"/>
              </a:spcBef>
              <a:buClr>
                <a:schemeClr val="accent3"/>
              </a:buClr>
              <a:buFont typeface="Wingdings" pitchFamily="2" charset="2"/>
              <a:buChar char="§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b="0" cap="none" dirty="0">
                <a:solidFill>
                  <a:srgbClr val="004596"/>
                </a:solidFill>
                <a:latin typeface="GPN_DIN Condensed Bold" panose="020B0706020202020204" pitchFamily="34" charset="77"/>
                <a:ea typeface="GPN_DIN Condensed Bold" panose="020B0706020202020204" pitchFamily="34" charset="77"/>
              </a:rPr>
              <a:t>СПАСИБО ЗА ВНИМАНИЕ</a:t>
            </a:r>
          </a:p>
        </p:txBody>
      </p:sp>
      <p:sp>
        <p:nvSpPr>
          <p:cNvPr id="4" name="Номер слайда 1">
            <a:extLst>
              <a:ext uri="{FF2B5EF4-FFF2-40B4-BE49-F238E27FC236}">
                <a16:creationId xmlns:a16="http://schemas.microsoft.com/office/drawing/2014/main" id="{5CB87C7A-B3D1-BB45-B4BE-DF23D6DE98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3113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F7BAFE5-9BC3-4912-A16B-5A55A121201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E8A5F25-5325-437D-9393-2D7F601E38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103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Белый калькулятор">
            <a:extLst>
              <a:ext uri="{FF2B5EF4-FFF2-40B4-BE49-F238E27FC236}">
                <a16:creationId xmlns:a16="http://schemas.microsoft.com/office/drawing/2014/main" id="{5AD5A77B-6C58-058B-E0A4-F22657C10C5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B88F9F-65E2-45AC-A8C8-92953801B0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4200">
                <a:latin typeface="Bahnschrift Condensed" panose="020B0502040204020203" pitchFamily="34" charset="0"/>
              </a:rPr>
              <a:t>Разработка програмного обеспечения для реализации методологии модели ограничений. Автоматизация процесса расчета потенциалов по узлам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A3EF779-83DD-4EB0-9F4C-7304381A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772C8C0C-10E0-4305-95B6-F0A11F0AD0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rgbClr val="30ACEC"/>
            </a:solidFill>
            <a:ln>
              <a:noFill/>
            </a:ln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ED6F480D-2F2A-4E97-B196-39B35C4BF8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ysClr val="windowText" lastClr="000000">
                <a:lumMod val="65000"/>
                <a:lumOff val="35000"/>
              </a:sysClr>
            </a:solidFill>
            <a:ln>
              <a:noFill/>
            </a:ln>
          </p:spPr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65ACA5CB-4926-4AA1-8B0D-0A8C294D3A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>
                <a:lumMod val="85000"/>
                <a:lumOff val="15000"/>
              </a:sysClr>
            </a:solidFill>
            <a:ln>
              <a:noFill/>
            </a:ln>
          </p:spPr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1FC1EC6E-AED1-4539-B157-052264991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rgbClr val="30ACEC">
                <a:lumMod val="50000"/>
              </a:srgbClr>
            </a:solidFill>
            <a:ln>
              <a:noFill/>
            </a:ln>
          </p:spPr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F5C22045-92BD-4CA1-A655-5ADD00283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ACEC">
                <a:lumMod val="75000"/>
              </a:srgbClr>
            </a:solidFill>
            <a:ln>
              <a:noFill/>
            </a:ln>
          </p:spPr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F130A56D-449A-4985-94CD-B749D51FF8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ysClr val="windowText" lastClr="000000">
                <a:lumMod val="75000"/>
                <a:lumOff val="25000"/>
              </a:sysClr>
            </a:solidFill>
            <a:ln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25744778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2FCD9B94-D70B-4446-85E5-ACD390428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Диаграмма">
            <a:extLst>
              <a:ext uri="{FF2B5EF4-FFF2-40B4-BE49-F238E27FC236}">
                <a16:creationId xmlns:a16="http://schemas.microsoft.com/office/drawing/2014/main" id="{635695F0-8007-101E-710B-688F014E90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t="3981" b="601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52B15D-940B-4D97-85BB-D29EF4974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9403" y="279396"/>
            <a:ext cx="10018713" cy="787404"/>
          </a:xfrm>
        </p:spPr>
        <p:txBody>
          <a:bodyPr anchor="b">
            <a:normAutofit/>
          </a:bodyPr>
          <a:lstStyle/>
          <a:p>
            <a:pPr algn="l"/>
            <a:r>
              <a:rPr lang="ru-RU" dirty="0">
                <a:latin typeface="Bahnschrift Condensed" panose="020B0502040204020203" pitchFamily="34" charset="0"/>
              </a:rPr>
              <a:t>Решаемая проблема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7A593-6121-4AC9-AE0A-0EE206915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373" y="1279511"/>
            <a:ext cx="10233621" cy="4978414"/>
          </a:xfrm>
        </p:spPr>
        <p:txBody>
          <a:bodyPr anchor="t">
            <a:normAutofit/>
          </a:bodyPr>
          <a:lstStyle/>
          <a:p>
            <a:r>
              <a:rPr lang="ru-RU" sz="2800" dirty="0">
                <a:latin typeface="Bahnschrift Condensed" panose="020B0502040204020203" pitchFamily="34" charset="0"/>
              </a:rPr>
              <a:t>Разрабатываемый продукт позволит автоматизировать процесс анализ эффективности системы добычи путем непрерывного мониторинга потенциала и формирования мероприятий по его достижению и увеличению. </a:t>
            </a:r>
          </a:p>
          <a:p>
            <a:r>
              <a:rPr lang="ru-RU" sz="2800" dirty="0">
                <a:latin typeface="Bahnschrift Condensed" panose="020B0502040204020203" pitchFamily="34" charset="0"/>
              </a:rPr>
              <a:t>Предполагаемые потребители продукта – нефтедобывающие компании (Роснефть, Лукойл, Газпром нефть, Транснефть, Башнефть, Татнефть и другие).</a:t>
            </a:r>
          </a:p>
          <a:p>
            <a:pPr marL="0" indent="0">
              <a:buNone/>
            </a:pPr>
            <a:endParaRPr lang="ru-RU" sz="2800" dirty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ru-RU" sz="2800" dirty="0">
                <a:latin typeface="Bahnschrift Condensed" panose="020B0502040204020203" pitchFamily="34" charset="0"/>
              </a:rPr>
              <a:t> Принцип Шалинова: «Не важно как вы считаете, важно считать это регулярно»</a:t>
            </a:r>
          </a:p>
          <a:p>
            <a:endParaRPr lang="ru-RU" sz="2200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8196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2FCD9B94-D70B-4446-85E5-ACD390428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Диаграмма">
            <a:extLst>
              <a:ext uri="{FF2B5EF4-FFF2-40B4-BE49-F238E27FC236}">
                <a16:creationId xmlns:a16="http://schemas.microsoft.com/office/drawing/2014/main" id="{635695F0-8007-101E-710B-688F014E90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t="3981" b="6019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8CAE7DC9-21F6-48F7-86BE-029EC58A8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9" y="639099"/>
            <a:ext cx="3843282" cy="4965833"/>
          </a:xfrm>
        </p:spPr>
        <p:txBody>
          <a:bodyPr>
            <a:normAutofit/>
          </a:bodyPr>
          <a:lstStyle/>
          <a:p>
            <a:pPr algn="r"/>
            <a:r>
              <a:rPr lang="ru-RU" sz="4400" dirty="0">
                <a:latin typeface="Bahnschrift Condensed" panose="020B0502040204020203" pitchFamily="34" charset="0"/>
              </a:rPr>
              <a:t>Инновационность проекта 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A77DCE1-6C4D-4268-A00B-E744C10C5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9938" y="639099"/>
            <a:ext cx="6591346" cy="4965833"/>
          </a:xfrm>
        </p:spPr>
        <p:txBody>
          <a:bodyPr>
            <a:normAutofit/>
          </a:bodyPr>
          <a:lstStyle/>
          <a:p>
            <a:r>
              <a:rPr lang="ru-RU" dirty="0">
                <a:latin typeface="Bahnschrift Condensed" panose="020B0502040204020203" pitchFamily="34" charset="0"/>
              </a:rPr>
              <a:t>На текущий момент аналогов данного продукта не существует </a:t>
            </a:r>
          </a:p>
          <a:p>
            <a:r>
              <a:rPr lang="ru-RU" dirty="0">
                <a:latin typeface="Bahnschrift Condensed" panose="020B0502040204020203" pitchFamily="34" charset="0"/>
              </a:rPr>
              <a:t>Применение модели ограничений позволяет осуществлять расчет, визуализацию и анализ потенциалов узлов системы добычи, анализ недоборов и приоритезацию возможностей </a:t>
            </a:r>
          </a:p>
          <a:p>
            <a:r>
              <a:rPr lang="ru-RU" dirty="0">
                <a:latin typeface="Bahnschrift Condensed" panose="020B0502040204020203" pitchFamily="34" charset="0"/>
              </a:rPr>
              <a:t>Модель ограничений позволяет определить причину недоборов , выявить узкие места системы и определить возможность оптимизации. </a:t>
            </a:r>
          </a:p>
          <a:p>
            <a:endParaRPr lang="ru-RU" dirty="0">
              <a:latin typeface="Bahnschrift Condensed" panose="020B0502040204020203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67F5A70-27E9-49F2-8B0B-8A8477EDB6E6}"/>
              </a:ext>
            </a:extLst>
          </p:cNvPr>
          <p:cNvCxnSpPr/>
          <p:nvPr/>
        </p:nvCxnSpPr>
        <p:spPr>
          <a:xfrm>
            <a:off x="4781550" y="1266825"/>
            <a:ext cx="0" cy="310515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90177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2FCD9B94-D70B-4446-85E5-ACD390428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Диаграмма">
            <a:extLst>
              <a:ext uri="{FF2B5EF4-FFF2-40B4-BE49-F238E27FC236}">
                <a16:creationId xmlns:a16="http://schemas.microsoft.com/office/drawing/2014/main" id="{635695F0-8007-101E-710B-688F014E90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t="3981" b="6019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0" name="Title 5">
            <a:extLst>
              <a:ext uri="{FF2B5EF4-FFF2-40B4-BE49-F238E27FC236}">
                <a16:creationId xmlns:a16="http://schemas.microsoft.com/office/drawing/2014/main" id="{2E7E7EE7-FD90-4F04-9BA1-6774B5021DB8}"/>
              </a:ext>
            </a:extLst>
          </p:cNvPr>
          <p:cNvSpPr txBox="1">
            <a:spLocks/>
          </p:cNvSpPr>
          <p:nvPr/>
        </p:nvSpPr>
        <p:spPr>
          <a:xfrm>
            <a:off x="457220" y="-88899"/>
            <a:ext cx="11734780" cy="78603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800" b="1">
                <a:latin typeface="Bahnschrift Condensed" panose="020B0502040204020203" pitchFamily="34" charset="0"/>
              </a:rPr>
              <a:t>Технико-экономическая оценка возможности реализации проекта</a:t>
            </a:r>
            <a:endParaRPr lang="en-US" sz="2800" b="1" dirty="0">
              <a:latin typeface="Bahnschrift Condensed" panose="020B0502040204020203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C3A5509-0A96-4AF8-9FB5-6355E73AC644}"/>
              </a:ext>
            </a:extLst>
          </p:cNvPr>
          <p:cNvSpPr txBox="1">
            <a:spLocks/>
          </p:cNvSpPr>
          <p:nvPr/>
        </p:nvSpPr>
        <p:spPr>
          <a:xfrm>
            <a:off x="937709" y="3771558"/>
            <a:ext cx="10080485" cy="81097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400">
                <a:latin typeface="Bahnschrift Condensed" panose="020B0502040204020203" pitchFamily="34" charset="0"/>
              </a:rPr>
              <a:t>определить максимальный дебит скважин без учета влияния системы сбора;</a:t>
            </a:r>
            <a:endParaRPr lang="ru-RU" sz="2400" dirty="0">
              <a:latin typeface="Bahnschrift Condensed" panose="020B0502040204020203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846ACFA-C429-4C6A-9034-74887AA047E1}"/>
              </a:ext>
            </a:extLst>
          </p:cNvPr>
          <p:cNvSpPr txBox="1">
            <a:spLocks/>
          </p:cNvSpPr>
          <p:nvPr/>
        </p:nvSpPr>
        <p:spPr>
          <a:xfrm>
            <a:off x="937707" y="1619748"/>
            <a:ext cx="10080485" cy="99863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342900" indent="-342900">
              <a:spcBef>
                <a:spcPct val="0"/>
              </a:spcBef>
              <a:buFont typeface="Arial" panose="020B0604020202020204" pitchFamily="34" charset="0"/>
              <a:buChar char="•"/>
              <a:defRPr sz="2400" cap="none">
                <a:ln w="3175" cmpd="sng">
                  <a:noFill/>
                </a:ln>
                <a:effectLst/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>
                <a:latin typeface="Bahnschrift Condensed" panose="020B0502040204020203" pitchFamily="34" charset="0"/>
              </a:rPr>
              <a:t> автоматически </a:t>
            </a:r>
            <a:r>
              <a:rPr lang="en-US" dirty="0">
                <a:latin typeface="Bahnschrift Condensed" panose="020B0502040204020203" pitchFamily="34" charset="0"/>
              </a:rPr>
              <a:t>c</a:t>
            </a:r>
            <a:r>
              <a:rPr lang="ru-RU" dirty="0">
                <a:latin typeface="Bahnschrift Condensed" panose="020B0502040204020203" pitchFamily="34" charset="0"/>
              </a:rPr>
              <a:t>формировать предложения по реализации потенциала пласта, скважин и системы сбора;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4B70FE9-3B94-4574-858E-523305CC1FF5}"/>
              </a:ext>
            </a:extLst>
          </p:cNvPr>
          <p:cNvSpPr txBox="1">
            <a:spLocks/>
          </p:cNvSpPr>
          <p:nvPr/>
        </p:nvSpPr>
        <p:spPr>
          <a:xfrm>
            <a:off x="937707" y="2542471"/>
            <a:ext cx="10080485" cy="114735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400" dirty="0">
                <a:latin typeface="Bahnschrift Condensed" panose="020B0502040204020203" pitchFamily="34" charset="0"/>
              </a:rPr>
              <a:t>определить максимальный текущий уровень добычи, не нарушающий требований проекта разработки и минимизирующий риски долгосрочных планов;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B92DD71-8D44-49FC-8B7E-01CCCEF9AF22}"/>
              </a:ext>
            </a:extLst>
          </p:cNvPr>
          <p:cNvSpPr txBox="1">
            <a:spLocks/>
          </p:cNvSpPr>
          <p:nvPr/>
        </p:nvSpPr>
        <p:spPr>
          <a:xfrm>
            <a:off x="937708" y="4628002"/>
            <a:ext cx="10080485" cy="94221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400" dirty="0">
                <a:latin typeface="Bahnschrift Condensed" panose="020B0502040204020203" pitchFamily="34" charset="0"/>
              </a:rPr>
              <a:t>определить максимальную добычу месторождения с учетом текущего состояния системы сбора.</a:t>
            </a:r>
            <a:br>
              <a:rPr lang="ru-RU" sz="2400" dirty="0">
                <a:solidFill>
                  <a:srgbClr val="FF0000"/>
                </a:solidFill>
                <a:latin typeface="Bahnschrift Condensed" panose="020B0502040204020203" pitchFamily="34" charset="0"/>
              </a:rPr>
            </a:br>
            <a:endParaRPr lang="ru-RU" sz="2400" dirty="0">
              <a:latin typeface="Bahnschrift Condensed" panose="020B0502040204020203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E16594D-71A3-40F1-92C7-D86951549317}"/>
              </a:ext>
            </a:extLst>
          </p:cNvPr>
          <p:cNvSpPr txBox="1">
            <a:spLocks/>
          </p:cNvSpPr>
          <p:nvPr/>
        </p:nvSpPr>
        <p:spPr>
          <a:xfrm>
            <a:off x="1204406" y="1088284"/>
            <a:ext cx="10080485" cy="94221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2400" b="1" i="1" dirty="0">
                <a:latin typeface="Bahnschrift Condensed" panose="020B0502040204020203" pitchFamily="34" charset="0"/>
              </a:rPr>
              <a:t>Программное обеспечение позволит:</a:t>
            </a:r>
            <a:br>
              <a:rPr lang="ru-RU" sz="2400" b="1" i="1" dirty="0">
                <a:latin typeface="Bahnschrift Condensed" panose="020B0502040204020203" pitchFamily="34" charset="0"/>
              </a:rPr>
            </a:br>
            <a:r>
              <a:rPr lang="ru-RU" sz="2400" b="1" i="1" dirty="0">
                <a:latin typeface="Bahnschrift Condensed" panose="020B0502040204020203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02501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2FCD9B94-D70B-4446-85E5-ACD390428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Диаграмма">
            <a:extLst>
              <a:ext uri="{FF2B5EF4-FFF2-40B4-BE49-F238E27FC236}">
                <a16:creationId xmlns:a16="http://schemas.microsoft.com/office/drawing/2014/main" id="{635695F0-8007-101E-710B-688F014E90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t="3981" b="6019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0" name="Title 5">
            <a:extLst>
              <a:ext uri="{FF2B5EF4-FFF2-40B4-BE49-F238E27FC236}">
                <a16:creationId xmlns:a16="http://schemas.microsoft.com/office/drawing/2014/main" id="{2E7E7EE7-FD90-4F04-9BA1-6774B5021DB8}"/>
              </a:ext>
            </a:extLst>
          </p:cNvPr>
          <p:cNvSpPr txBox="1">
            <a:spLocks/>
          </p:cNvSpPr>
          <p:nvPr/>
        </p:nvSpPr>
        <p:spPr>
          <a:xfrm>
            <a:off x="457220" y="-88899"/>
            <a:ext cx="11734780" cy="78603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800" b="1">
                <a:latin typeface="Bahnschrift Condensed" panose="020B0502040204020203" pitchFamily="34" charset="0"/>
              </a:rPr>
              <a:t>Технико-экономическая оценка возможности реализации проекта</a:t>
            </a:r>
            <a:endParaRPr lang="en-US" sz="2800" b="1" dirty="0">
              <a:latin typeface="Bahnschrift Condensed" panose="020B0502040204020203" pitchFamily="34" charset="0"/>
            </a:endParaRPr>
          </a:p>
        </p:txBody>
      </p:sp>
      <p:graphicFrame>
        <p:nvGraphicFramePr>
          <p:cNvPr id="17" name="Google Shape;225;p9">
            <a:extLst>
              <a:ext uri="{FF2B5EF4-FFF2-40B4-BE49-F238E27FC236}">
                <a16:creationId xmlns:a16="http://schemas.microsoft.com/office/drawing/2014/main" id="{853BF938-FD71-4FFE-BEBC-E48D506557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399976"/>
              </p:ext>
            </p:extLst>
          </p:nvPr>
        </p:nvGraphicFramePr>
        <p:xfrm>
          <a:off x="1154112" y="2372144"/>
          <a:ext cx="9883776" cy="2113702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470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28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15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0" i="0" u="none" strike="noStrike" cap="none" dirty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Сумма (руб.)</a:t>
                      </a:r>
                      <a:endParaRPr sz="2000" b="0" i="0" u="none" strike="noStrike" cap="none" dirty="0">
                        <a:solidFill>
                          <a:schemeClr val="tx1"/>
                        </a:solidFill>
                        <a:latin typeface="Bahnschrift Condensed" panose="020B0502040204020203" pitchFamily="34" charset="0"/>
                        <a:ea typeface="Century Gothic"/>
                        <a:cs typeface="Times New Roman" panose="02020603050405020304" pitchFamily="18" charset="0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2000" b="0" i="0" u="none" strike="noStrike" cap="none" dirty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Описание</a:t>
                      </a:r>
                      <a:endParaRPr sz="1500" b="0" i="0" u="none" strike="noStrike" cap="none" dirty="0">
                        <a:solidFill>
                          <a:schemeClr val="tx1"/>
                        </a:solidFill>
                        <a:latin typeface="Bahnschrift Condensed" panose="020B0502040204020203" pitchFamily="34" charset="0"/>
                        <a:ea typeface="Century Gothic"/>
                        <a:cs typeface="Times New Roman" panose="02020603050405020304" pitchFamily="18" charset="0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63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0" i="0" u="none" strike="noStrike" cap="none" dirty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800 000</a:t>
                      </a:r>
                      <a:endParaRPr sz="2000" b="0" i="0" u="none" strike="noStrike" cap="none" dirty="0">
                        <a:solidFill>
                          <a:schemeClr val="tx1"/>
                        </a:solidFill>
                        <a:latin typeface="Bahnschrift Condensed" panose="020B0502040204020203" pitchFamily="34" charset="0"/>
                        <a:ea typeface="Century Gothic"/>
                        <a:cs typeface="Times New Roman" panose="02020603050405020304" pitchFamily="18" charset="0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0" i="0" u="none" strike="noStrike" cap="none" dirty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Поддержка оптимальной работы программного обеспечения путём выполнения технического обслуживания, внедрения обновлений и использования необходимых показателей (инструментов) для повышения эффективности программного обеспечения. </a:t>
                      </a:r>
                      <a:endParaRPr sz="2000" b="0" i="0" u="none" strike="noStrike" cap="none" dirty="0">
                        <a:solidFill>
                          <a:schemeClr val="tx1"/>
                        </a:solidFill>
                        <a:latin typeface="Bahnschrift Condensed" panose="020B0502040204020203" pitchFamily="34" charset="0"/>
                        <a:ea typeface="Century Gothic"/>
                        <a:cs typeface="Times New Roman" panose="02020603050405020304" pitchFamily="18" charset="0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5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0" i="0" u="none" strike="noStrike" cap="none" dirty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200 000</a:t>
                      </a:r>
                      <a:endParaRPr sz="2000" b="0" i="0" u="none" strike="noStrike" cap="none" dirty="0">
                        <a:solidFill>
                          <a:schemeClr val="tx1"/>
                        </a:solidFill>
                        <a:latin typeface="Bahnschrift Condensed" panose="020B0502040204020203" pitchFamily="34" charset="0"/>
                        <a:ea typeface="Century Gothic"/>
                        <a:cs typeface="Times New Roman" panose="02020603050405020304" pitchFamily="18" charset="0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0" i="0" u="none" strike="noStrike" cap="none" dirty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Продвижение бренда компании при помощи рекламы</a:t>
                      </a:r>
                      <a:endParaRPr sz="2000" b="0" i="0" u="none" strike="noStrike" cap="none" dirty="0">
                        <a:solidFill>
                          <a:schemeClr val="tx1"/>
                        </a:solidFill>
                        <a:latin typeface="Bahnschrift Condensed" panose="020B0502040204020203" pitchFamily="34" charset="0"/>
                        <a:ea typeface="Century Gothic"/>
                        <a:cs typeface="Times New Roman" panose="02020603050405020304" pitchFamily="18" charset="0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" name="Объект 4">
            <a:extLst>
              <a:ext uri="{FF2B5EF4-FFF2-40B4-BE49-F238E27FC236}">
                <a16:creationId xmlns:a16="http://schemas.microsoft.com/office/drawing/2014/main" id="{C55E3597-60F4-4A3C-A6BA-AE7B0D5BF2E0}"/>
              </a:ext>
            </a:extLst>
          </p:cNvPr>
          <p:cNvSpPr txBox="1">
            <a:spLocks/>
          </p:cNvSpPr>
          <p:nvPr/>
        </p:nvSpPr>
        <p:spPr>
          <a:xfrm>
            <a:off x="1154112" y="1608548"/>
            <a:ext cx="8425657" cy="3689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>
                <a:latin typeface="Bahnschrift Condensed" panose="020B0502040204020203" pitchFamily="34" charset="0"/>
              </a:rPr>
              <a:t>Для реализации проекта необходим следующий объем финансовых ресурсов: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E9305C7-8023-4A24-92ED-6FA4883A7B2F}"/>
              </a:ext>
            </a:extLst>
          </p:cNvPr>
          <p:cNvSpPr txBox="1"/>
          <p:nvPr/>
        </p:nvSpPr>
        <p:spPr>
          <a:xfrm>
            <a:off x="1154112" y="4680425"/>
            <a:ext cx="89070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000" dirty="0">
                <a:latin typeface="Bahnschrift Condensed" panose="020B0502040204020203" pitchFamily="34" charset="0"/>
              </a:rPr>
              <a:t>Планируемый период выхода предприятия на самоокупаемость – 3,5 года.</a:t>
            </a:r>
          </a:p>
        </p:txBody>
      </p:sp>
    </p:spTree>
    <p:extLst>
      <p:ext uri="{BB962C8B-B14F-4D97-AF65-F5344CB8AC3E}">
        <p14:creationId xmlns:p14="http://schemas.microsoft.com/office/powerpoint/2010/main" val="2311014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6ADA8EC3-01C5-453C-91A6-D01B9E15B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9A1D7546-68ED-4F66-AA8D-D04BEAD39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FCFE8A66-699D-4E05-B8FC-C31AE461D6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A124234B-D5D1-45F9-9B32-264F699BCA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7A0B0249-AEB7-44A1-BEC3-A0C07E9E31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251D4BF9-284D-4B99-922C-BAB91FB2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733E9BD1-CC4F-4B4B-A413-92D6B1F0B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C6F60E0-B2AA-574D-ADBB-6E83CFA25C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</a:blip>
          <a:srcRect t="8162" b="756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F26283D-5FB7-405A-94C5-AFD49DB7BD9F}"/>
              </a:ext>
            </a:extLst>
          </p:cNvPr>
          <p:cNvSpPr txBox="1"/>
          <p:nvPr/>
        </p:nvSpPr>
        <p:spPr>
          <a:xfrm>
            <a:off x="4245087" y="2721114"/>
            <a:ext cx="46590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Bahnschrift SemiBold Condensed" panose="020B0502040204020203" pitchFamily="34" charset="0"/>
                <a:ea typeface="GungsuhChe" panose="020B0503020000020004" pitchFamily="49" charset="-127"/>
              </a:rPr>
              <a:t>Спасибо за внимание !</a:t>
            </a:r>
            <a:endParaRPr lang="ru-RU" dirty="0">
              <a:solidFill>
                <a:schemeClr val="bg1"/>
              </a:solidFill>
              <a:latin typeface="Bahnschrift SemiBold Condensed" panose="020B0502040204020203" pitchFamily="34" charset="0"/>
              <a:ea typeface="GungsuhChe" panose="020B0503020000020004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346707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Words>257</Words>
  <Application>Microsoft Office PowerPoint</Application>
  <PresentationFormat>Widescreen</PresentationFormat>
  <Paragraphs>27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Arial</vt:lpstr>
      <vt:lpstr>Bahnschrift Condensed</vt:lpstr>
      <vt:lpstr>Bahnschrift SemiBold Condensed</vt:lpstr>
      <vt:lpstr>Calibri</vt:lpstr>
      <vt:lpstr>Century Gothic</vt:lpstr>
      <vt:lpstr>Corbel</vt:lpstr>
      <vt:lpstr>GPN_DIN Condensed Bold</vt:lpstr>
      <vt:lpstr>GPN_DIN Condensed Regular</vt:lpstr>
      <vt:lpstr>Wingdings</vt:lpstr>
      <vt:lpstr>Parallax</vt:lpstr>
      <vt:lpstr>Разработка програмного обеспечения для реализации методологии модели ограничений. Автоматизация процесса расчета потенциалов по узлам</vt:lpstr>
      <vt:lpstr>Решаемая проблема </vt:lpstr>
      <vt:lpstr>Инновационность проекта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програмного обеспечения для реализации методологии модели ограничений. Автоматизация процесса расчета потенциалов по узлам</dc:title>
  <dc:creator>Ramis Gimazetdinov</dc:creator>
  <cp:lastModifiedBy>Ramis Gimazetdinov</cp:lastModifiedBy>
  <cp:revision>6</cp:revision>
  <dcterms:created xsi:type="dcterms:W3CDTF">2023-09-13T18:09:37Z</dcterms:created>
  <dcterms:modified xsi:type="dcterms:W3CDTF">2023-09-13T18:43:57Z</dcterms:modified>
</cp:coreProperties>
</file>