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40" autoAdjust="0"/>
  </p:normalViewPr>
  <p:slideViewPr>
    <p:cSldViewPr snapToGrid="0">
      <p:cViewPr varScale="1">
        <p:scale>
          <a:sx n="108" d="100"/>
          <a:sy n="108" d="100"/>
        </p:scale>
        <p:origin x="12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C32E3-BDCC-4EBA-8CEA-D71E95892913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98076-E68E-4B11-ADAA-F63C3A62A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64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98076-E68E-4B11-ADAA-F63C3A62AB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033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4203" y="5489848"/>
            <a:ext cx="8496267" cy="136815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28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520260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520260"/>
            <a:ext cx="386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520260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8940800" y="65087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119670" y="228169"/>
            <a:ext cx="873697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335360" y="1916832"/>
            <a:ext cx="11617291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12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349" y="2060848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2011" y="2071390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46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5733" y="4406901"/>
            <a:ext cx="763055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5733" y="2906713"/>
            <a:ext cx="76305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89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556861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56594"/>
            <a:ext cx="556861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8022" y="1934294"/>
            <a:ext cx="566462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88022" y="2574056"/>
            <a:ext cx="566462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33747" y="6410897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538912" y="6356351"/>
            <a:ext cx="2199456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961747" y="6356351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513622"/>
            <a:ext cx="4011084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851" y="1916833"/>
            <a:ext cx="6815667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1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2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62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26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575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9670" y="228169"/>
            <a:ext cx="873697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11617291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DBEEBEC-3BE9-43A2-A8CC-93869489A41C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52026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B59D1D-3283-4E7E-B94D-EB54391CA4F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917" y="45855"/>
            <a:ext cx="1010349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2023100251@pnu.edu.ru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95809"/>
            <a:ext cx="9144000" cy="3263778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Российской Федерации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«Тихоокеанский государственный университет»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«Экономика и управление»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РАБОТА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дисциплине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проектной деятельности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«Бизнес план интернет сайта»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13116" y="4720862"/>
            <a:ext cx="4255477" cy="1324831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студенты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ПИЭ - 31</a:t>
            </a: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Заочной формы обучения</a:t>
            </a: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Сырокваш М.М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Прусс А.В.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14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89281"/>
            <a:ext cx="9144000" cy="661613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проекта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514828"/>
              </p:ext>
            </p:extLst>
          </p:nvPr>
        </p:nvGraphicFramePr>
        <p:xfrm>
          <a:off x="1264024" y="1858183"/>
          <a:ext cx="4356000" cy="3362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689266353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809718713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654480510"/>
                    </a:ext>
                  </a:extLst>
                </a:gridCol>
              </a:tblGrid>
              <a:tr h="38934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ОБЩИЕ СВЕДЕНИЯ О ПРОЕКТЕ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27927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Дата заполнения паспорта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14.05.2024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4047541060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Инициатор(ы): ФИО полностью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Сырокваш М.М.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922957126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Контакты инициатора:</a:t>
                      </a:r>
                    </a:p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(e-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mail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, тел)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2"/>
                        </a:rPr>
                        <a:t>2023100251@pnu.edu.ru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+79144214257</a:t>
                      </a:r>
                      <a:endParaRPr lang="en-US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804058361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Название проекта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«Новости Хабаровска»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1413253383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Тип проекта в зависимости от эффекта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3517729588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Дата старта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20.05.2024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1606874611"/>
                  </a:ext>
                </a:extLst>
              </a:tr>
              <a:tr h="5710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Планируемая (либо фактическая) дата завершения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29.06.2024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2905810425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078182"/>
              </p:ext>
            </p:extLst>
          </p:nvPr>
        </p:nvGraphicFramePr>
        <p:xfrm>
          <a:off x="6230468" y="1858183"/>
          <a:ext cx="4968000" cy="4745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4281357575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87855781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618935744"/>
                    </a:ext>
                  </a:extLst>
                </a:gridCol>
              </a:tblGrid>
              <a:tr h="38934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СОДЕРЖАНИЕ ПРОЕКТА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26306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Целевая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аудитория 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Жители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Хабаровск.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3204304961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Какую проблему решает проект? 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Чёткая и доступная информация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Хабаровск.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3620876150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Цель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Охват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60% целевой аудитории.</a:t>
                      </a:r>
                      <a:endParaRPr lang="en-US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1738158982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Актуальность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информации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любое время быстрее СМИ, радио, ТВ.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3325417374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Задачи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Подписание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договоров с рекламодателями.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147491831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marL="0" marR="0" indent="-241300" algn="ctr" defTabSz="914400" rtl="0" eaLnBrk="1" fontAlgn="auto" latinLnBrk="0" hangingPunct="1">
                        <a:lnSpc>
                          <a:spcPts val="14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Что будет продуктом проекта?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 пакеты справочника предприятий, баннерная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реклама, рекламные статьи.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641842936"/>
                  </a:ext>
                </a:extLst>
              </a:tr>
              <a:tr h="5710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marL="0" marR="0" indent="-241300" algn="ctr" defTabSz="914400" rtl="0" eaLnBrk="1" fontAlgn="auto" latinLnBrk="0" hangingPunct="1">
                        <a:lnSpc>
                          <a:spcPts val="14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Риски проекта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Недостаток инвестиций при запуске проекта, которые просчитываются индивидуально.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113232511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marL="0" marR="0" indent="-241300" algn="ctr" defTabSz="914400" rtl="0" eaLnBrk="1" fontAlgn="auto" latinLnBrk="0" hangingPunct="1">
                        <a:lnSpc>
                          <a:spcPts val="14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Бюджет проекта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740000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538196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marL="0" marR="0" indent="-241300" algn="ctr" defTabSz="914400" rtl="0" eaLnBrk="1" fontAlgn="auto" latinLnBrk="0" hangingPunct="1">
                        <a:lnSpc>
                          <a:spcPts val="14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Источники финансирования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источники финансирования: 1500000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372265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35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035239" y="3170704"/>
            <a:ext cx="4204447" cy="5916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Руководитель проекта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64550" y="4354046"/>
            <a:ext cx="4048962" cy="5916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Журналисты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318562" y="4354046"/>
            <a:ext cx="4048962" cy="5916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Менеджеры по продажам </a:t>
            </a:r>
            <a:endParaRPr lang="ru-RU" dirty="0"/>
          </a:p>
        </p:txBody>
      </p:sp>
      <p:grpSp>
        <p:nvGrpSpPr>
          <p:cNvPr id="46" name="Группа 45"/>
          <p:cNvGrpSpPr/>
          <p:nvPr/>
        </p:nvGrpSpPr>
        <p:grpSpPr>
          <a:xfrm>
            <a:off x="2989031" y="3762375"/>
            <a:ext cx="6354013" cy="583579"/>
            <a:chOff x="2989031" y="3762375"/>
            <a:chExt cx="6354013" cy="583579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2989031" y="4022912"/>
              <a:ext cx="1" cy="32090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6137462" y="3762375"/>
              <a:ext cx="1" cy="251012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2989031" y="4031004"/>
              <a:ext cx="635401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9343043" y="4017904"/>
              <a:ext cx="1" cy="32805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Заголовок 1"/>
          <p:cNvSpPr>
            <a:spLocks noGrp="1"/>
          </p:cNvSpPr>
          <p:nvPr>
            <p:ph type="ctrTitle"/>
          </p:nvPr>
        </p:nvSpPr>
        <p:spPr>
          <a:xfrm>
            <a:off x="1676400" y="1689381"/>
            <a:ext cx="9144000" cy="661613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Иерархическая структура работы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0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2575" y="1074738"/>
            <a:ext cx="9144000" cy="67786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проекта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648315"/>
              </p:ext>
            </p:extLst>
          </p:nvPr>
        </p:nvGraphicFramePr>
        <p:xfrm>
          <a:off x="568700" y="2067733"/>
          <a:ext cx="3203200" cy="2797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75">
                  <a:extLst>
                    <a:ext uri="{9D8B030D-6E8A-4147-A177-3AD203B41FA5}">
                      <a16:colId xmlns:a16="http://schemas.microsoft.com/office/drawing/2014/main" val="3809718713"/>
                    </a:ext>
                  </a:extLst>
                </a:gridCol>
                <a:gridCol w="978125">
                  <a:extLst>
                    <a:ext uri="{9D8B030D-6E8A-4147-A177-3AD203B41FA5}">
                      <a16:colId xmlns:a16="http://schemas.microsoft.com/office/drawing/2014/main" val="1654480510"/>
                    </a:ext>
                  </a:extLst>
                </a:gridCol>
              </a:tblGrid>
              <a:tr h="38934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Инвестиции на открытие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27927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Регистрация, включая получение всех разрешений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20 000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047541060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сайта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000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922957126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Рекламная кампания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804058361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оборудования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413253383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Прочее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10 000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517729588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000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60687461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822110"/>
              </p:ext>
            </p:extLst>
          </p:nvPr>
        </p:nvGraphicFramePr>
        <p:xfrm>
          <a:off x="4170550" y="2067732"/>
          <a:ext cx="3908049" cy="2797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360">
                  <a:extLst>
                    <a:ext uri="{9D8B030D-6E8A-4147-A177-3AD203B41FA5}">
                      <a16:colId xmlns:a16="http://schemas.microsoft.com/office/drawing/2014/main" val="3809718713"/>
                    </a:ext>
                  </a:extLst>
                </a:gridCol>
                <a:gridCol w="917563">
                  <a:extLst>
                    <a:ext uri="{9D8B030D-6E8A-4147-A177-3AD203B41FA5}">
                      <a16:colId xmlns:a16="http://schemas.microsoft.com/office/drawing/2014/main" val="1654480510"/>
                    </a:ext>
                  </a:extLst>
                </a:gridCol>
                <a:gridCol w="917563">
                  <a:extLst>
                    <a:ext uri="{9D8B030D-6E8A-4147-A177-3AD203B41FA5}">
                      <a16:colId xmlns:a16="http://schemas.microsoft.com/office/drawing/2014/main" val="253643429"/>
                    </a:ext>
                  </a:extLst>
                </a:gridCol>
                <a:gridCol w="917563">
                  <a:extLst>
                    <a:ext uri="{9D8B030D-6E8A-4147-A177-3AD203B41FA5}">
                      <a16:colId xmlns:a16="http://schemas.microsoft.com/office/drawing/2014/main" val="2704304568"/>
                    </a:ext>
                  </a:extLst>
                </a:gridCol>
              </a:tblGrid>
              <a:tr h="4432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оплаты труда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2269327927"/>
                  </a:ext>
                </a:extLst>
              </a:tr>
              <a:tr h="561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расходы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Оклад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сотрудников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433690208"/>
                  </a:ext>
                </a:extLst>
              </a:tr>
              <a:tr h="40440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047541060"/>
                  </a:ext>
                </a:extLst>
              </a:tr>
              <a:tr h="39772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Журналисты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922957126"/>
                  </a:ext>
                </a:extLst>
              </a:tr>
              <a:tr h="561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 по продажам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20 000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804058361"/>
                  </a:ext>
                </a:extLst>
              </a:tr>
              <a:tr h="4278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ФОТ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517729588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377752"/>
              </p:ext>
            </p:extLst>
          </p:nvPr>
        </p:nvGraphicFramePr>
        <p:xfrm>
          <a:off x="8477249" y="2067734"/>
          <a:ext cx="3203200" cy="2797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75">
                  <a:extLst>
                    <a:ext uri="{9D8B030D-6E8A-4147-A177-3AD203B41FA5}">
                      <a16:colId xmlns:a16="http://schemas.microsoft.com/office/drawing/2014/main" val="3809718713"/>
                    </a:ext>
                  </a:extLst>
                </a:gridCol>
                <a:gridCol w="978125">
                  <a:extLst>
                    <a:ext uri="{9D8B030D-6E8A-4147-A177-3AD203B41FA5}">
                      <a16:colId xmlns:a16="http://schemas.microsoft.com/office/drawing/2014/main" val="1654480510"/>
                    </a:ext>
                  </a:extLst>
                </a:gridCol>
              </a:tblGrid>
              <a:tr h="45645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Ежемесячные затраты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27927"/>
                  </a:ext>
                </a:extLst>
              </a:tr>
              <a:tr h="390105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 (включая отчисления)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047541060"/>
                  </a:ext>
                </a:extLst>
              </a:tr>
              <a:tr h="390105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ИТ-поддержка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922957126"/>
                  </a:ext>
                </a:extLst>
              </a:tr>
              <a:tr h="390105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804058361"/>
                  </a:ext>
                </a:extLst>
              </a:tr>
              <a:tr h="390105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Бухгалтерия (удаленная)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413253383"/>
                  </a:ext>
                </a:extLst>
              </a:tr>
              <a:tr h="390105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Непредвиденные расходы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517729588"/>
                  </a:ext>
                </a:extLst>
              </a:tr>
              <a:tr h="390105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606874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0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8261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проекта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842060"/>
              </p:ext>
            </p:extLst>
          </p:nvPr>
        </p:nvGraphicFramePr>
        <p:xfrm>
          <a:off x="2809875" y="2277283"/>
          <a:ext cx="6229350" cy="2570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558">
                  <a:extLst>
                    <a:ext uri="{9D8B030D-6E8A-4147-A177-3AD203B41FA5}">
                      <a16:colId xmlns:a16="http://schemas.microsoft.com/office/drawing/2014/main" val="689266353"/>
                    </a:ext>
                  </a:extLst>
                </a:gridCol>
                <a:gridCol w="3570718">
                  <a:extLst>
                    <a:ext uri="{9D8B030D-6E8A-4147-A177-3AD203B41FA5}">
                      <a16:colId xmlns:a16="http://schemas.microsoft.com/office/drawing/2014/main" val="3809718713"/>
                    </a:ext>
                  </a:extLst>
                </a:gridCol>
                <a:gridCol w="2154074">
                  <a:extLst>
                    <a:ext uri="{9D8B030D-6E8A-4147-A177-3AD203B41FA5}">
                      <a16:colId xmlns:a16="http://schemas.microsoft.com/office/drawing/2014/main" val="1654480510"/>
                    </a:ext>
                  </a:extLst>
                </a:gridCol>
              </a:tblGrid>
              <a:tr h="42849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Оценка социальной эффективности проекта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27927"/>
                  </a:ext>
                </a:extLst>
              </a:tr>
              <a:tr h="4284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4047541060"/>
                  </a:ext>
                </a:extLst>
              </a:tr>
              <a:tr h="4284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Повышение уровня осведомлённости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922957126"/>
                  </a:ext>
                </a:extLst>
              </a:tr>
              <a:tr h="4284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indent="-241300"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Охват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аудитории 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online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 чел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804058361"/>
                  </a:ext>
                </a:extLst>
              </a:tr>
              <a:tr h="4284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marL="0" marR="0" indent="-241300" algn="ctr" defTabSz="914400" rtl="0" eaLnBrk="1" fontAlgn="auto" latinLnBrk="0" hangingPunct="1">
                        <a:lnSpc>
                          <a:spcPts val="14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Охват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аудитории 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offline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240000 чел</a:t>
                      </a:r>
                      <a:endParaRPr lang="en-US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1413253383"/>
                  </a:ext>
                </a:extLst>
              </a:tr>
              <a:tr h="4284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Продвижение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малого и среднего бизнеса через рекламу на сайте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26" marR="89326" marT="44665" marB="44665" anchor="ctr"/>
                </a:tc>
                <a:extLst>
                  <a:ext uri="{0D108BD9-81ED-4DB2-BD59-A6C34878D82A}">
                    <a16:rowId xmlns:a16="http://schemas.microsoft.com/office/drawing/2014/main" val="3517729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1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frovoe-budushe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cifrovoe-budushee</Template>
  <TotalTime>241</TotalTime>
  <Words>322</Words>
  <Application>Microsoft Office PowerPoint</Application>
  <PresentationFormat>Широкоэкранный</PresentationFormat>
  <Paragraphs>125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cifrovoe-budushee</vt:lpstr>
      <vt:lpstr>Министерство образования и науки Российской Федерации Федеральное государственное бюджетное образовательное учреждение высшего образования «Тихоокеанский государственный университет» Кафедра «Экономика и управление»         КОНТРОЛЬНАЯ РАБОТА по дисциплине Основы проектной деятельности Тема: «Бизнес план интернет сайта»</vt:lpstr>
      <vt:lpstr>Паспорт проекта</vt:lpstr>
      <vt:lpstr>Иерархическая структура работы</vt:lpstr>
      <vt:lpstr>Стоимость проекта</vt:lpstr>
      <vt:lpstr>Эффективность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Федеральное государственное бюджетное образовательное учреждение высшего образования «Тихоокеанский государственный университет» Кафедра «Экономика и управление»         КОНТРОЛЬНАЯ РАБОТА по дисциплине Основы проектной деятельности Тема: «Бизнес план веб – студии»</dc:title>
  <dc:creator>Михаил Сырокваш</dc:creator>
  <cp:lastModifiedBy>Михаил Сырокваш</cp:lastModifiedBy>
  <cp:revision>22</cp:revision>
  <dcterms:created xsi:type="dcterms:W3CDTF">2024-05-14T00:04:44Z</dcterms:created>
  <dcterms:modified xsi:type="dcterms:W3CDTF">2024-11-16T06:13:21Z</dcterms:modified>
</cp:coreProperties>
</file>