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58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5FF"/>
    <a:srgbClr val="B967FF"/>
    <a:srgbClr val="4A008A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C95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7562506" y="181431"/>
            <a:ext cx="1480833" cy="702079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60191"/>
            <a:ext cx="1515904" cy="5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114300" y="1940084"/>
            <a:ext cx="8198644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Катализаторы для перереработки отходов растительного происхождения в ценные химические продукты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4300" y="3671411"/>
            <a:ext cx="305990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Гулевич Семён Андреевич</a:t>
            </a: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4300" y="4655503"/>
            <a:ext cx="727614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  <a:t>Национальный Исследовательский Томский Государственный Университет</a:t>
            </a:r>
            <a:b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  <a:t>Томск, Томская область</a:t>
            </a:r>
            <a:endParaRPr lang="ru-RU" altLang="ru-R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  <a:t>Н3. Новые материалы и химические технологии</a:t>
            </a:r>
            <a:r>
              <a:rPr lang="en-US" altLang="ru-RU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ru-R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ru-R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Письмо поддержки от Проректора ТГУ по научной и инновационной деятельности А.Б. Ворожцова 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057015" y="-15399"/>
            <a:ext cx="102997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ru-RU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СтС-305989</a:t>
            </a:r>
            <a:endParaRPr lang="en-US" altLang="ru-RU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C95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7562506" y="181431"/>
            <a:ext cx="1480833" cy="702079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60191"/>
            <a:ext cx="1515904" cy="5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2827655" y="181610"/>
            <a:ext cx="35871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Решаемая проблема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3500755" y="260350"/>
            <a:ext cx="2142490" cy="21012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Текстовое поле 13"/>
          <p:cNvSpPr txBox="1"/>
          <p:nvPr/>
        </p:nvSpPr>
        <p:spPr>
          <a:xfrm>
            <a:off x="3387090" y="1786255"/>
            <a:ext cx="24688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Глюконовая кислота (ГК)</a:t>
            </a:r>
            <a:r>
              <a:rPr lang="ru-RU" altLang="en-US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en-US" sz="1600" baseline="-250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251075" y="2123440"/>
            <a:ext cx="4741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600">
                <a:latin typeface="Arial" panose="020B0604020202020204" pitchFamily="34" charset="0"/>
                <a:cs typeface="Arial" panose="020B0604020202020204" pitchFamily="34" charset="0"/>
              </a:rPr>
              <a:t>Среднегодовой темп роста рынка ГК - 5,5%</a:t>
            </a:r>
            <a:endParaRPr lang="ru-RU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Российская потребность в ГК - 20 тыс. тонн</a:t>
            </a:r>
            <a:r>
              <a:rPr lang="en-US" altLang="en-US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en-US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altLang="en-US" sz="1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057015" y="-15399"/>
            <a:ext cx="102997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ru-RU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СтС-305989</a:t>
            </a:r>
            <a:endParaRPr lang="en-US" altLang="ru-RU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2670" y="2840990"/>
            <a:ext cx="433705" cy="450215"/>
          </a:xfrm>
          <a:prstGeom prst="rect">
            <a:avLst/>
          </a:prstGeom>
        </p:spPr>
      </p:pic>
      <p:pic>
        <p:nvPicPr>
          <p:cNvPr id="37" name="Изображение 3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0015" y="2809240"/>
            <a:ext cx="450215" cy="447040"/>
          </a:xfrm>
          <a:prstGeom prst="rect">
            <a:avLst/>
          </a:prstGeom>
        </p:spPr>
      </p:pic>
      <p:pic>
        <p:nvPicPr>
          <p:cNvPr id="105" name="Изображение 104"/>
          <p:cNvPicPr/>
          <p:nvPr/>
        </p:nvPicPr>
        <p:blipFill>
          <a:blip r:embed="rId6">
            <a:clrChange>
              <a:clrFrom>
                <a:srgbClr val="020202">
                  <a:alpha val="2353"/>
                </a:srgbClr>
              </a:clrFrom>
              <a:clrTo>
                <a:srgbClr val="020202">
                  <a:alpha val="2353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65625" y="2818130"/>
            <a:ext cx="518160" cy="4438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Изображение 38" descr="71ca347344d87c7fefcb30e2f4cbbf7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5835" y="2809240"/>
            <a:ext cx="297180" cy="44640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4910" y="2873375"/>
            <a:ext cx="629920" cy="400685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747395" y="3376295"/>
            <a:ext cx="1024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Моющие </a:t>
            </a: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средства</a:t>
            </a:r>
            <a:endParaRPr lang="ru-RU" sz="1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2331720" y="3376930"/>
            <a:ext cx="1106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Уходовая </a:t>
            </a: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косметика</a:t>
            </a:r>
            <a:endParaRPr lang="ru-RU" sz="1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076700" y="3376930"/>
            <a:ext cx="1178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Пищевые </a:t>
            </a: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добавки</a:t>
            </a:r>
            <a:endParaRPr lang="ru-RU" sz="1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5509260" y="3376295"/>
            <a:ext cx="1483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Лекарственные </a:t>
            </a: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препараты</a:t>
            </a:r>
            <a:endParaRPr lang="ru-RU" sz="1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7246620" y="3376295"/>
            <a:ext cx="1274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Дубильные </a:t>
            </a: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>
                <a:latin typeface="Arial" panose="020B0604020202020204" pitchFamily="34" charset="0"/>
                <a:cs typeface="Arial" panose="020B0604020202020204" pitchFamily="34" charset="0"/>
              </a:rPr>
              <a:t>вещества</a:t>
            </a:r>
            <a:endParaRPr lang="ru-RU" sz="1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3136900" y="3898900"/>
            <a:ext cx="2870200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endParaRPr lang="ru-RU" altLang="en-US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производится в России</a:t>
            </a:r>
            <a:r>
              <a:rPr lang="ru-RU" altLang="en-US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en-US" sz="1600" baseline="-250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163830" y="4512945"/>
            <a:ext cx="85363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Завод-производитель ближайшего аналога - лимонной кислоты «Цитробел» был закрыт в 2020 из-за высокого </a:t>
            </a:r>
            <a:r>
              <a:rPr lang="ru-RU" sz="1600" b="1">
                <a:latin typeface="Arial" panose="020B0604020202020204" pitchFamily="34" charset="0"/>
                <a:cs typeface="Arial" panose="020B0604020202020204" pitchFamily="34" charset="0"/>
              </a:rPr>
              <a:t>экологического ущерба</a:t>
            </a: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Главным импортером ГК является Китай - 95% продукта поставляется оттуда, что делает Россию </a:t>
            </a:r>
            <a:r>
              <a:rPr lang="ru-RU" sz="16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импортозависимой</a:t>
            </a: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1196340" y="5704840"/>
            <a:ext cx="684974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b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Разрабатываемые катализаторы позволят получать </a:t>
            </a:r>
            <a:r>
              <a:rPr lang="ru-RU" sz="1600" b="1">
                <a:latin typeface="Arial" panose="020B0604020202020204" pitchFamily="34" charset="0"/>
                <a:cs typeface="Arial" panose="020B0604020202020204" pitchFamily="34" charset="0"/>
              </a:rPr>
              <a:t>отечественным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 химическим производствам </a:t>
            </a:r>
            <a:r>
              <a:rPr lang="ru-RU" sz="1600" b="1">
                <a:latin typeface="Arial" panose="020B0604020202020204" pitchFamily="34" charset="0"/>
                <a:cs typeface="Arial" panose="020B0604020202020204" pitchFamily="34" charset="0"/>
              </a:rPr>
              <a:t>экологичным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 способом </a:t>
            </a:r>
            <a:endParaRPr lang="ru-RU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1600" b="1">
                <a:latin typeface="Arial" panose="020B0604020202020204" pitchFamily="34" charset="0"/>
                <a:cs typeface="Arial" panose="020B0604020202020204" pitchFamily="34" charset="0"/>
              </a:rPr>
              <a:t>дешевого 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  <a:endParaRPr lang="ru-RU" sz="1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C95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7562506" y="181431"/>
            <a:ext cx="1480833" cy="702079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60191"/>
            <a:ext cx="1515904" cy="5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2495550" y="181610"/>
            <a:ext cx="42538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Характеристика продукта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8255" y="811530"/>
            <a:ext cx="1740535" cy="1236980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3041650" y="1843405"/>
            <a:ext cx="32937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ru-RU" sz="1600">
                <a:latin typeface="Arial" panose="020B0604020202020204" pitchFamily="34" charset="0"/>
                <a:cs typeface="Arial" panose="020B0604020202020204" pitchFamily="34" charset="0"/>
              </a:rPr>
              <a:t>Катализатор - черный порошок</a:t>
            </a:r>
            <a:endParaRPr lang="ru-RU" altLang="ru-RU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ru-RU" sz="1600">
                <a:latin typeface="Arial" panose="020B0604020202020204" pitchFamily="34" charset="0"/>
                <a:cs typeface="Arial" panose="020B0604020202020204" pitchFamily="34" charset="0"/>
              </a:rPr>
              <a:t>xPd-yBi/Al2O3</a:t>
            </a:r>
            <a:br>
              <a:rPr lang="en-US" altLang="ru-RU" sz="16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en-US" sz="1600">
                <a:latin typeface="Arial" panose="020B0604020202020204" pitchFamily="34" charset="0"/>
                <a:cs typeface="Arial" panose="020B0604020202020204" pitchFamily="34" charset="0"/>
              </a:rPr>
              <a:t>Позволяет получать ГК</a:t>
            </a:r>
            <a:br>
              <a:rPr lang="ru-RU" altLang="en-US" sz="16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каталитическим методом</a:t>
            </a:r>
            <a:endParaRPr lang="ru-RU" altLang="en-US" sz="1600" baseline="-250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2975610" y="623570"/>
            <a:ext cx="32937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Продукция</a:t>
            </a:r>
            <a:endParaRPr lang="ru-RU" altLang="ru-RU" sz="1600" baseline="-25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057015" y="-15399"/>
            <a:ext cx="102997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ru-RU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СтС-305989</a:t>
            </a:r>
            <a:endParaRPr lang="en-US" altLang="ru-RU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2975610" y="3737610"/>
            <a:ext cx="32937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Катализаторы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Ферменты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aseline="-250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Таблица 18"/>
          <p:cNvGraphicFramePr/>
          <p:nvPr/>
        </p:nvGraphicFramePr>
        <p:xfrm>
          <a:off x="360680" y="4074795"/>
          <a:ext cx="8422005" cy="259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925"/>
                <a:gridCol w="2733040"/>
                <a:gridCol w="273304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 сравнения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Катализаторы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Ферменты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5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Выход продукта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4 часов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Несколько суток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Простая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Сложная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695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Повторное использование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Экологичность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 отходов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Себестоимость 1 тоны ГК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40 000 ₽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 ₽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23" name="Текстовое поле 22"/>
          <p:cNvSpPr txBox="1"/>
          <p:nvPr/>
        </p:nvSpPr>
        <p:spPr>
          <a:xfrm>
            <a:off x="602615" y="960755"/>
            <a:ext cx="13754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Задел</a:t>
            </a:r>
            <a:endParaRPr lang="ru-RU" altLang="ru-RU" sz="1600" baseline="-25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2593975" y="2743200"/>
            <a:ext cx="4189095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50000"/>
              </a:lnSpc>
            </a:pPr>
            <a:r>
              <a:rPr lang="ru-RU" sz="1400" b="1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уникальная высокоэффективная технология</a:t>
            </a:r>
            <a:endParaRPr lang="ru-RU" altLang="en-US" sz="1400" b="1">
              <a:effectLst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183515" y="1259840"/>
            <a:ext cx="25400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1200"/>
              <a:t>1. </a:t>
            </a:r>
            <a:r>
              <a:rPr lang="en-US" sz="1200">
                <a:sym typeface="+mn-ea"/>
              </a:rPr>
              <a:t>Sandu, M.P., et al, </a:t>
            </a:r>
            <a:r>
              <a:rPr lang="en-US" sz="1200" i="1">
                <a:sym typeface="+mn-ea"/>
              </a:rPr>
              <a:t>PCCP</a:t>
            </a:r>
            <a:r>
              <a:rPr lang="en-US" sz="1200">
                <a:sym typeface="+mn-ea"/>
              </a:rPr>
              <a:t> 23.27 (2021): 14889-14897. [Q1]</a:t>
            </a:r>
            <a:endParaRPr lang="en-US" sz="1200"/>
          </a:p>
          <a:p>
            <a:r>
              <a:rPr lang="en-US" sz="1200"/>
              <a:t>2. </a:t>
            </a:r>
            <a:r>
              <a:rPr sz="1200">
                <a:sym typeface="+mn-ea"/>
              </a:rPr>
              <a:t>Sandu, M</a:t>
            </a:r>
            <a:r>
              <a:rPr lang="en-US" sz="1200">
                <a:sym typeface="+mn-ea"/>
              </a:rPr>
              <a:t>.</a:t>
            </a:r>
            <a:r>
              <a:rPr sz="1200">
                <a:sym typeface="+mn-ea"/>
              </a:rPr>
              <a:t> P., et al</a:t>
            </a:r>
            <a:r>
              <a:rPr lang="en-US" sz="1200">
                <a:sym typeface="+mn-ea"/>
              </a:rPr>
              <a:t>,</a:t>
            </a:r>
            <a:r>
              <a:rPr sz="1200">
                <a:sym typeface="+mn-ea"/>
              </a:rPr>
              <a:t> </a:t>
            </a:r>
            <a:r>
              <a:rPr sz="1200" i="1">
                <a:sym typeface="+mn-ea"/>
              </a:rPr>
              <a:t>Catalysts</a:t>
            </a:r>
            <a:r>
              <a:rPr sz="1200">
                <a:sym typeface="+mn-ea"/>
              </a:rPr>
              <a:t> 10.3 (2020): 271.</a:t>
            </a:r>
            <a:r>
              <a:rPr lang="en-US" sz="1200">
                <a:sym typeface="+mn-ea"/>
              </a:rPr>
              <a:t> [Q2]</a:t>
            </a:r>
            <a:endParaRPr lang="en-US" sz="1200"/>
          </a:p>
          <a:p>
            <a:r>
              <a:rPr lang="en-US" sz="1200"/>
              <a:t>3. Sandu, M. P., et al, </a:t>
            </a:r>
            <a:r>
              <a:rPr lang="en-US" sz="1200" i="1"/>
              <a:t>New J. Chem </a:t>
            </a:r>
            <a:r>
              <a:rPr lang="en-US" sz="1200"/>
              <a:t>45.47 (2021): 22289-22298. [Q2]</a:t>
            </a:r>
            <a:br>
              <a:rPr lang="en-US" sz="1200"/>
            </a:br>
            <a:r>
              <a:rPr lang="en-US" sz="1200"/>
              <a:t>4. Sandu, M. P., et al, </a:t>
            </a:r>
            <a:r>
              <a:rPr lang="en-US" sz="1200" i="1">
                <a:sym typeface="+mn-ea"/>
              </a:rPr>
              <a:t>New J. Chem</a:t>
            </a:r>
            <a:r>
              <a:rPr lang="en-US" sz="1200"/>
              <a:t> (2023). [Q2]</a:t>
            </a:r>
            <a:endParaRPr lang="en-US" sz="1200"/>
          </a:p>
          <a:p>
            <a:endParaRPr lang="ru-RU" sz="1200"/>
          </a:p>
          <a:p>
            <a:r>
              <a:rPr lang="ru-RU" sz="1200"/>
              <a:t>Заявка на изобретение</a:t>
            </a:r>
            <a:br>
              <a:rPr lang="ru-RU" sz="1200"/>
            </a:br>
            <a:r>
              <a:rPr lang="ru-RU" sz="1200"/>
              <a:t>№ 2022130136</a:t>
            </a:r>
            <a:r>
              <a:rPr lang="en-US" sz="1200"/>
              <a:t>/04(065909)</a:t>
            </a:r>
            <a:r>
              <a:rPr lang="ru-RU" altLang="en-US" sz="1200"/>
              <a:t> (от 18.11.2022)</a:t>
            </a:r>
            <a:endParaRPr lang="ru-RU" altLang="en-US" sz="1200"/>
          </a:p>
        </p:txBody>
      </p:sp>
      <p:sp>
        <p:nvSpPr>
          <p:cNvPr id="26" name="Текстовое поле 25"/>
          <p:cNvSpPr txBox="1"/>
          <p:nvPr/>
        </p:nvSpPr>
        <p:spPr>
          <a:xfrm>
            <a:off x="2400300" y="3100070"/>
            <a:ext cx="4712970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>
              <a:lnSpc>
                <a:spcPct val="100000"/>
              </a:lnSpc>
            </a:pP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возможность создания </a:t>
            </a:r>
            <a:r>
              <a:rPr lang="en-US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MVP </a:t>
            </a: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 ранних этапах работы</a:t>
            </a:r>
            <a:endParaRPr lang="ru-RU" altLang="en-US" sz="1400">
              <a:effectLst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7" name="Текстовое поле 26"/>
          <p:cNvSpPr txBox="1"/>
          <p:nvPr/>
        </p:nvSpPr>
        <p:spPr>
          <a:xfrm>
            <a:off x="6989445" y="1198880"/>
            <a:ext cx="1939925" cy="181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ru-RU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Продукт соответствует научным и технико-внедрическим интересам НИ ТГУ, основным задачам программы «Приоритет-2030»*</a:t>
            </a:r>
            <a:endParaRPr lang="ru-RU" altLang="ru-RU" sz="1400" baseline="-25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C95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7562506" y="181431"/>
            <a:ext cx="1480833" cy="702079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60191"/>
            <a:ext cx="1515904" cy="5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2486025" y="181610"/>
            <a:ext cx="44913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 реализации проекта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057015" y="-15399"/>
            <a:ext cx="102997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ru-RU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СтС-305989</a:t>
            </a:r>
            <a:endParaRPr lang="en-US" altLang="ru-RU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15595" y="904240"/>
            <a:ext cx="851281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>
              <a:lnSpc>
                <a:spcPct val="100000"/>
              </a:lnSpc>
            </a:pP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Выполение работ планируется непосредственно сразу после получения средств гранта </a:t>
            </a:r>
            <a:endParaRPr lang="ru-RU" sz="1400">
              <a:effectLst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0000"/>
              </a:lnSpc>
            </a:pP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 </a:t>
            </a:r>
            <a:r>
              <a:rPr lang="ru-RU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базе лабораторных мощностей НИ ТГУ</a:t>
            </a:r>
            <a:br>
              <a:rPr lang="ru-RU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4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 последующим расширением до отдельного помещения</a:t>
            </a:r>
            <a:endParaRPr lang="ru-RU" sz="140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63830" y="1662430"/>
            <a:ext cx="882332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>
              <a:lnSpc>
                <a:spcPct val="100000"/>
              </a:lnSpc>
            </a:pP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Члены команды проекта</a:t>
            </a:r>
            <a:r>
              <a:rPr lang="en-US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br>
              <a:rPr lang="en-US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1. </a:t>
            </a: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Гулевич Семён Андреевич - лаборант НИ ТГУ, 5 курс Химического Факультета НИ ТГУ</a:t>
            </a:r>
            <a:b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4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 Санду Мария Петровна - инженер-исследователь НИ ТГУ</a:t>
            </a:r>
            <a:endParaRPr lang="ru-RU" sz="1400">
              <a:effectLst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0000"/>
              </a:lnSpc>
            </a:pPr>
            <a:r>
              <a:rPr lang="ru-RU" altLang="ru-RU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Исследование </a:t>
            </a:r>
            <a:r>
              <a:rPr lang="en-US" altLang="ru-RU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xPd-yBi/Al2O3</a:t>
            </a:r>
            <a:r>
              <a:rPr lang="ru-RU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катализаторов в течение 5 лет</a:t>
            </a:r>
            <a:endParaRPr lang="ru-RU" altLang="en-US" sz="14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56920" y="2636520"/>
            <a:ext cx="2124710" cy="253174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1-й год</a:t>
            </a:r>
            <a:endParaRPr lang="ru-RU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Проведение дополнительной НИР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Доведение продукта до стадии 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MVP</a:t>
            </a: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Создание сайта и реклама продукта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Формирование рынка сбыта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Организация производственного процесса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69945" y="2636520"/>
            <a:ext cx="2162810" cy="253111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2-й год</a:t>
            </a:r>
            <a:endParaRPr lang="ru-RU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Организация производства и продаж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Постепенный переход на собственное оборудование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Достижение 15 кг катализатора в год*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 baseline="-2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21070" y="2636520"/>
            <a:ext cx="2162810" cy="254063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3-й год</a:t>
            </a:r>
            <a:endParaRPr lang="ru-RU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Расширение до отдельного помещения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Полный переход на собственное оборудование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Найм дополнительных сотрудников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Достижение 40 кг катализатора в год*</a:t>
            </a:r>
            <a:endParaRPr lang="ru-RU" altLang="en-US" sz="1200" baseline="-2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ое соединение 19"/>
          <p:cNvCxnSpPr>
            <a:stCxn id="13" idx="3"/>
            <a:endCxn id="14" idx="1"/>
          </p:cNvCxnSpPr>
          <p:nvPr/>
        </p:nvCxnSpPr>
        <p:spPr>
          <a:xfrm flipV="1">
            <a:off x="2881630" y="3902075"/>
            <a:ext cx="488315" cy="635"/>
          </a:xfrm>
          <a:prstGeom prst="line">
            <a:avLst/>
          </a:prstGeom>
          <a:ln w="28575" cmpd="sng">
            <a:solidFill>
              <a:schemeClr val="accent2"/>
            </a:solidFill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ое соединение 20"/>
          <p:cNvCxnSpPr>
            <a:stCxn id="14" idx="3"/>
            <a:endCxn id="15" idx="1"/>
          </p:cNvCxnSpPr>
          <p:nvPr/>
        </p:nvCxnSpPr>
        <p:spPr>
          <a:xfrm>
            <a:off x="5532755" y="3902075"/>
            <a:ext cx="488315" cy="5080"/>
          </a:xfrm>
          <a:prstGeom prst="line">
            <a:avLst/>
          </a:prstGeom>
          <a:ln w="28575" cmpd="sng">
            <a:solidFill>
              <a:schemeClr val="accent2"/>
            </a:solidFill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Текстовое поле 21"/>
          <p:cNvSpPr txBox="1"/>
          <p:nvPr/>
        </p:nvSpPr>
        <p:spPr>
          <a:xfrm>
            <a:off x="163830" y="5198110"/>
            <a:ext cx="8823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sz="1400" b="1">
                <a:latin typeface="Arial" panose="020B0604020202020204" pitchFamily="34" charset="0"/>
                <a:cs typeface="Arial" panose="020B0604020202020204" pitchFamily="34" charset="0"/>
              </a:rPr>
              <a:t>Планируется привлечение дополнительных средств при помощи Акселерационной программы ТГУ, а также участие в «СТАРТ-1»</a:t>
            </a:r>
            <a:endParaRPr lang="ru-RU" sz="1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Текстовое поле 27"/>
          <p:cNvSpPr txBox="1"/>
          <p:nvPr/>
        </p:nvSpPr>
        <p:spPr>
          <a:xfrm>
            <a:off x="163830" y="6515100"/>
            <a:ext cx="349631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* 1 кг катализатора обеспечивает 17,5 тонн ГК 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9" name="Текстовое поле 28"/>
          <p:cNvSpPr txBox="1"/>
          <p:nvPr/>
        </p:nvSpPr>
        <p:spPr>
          <a:xfrm>
            <a:off x="163830" y="5720080"/>
            <a:ext cx="843978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Партнеры</a:t>
            </a:r>
            <a:r>
              <a:rPr lang="en-US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ООО «ИХТЦ» </a:t>
            </a:r>
            <a:r>
              <a:rPr lang="en-US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</a:t>
            </a:r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технологическая поддержка)</a:t>
            </a:r>
            <a:r>
              <a:rPr lang="en-US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; </a:t>
            </a:r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ООО «Химмедснаб», АО «ЛенРеактив, ООО «ТЦН-СНАБ», </a:t>
            </a:r>
            <a:endParaRPr lang="ru-RU" altLang="ru-RU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СКТБ «Катализатор» (поставщики сырья)</a:t>
            </a:r>
            <a:r>
              <a:rPr lang="en-US" altLang="ru-RU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; </a:t>
            </a:r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АО «СИБАГРО» (внедрение технологии в производство)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C95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7562506" y="181431"/>
            <a:ext cx="1480833" cy="702079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60191"/>
            <a:ext cx="1515904" cy="5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Текстовое поле 15"/>
          <p:cNvSpPr txBox="1"/>
          <p:nvPr/>
        </p:nvSpPr>
        <p:spPr>
          <a:xfrm>
            <a:off x="4057015" y="-15399"/>
            <a:ext cx="102997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ru-RU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СтС-305989</a:t>
            </a:r>
            <a:endParaRPr lang="en-US" altLang="ru-RU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486025" y="181610"/>
            <a:ext cx="44913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Финансовый план проекта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/>
          <p:nvPr/>
        </p:nvGraphicFramePr>
        <p:xfrm>
          <a:off x="370205" y="1372235"/>
          <a:ext cx="8403590" cy="259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725"/>
                <a:gridCol w="4380865"/>
              </a:tblGrid>
              <a:tr h="2806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Ежемесячные расходы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(руб.)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95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труда, включая отчисления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Амортизация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5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Реклама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Закупка сырья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110 000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Непредвиденные расходы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12 500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158 000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Текстовое поле 9"/>
          <p:cNvSpPr txBox="1"/>
          <p:nvPr/>
        </p:nvSpPr>
        <p:spPr>
          <a:xfrm>
            <a:off x="2211070" y="1019175"/>
            <a:ext cx="476631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ru-RU" altLang="en-US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Ожидаемые расходы и доходы после запуска производства</a:t>
            </a:r>
            <a:endParaRPr lang="ru-RU" altLang="en-US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11" name="Таблица 10"/>
          <p:cNvGraphicFramePr/>
          <p:nvPr/>
        </p:nvGraphicFramePr>
        <p:xfrm>
          <a:off x="370205" y="4080510"/>
          <a:ext cx="8403590" cy="259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725"/>
                <a:gridCol w="4380865"/>
              </a:tblGrid>
              <a:tr h="2806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Ежемесячные доходы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(руб.)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957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 продукции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235 000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235 000</a:t>
                      </a:r>
                      <a:endParaRPr lang="ru-RU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C95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7562506" y="181431"/>
            <a:ext cx="1480833" cy="702079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60191"/>
            <a:ext cx="1515904" cy="5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Текстовое поле 15"/>
          <p:cNvSpPr txBox="1"/>
          <p:nvPr/>
        </p:nvSpPr>
        <p:spPr>
          <a:xfrm>
            <a:off x="4057015" y="-15399"/>
            <a:ext cx="102997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ru-RU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СтС-305989</a:t>
            </a:r>
            <a:endParaRPr lang="en-US" altLang="ru-RU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232660" y="1184275"/>
            <a:ext cx="44913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4300" y="2332990"/>
            <a:ext cx="87890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Катализаторы для перереработки отходов растительного происхождения в ценные химические продукты</a:t>
            </a:r>
            <a:endParaRPr lang="ru-RU" altLang="ru-RU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14300" y="4071461"/>
            <a:ext cx="305990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Гулевич Семён Андреевич</a:t>
            </a: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114300" y="4655503"/>
            <a:ext cx="727614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  <a:t>Национальный Исследовательский Томский Государственный Университет</a:t>
            </a:r>
            <a:b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  <a:t>Томск, Томская область</a:t>
            </a:r>
            <a:endParaRPr lang="ru-RU" altLang="ru-R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200">
                <a:latin typeface="Arial" panose="020B0604020202020204" pitchFamily="34" charset="0"/>
                <a:cs typeface="Arial" panose="020B0604020202020204" pitchFamily="34" charset="0"/>
              </a:rPr>
              <a:t>Н3. Новые материалы и химические технологии</a:t>
            </a:r>
            <a:r>
              <a:rPr lang="en-US" altLang="ru-RU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ru-R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ru-R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200">
                <a:latin typeface="Arial" panose="020B0604020202020204" pitchFamily="34" charset="0"/>
                <a:cs typeface="Arial" panose="020B0604020202020204" pitchFamily="34" charset="0"/>
              </a:rPr>
              <a:t>Письмо поддержки от Проректора ТГУ по научной и инновационной деятельности А.Б. Ворожцова </a:t>
            </a:r>
            <a:endParaRPr lang="ru-R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3729</Words>
  <Application>WPS Presentation</Application>
  <PresentationFormat>Widescreen</PresentationFormat>
  <Paragraphs>215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Arial Black</vt:lpstr>
      <vt:lpstr>Bahnschrift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semen</cp:lastModifiedBy>
  <cp:revision>16</cp:revision>
  <dcterms:created xsi:type="dcterms:W3CDTF">2023-05-21T20:09:34Z</dcterms:created>
  <dcterms:modified xsi:type="dcterms:W3CDTF">2023-05-22T01:55:27Z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376647171CC14F2BA4EAA427F4E1C731</vt:lpwstr>
  </property>
  <property fmtid="{D5CDD505-2E9C-101B-9397-08002B2CF9AE}" pid="3" name="KSOProductBuildVer">
    <vt:lpwstr>1049-11.2.0.11537</vt:lpwstr>
  </property>
</Properties>
</file>