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y="5143500" cx="9144000"/>
  <p:notesSz cx="6858000" cy="9144000"/>
  <p:embeddedFontLst>
    <p:embeddedFont>
      <p:font typeface="Raleway"/>
      <p:regular r:id="rId21"/>
      <p:bold r:id="rId22"/>
      <p:italic r:id="rId23"/>
      <p:boldItalic r:id="rId24"/>
    </p:embeddedFont>
    <p:embeddedFont>
      <p:font typeface="Raleway SemiBold"/>
      <p:regular r:id="rId25"/>
      <p:bold r:id="rId26"/>
      <p:italic r:id="rId27"/>
      <p:boldItalic r:id="rId28"/>
    </p:embeddedFont>
    <p:embeddedFont>
      <p:font typeface="Helvetica Neue"/>
      <p:regular r:id="rId29"/>
      <p:bold r:id="rId30"/>
      <p:italic r:id="rId31"/>
      <p:boldItalic r:id="rId32"/>
    </p:embeddedFont>
    <p:embeddedFont>
      <p:font typeface="Century Gothic"/>
      <p:regular r:id="rId33"/>
      <p:bold r:id="rId34"/>
      <p:italic r:id="rId35"/>
      <p:boldItalic r:id="rId3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1A8B23E6-A6C4-4E92-ACB3-E4790DEFD6CB}">
  <a:tblStyle styleId="{1A8B23E6-A6C4-4E92-ACB3-E4790DEFD6CB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font" Target="fonts/Raleway-bold.fntdata"/><Relationship Id="rId21" Type="http://schemas.openxmlformats.org/officeDocument/2006/relationships/font" Target="fonts/Raleway-regular.fntdata"/><Relationship Id="rId24" Type="http://schemas.openxmlformats.org/officeDocument/2006/relationships/font" Target="fonts/Raleway-boldItalic.fntdata"/><Relationship Id="rId23" Type="http://schemas.openxmlformats.org/officeDocument/2006/relationships/font" Target="fonts/Raleway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SemiBold-bold.fntdata"/><Relationship Id="rId25" Type="http://schemas.openxmlformats.org/officeDocument/2006/relationships/font" Target="fonts/RalewaySemiBold-regular.fntdata"/><Relationship Id="rId28" Type="http://schemas.openxmlformats.org/officeDocument/2006/relationships/font" Target="fonts/RalewaySemiBold-boldItalic.fntdata"/><Relationship Id="rId27" Type="http://schemas.openxmlformats.org/officeDocument/2006/relationships/font" Target="fonts/RalewaySemiBold-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HelveticaNeue-regular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HelveticaNeue-italic.fntdata"/><Relationship Id="rId30" Type="http://schemas.openxmlformats.org/officeDocument/2006/relationships/font" Target="fonts/HelveticaNeue-bold.fntdata"/><Relationship Id="rId11" Type="http://schemas.openxmlformats.org/officeDocument/2006/relationships/slide" Target="slides/slide4.xml"/><Relationship Id="rId33" Type="http://schemas.openxmlformats.org/officeDocument/2006/relationships/font" Target="fonts/CenturyGothic-regular.fntdata"/><Relationship Id="rId10" Type="http://schemas.openxmlformats.org/officeDocument/2006/relationships/slide" Target="slides/slide3.xml"/><Relationship Id="rId32" Type="http://schemas.openxmlformats.org/officeDocument/2006/relationships/font" Target="fonts/HelveticaNeue-boldItalic.fntdata"/><Relationship Id="rId13" Type="http://schemas.openxmlformats.org/officeDocument/2006/relationships/slide" Target="slides/slide6.xml"/><Relationship Id="rId35" Type="http://schemas.openxmlformats.org/officeDocument/2006/relationships/font" Target="fonts/CenturyGothic-italic.fntdata"/><Relationship Id="rId12" Type="http://schemas.openxmlformats.org/officeDocument/2006/relationships/slide" Target="slides/slide5.xml"/><Relationship Id="rId34" Type="http://schemas.openxmlformats.org/officeDocument/2006/relationships/font" Target="fonts/CenturyGothic-bold.fntdata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36" Type="http://schemas.openxmlformats.org/officeDocument/2006/relationships/font" Target="fonts/CenturyGothic-boldItalic.fntdata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9" name="Google Shape;119;p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0" name="Google Shape;140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4" name="Google Shape;154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8" name="Google Shape;168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2" name="Google Shape;182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1" name="Google Shape;191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5" name="Google Shape;205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8" name="Google Shape;218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2" name="Google Shape;232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2" name="Google Shape;242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6" name="Google Shape;256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2" name="Google Shape;272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g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g"/><Relationship Id="rId3" Type="http://schemas.openxmlformats.org/officeDocument/2006/relationships/image" Target="../media/image5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b="4320" l="0" r="2181" t="1755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5.png"/><Relationship Id="rId5" Type="http://schemas.openxmlformats.org/officeDocument/2006/relationships/image" Target="../media/image8.jpg"/><Relationship Id="rId6" Type="http://schemas.openxmlformats.org/officeDocument/2006/relationships/image" Target="../media/image6.png"/><Relationship Id="rId7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4.png"/><Relationship Id="rId4" Type="http://schemas.openxmlformats.org/officeDocument/2006/relationships/image" Target="../media/image1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105" name="Google Shape;105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/>
          <p:nvPr>
            <p:ph type="title"/>
          </p:nvPr>
        </p:nvSpPr>
        <p:spPr>
          <a:xfrm>
            <a:off x="456817" y="1257881"/>
            <a:ext cx="46557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>
                <a:solidFill>
                  <a:schemeClr val="dk1"/>
                </a:solidFill>
              </a:rPr>
              <a:t>НАЗВАНИЕ ПРОЕКТА</a:t>
            </a:r>
            <a:endParaRPr sz="3100"/>
          </a:p>
        </p:txBody>
      </p:sp>
      <p:sp>
        <p:nvSpPr>
          <p:cNvPr id="107" name="Google Shape;107;p25"/>
          <p:cNvSpPr txBox="1"/>
          <p:nvPr>
            <p:ph idx="1" type="body"/>
          </p:nvPr>
        </p:nvSpPr>
        <p:spPr>
          <a:xfrm>
            <a:off x="456818" y="2340281"/>
            <a:ext cx="3825300" cy="5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rPr lang="ru"/>
              <a:t>Инавационная антибиотикотерапия в травматологии</a:t>
            </a:r>
            <a:endParaRPr/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683575" y="252487"/>
            <a:ext cx="1749889" cy="593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26"/>
          <p:cNvSpPr txBox="1"/>
          <p:nvPr>
            <p:ph idx="1" type="body"/>
          </p:nvPr>
        </p:nvSpPr>
        <p:spPr>
          <a:xfrm>
            <a:off x="456818" y="1883081"/>
            <a:ext cx="6153300" cy="3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55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ct val="142857"/>
              <a:buNone/>
            </a:pPr>
            <a:r>
              <a:rPr lang="ru"/>
              <a:t>Актуальный проект для людей с протезированием коленного и/или тазобедренного сустава</a:t>
            </a:r>
            <a:endParaRPr/>
          </a:p>
        </p:txBody>
      </p:sp>
      <p:sp>
        <p:nvSpPr>
          <p:cNvPr id="123" name="Google Shape;123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7" name="Google Shape;127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0" name="Google Shape;130;p26"/>
          <p:cNvSpPr txBox="1"/>
          <p:nvPr/>
        </p:nvSpPr>
        <p:spPr>
          <a:xfrm>
            <a:off x="0" y="2709875"/>
            <a:ext cx="7229100" cy="153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609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Актуальность (степень  важности/востребованности решения определенной проблемы, задачи или вопроса на текущий момент, в конкретной ситуации, предпосылки, почему сможем решить /научно-технологические заделы)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81000" lvl="0" marL="1219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проблема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81000" lvl="0" marL="1219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тренды/данные, подтверждающие актуальность для ВУЗа/региона/предприятия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81000" lvl="0" marL="1219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почему сможем решить /какие научно-технологические заделы, компетенции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1" name="Google Shape;131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2" name="Google Shape;132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3" name="Google Shape;133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7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3" name="Google Shape;143;p27"/>
          <p:cNvSpPr txBox="1"/>
          <p:nvPr>
            <p:ph idx="1" type="body"/>
          </p:nvPr>
        </p:nvSpPr>
        <p:spPr>
          <a:xfrm>
            <a:off x="456818" y="262603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Пациенты, которые планируют делать протезирования коленного и/или тазобедренного сустава, в возрасте от 30 до 95лет.</a:t>
            </a:r>
            <a:endParaRPr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44" name="Google Shape;144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5" name="Google Shape;145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1" name="Google Shape;151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8"/>
          <p:cNvSpPr txBox="1"/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7" name="Google Shape;157;p28"/>
          <p:cNvSpPr txBox="1"/>
          <p:nvPr>
            <p:ph idx="1" type="body"/>
          </p:nvPr>
        </p:nvSpPr>
        <p:spPr>
          <a:xfrm>
            <a:off x="456818" y="2568881"/>
            <a:ext cx="6568200" cy="16431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1 - затратная антибиотикотерапия после протезирования сустава</a:t>
            </a:r>
            <a:br>
              <a:rPr lang="ru">
                <a:solidFill>
                  <a:srgbClr val="132C40"/>
                </a:solidFill>
              </a:rPr>
            </a:br>
            <a:r>
              <a:rPr lang="ru">
                <a:solidFill>
                  <a:srgbClr val="132C40"/>
                </a:solidFill>
              </a:rPr>
              <a:t>2- у пациентов, с плохими венами невозможность получать долгую антибиотикотерапию в вену 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3 - антибиотики при использовании в мышцу - являются болезненной процедурой </a:t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58" name="Google Shape;158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9" name="Google Shape;159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5" name="Google Shape;165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9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1" name="Google Shape;171;p29"/>
          <p:cNvSpPr txBox="1"/>
          <p:nvPr>
            <p:ph idx="1" type="body"/>
          </p:nvPr>
        </p:nvSpPr>
        <p:spPr>
          <a:xfrm>
            <a:off x="456818" y="2626031"/>
            <a:ext cx="7993200" cy="9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</a:rPr>
              <a:t>Во время протезирования сустава, мы можем установить саморассасывающиеся капсулы с антибиотиками широкого спектора действия вокруг сустава, что позволяет заживить рану быстрее и предотвратить осложнения </a:t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72" name="Google Shape;172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" name="Google Shape;173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9" name="Google Shape;179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0"/>
          <p:cNvSpPr txBox="1"/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5" name="Google Shape;185;p30"/>
          <p:cNvSpPr txBox="1"/>
          <p:nvPr>
            <p:ph idx="1" type="body"/>
          </p:nvPr>
        </p:nvSpPr>
        <p:spPr>
          <a:xfrm>
            <a:off x="356132" y="1481081"/>
            <a:ext cx="7743900" cy="9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>
                <a:solidFill>
                  <a:srgbClr val="132C40"/>
                </a:solidFill>
              </a:rPr>
              <a:t>Опишите ценность продукта для ваших клиентов. В чем конкретно заключается польза </a:t>
            </a:r>
            <a:br>
              <a:rPr lang="ru">
                <a:solidFill>
                  <a:srgbClr val="132C40"/>
                </a:solidFill>
              </a:rPr>
            </a:br>
            <a:r>
              <a:rPr lang="ru">
                <a:solidFill>
                  <a:srgbClr val="132C40"/>
                </a:solidFill>
              </a:rPr>
              <a:t>от продукта именно для этого сегмента клиентов - экономия времени, денег, сил, снятие каких-то эмоциональных или социальных сложностей, сформулируйте ценностное предложение;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186" name="Google Shape;186;p30"/>
          <p:cNvSpPr txBox="1"/>
          <p:nvPr/>
        </p:nvSpPr>
        <p:spPr>
          <a:xfrm>
            <a:off x="808057" y="2355650"/>
            <a:ext cx="5118900" cy="24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Х,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, пациентам с травмами 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протезирования  сустава 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дорогостоящей и болезненной антибиотикотерапии 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постановка микрокапсул с АБ вокруг протеза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меньший затраты на лечение и меньшие осложнения.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7" name="Google Shape;187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8" name="Google Shape;188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4" name="Google Shape;194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31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31"/>
          <p:cNvSpPr txBox="1"/>
          <p:nvPr/>
        </p:nvSpPr>
        <p:spPr>
          <a:xfrm>
            <a:off x="488944" y="2340288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РЫНОК, </a:t>
            </a: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 котором вы работаете, его объем, рост и уровень конкуренции;</a:t>
            </a:r>
            <a:endParaRPr b="0" i="0" sz="1200" u="none" cap="none" strike="noStrike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97" name="Google Shape;197;p31"/>
          <p:cNvSpPr txBox="1"/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8" name="Google Shape;198;p31"/>
          <p:cNvSpPr txBox="1"/>
          <p:nvPr>
            <p:ph idx="1" type="body"/>
          </p:nvPr>
        </p:nvSpPr>
        <p:spPr>
          <a:xfrm>
            <a:off x="488952" y="3178406"/>
            <a:ext cx="79932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Мы работаем на рынке (B2C, B2B, B2G)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Наша ЦА - это частные клиники/ государственные больницы/пациенты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Наше решение будет стоить YY рублей - это ХХ*YY рублей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Сегменты А и B - Х1Х1 рублей (доля от предыдущей суммы)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Сможем заработать в первый год - Х2Х2 рублей (доля от доли)</a:t>
            </a:r>
            <a:endParaRPr/>
          </a:p>
        </p:txBody>
      </p:sp>
      <p:sp>
        <p:nvSpPr>
          <p:cNvPr id="199" name="Google Shape;199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" name="Google Shape;200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" name="Google Shape;201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" name="Google Shape;202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8" name="Google Shape;208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32"/>
          <p:cNvSpPr/>
          <p:nvPr/>
        </p:nvSpPr>
        <p:spPr>
          <a:xfrm>
            <a:off x="456826" y="12701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32"/>
          <p:cNvSpPr txBox="1"/>
          <p:nvPr/>
        </p:nvSpPr>
        <p:spPr>
          <a:xfrm>
            <a:off x="488944" y="2340288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Данная идея ещё не была выдвинута в России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1" name="Google Shape;211;p32"/>
          <p:cNvSpPr txBox="1"/>
          <p:nvPr>
            <p:ph type="title"/>
          </p:nvPr>
        </p:nvSpPr>
        <p:spPr>
          <a:xfrm>
            <a:off x="456825" y="12356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2" name="Google Shape;212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" name="Google Shape;213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" name="Google Shape;214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" name="Google Shape;215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3"/>
          <p:cNvSpPr txBox="1"/>
          <p:nvPr/>
        </p:nvSpPr>
        <p:spPr>
          <a:xfrm>
            <a:off x="488944" y="2345556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БИЗНЕС-МОДЕЛЬ </a:t>
            </a: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– как вы зарабатываете или планируете;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1" name="Google Shape;221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2" name="Google Shape;222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33"/>
          <p:cNvSpPr/>
          <p:nvPr/>
        </p:nvSpPr>
        <p:spPr>
          <a:xfrm>
            <a:off x="456818" y="127014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33"/>
          <p:cNvSpPr txBox="1"/>
          <p:nvPr>
            <p:ph type="title"/>
          </p:nvPr>
        </p:nvSpPr>
        <p:spPr>
          <a:xfrm>
            <a:off x="456817" y="125788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5" name="Google Shape;225;p33"/>
          <p:cNvSpPr txBox="1"/>
          <p:nvPr>
            <p:ph idx="1" type="body"/>
          </p:nvPr>
        </p:nvSpPr>
        <p:spPr>
          <a:xfrm>
            <a:off x="456818" y="2922131"/>
            <a:ext cx="79932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Мы будем делать приложение/товар и т.д.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Это будет стоить ХХ рублей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У нас будут покупать вот это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Бизнес-модель 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Дополнительно мы можем зарабатывать на…</a:t>
            </a:r>
            <a:endParaRPr/>
          </a:p>
        </p:txBody>
      </p:sp>
      <p:sp>
        <p:nvSpPr>
          <p:cNvPr id="226" name="Google Shape;226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7" name="Google Shape;227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" name="Google Shape;228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" name="Google Shape;229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4"/>
          <p:cNvSpPr txBox="1"/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5" name="Google Shape;235;p34"/>
          <p:cNvSpPr txBox="1"/>
          <p:nvPr>
            <p:ph idx="1" type="body"/>
          </p:nvPr>
        </p:nvSpPr>
        <p:spPr>
          <a:xfrm>
            <a:off x="456818" y="2340281"/>
            <a:ext cx="7993200" cy="9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/>
              <a:t>Опишите ваши текущие результаты: успешные кейсы, клиенты или предварительные договоренности, привлеченные инвестиции и др.,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236" name="Google Shape;236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" name="Google Shape;237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" name="Google Shape;239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5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45" name="Google Shape;245;p35"/>
          <p:cNvGraphicFramePr/>
          <p:nvPr/>
        </p:nvGraphicFramePr>
        <p:xfrm>
          <a:off x="456810" y="921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{1A8B23E6-A6C4-4E92-ACB3-E4790DEFD6CB}</a:tableStyleId>
              </a:tblPr>
              <a:tblGrid>
                <a:gridCol w="2510675"/>
                <a:gridCol w="2510675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46" name="Google Shape;246;p35"/>
          <p:cNvSpPr/>
          <p:nvPr/>
        </p:nvSpPr>
        <p:spPr>
          <a:xfrm>
            <a:off x="456818" y="4222538"/>
            <a:ext cx="7532100" cy="551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При распределении ролей в команде стартапа проговаривать свои сильные стороны и ограничения </a:t>
            </a:r>
            <a:b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 отношении выбранной роли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7" name="Google Shape;247;p35"/>
          <p:cNvSpPr txBox="1"/>
          <p:nvPr>
            <p:ph idx="1" type="body"/>
          </p:nvPr>
        </p:nvSpPr>
        <p:spPr>
          <a:xfrm>
            <a:off x="456818" y="3853088"/>
            <a:ext cx="7993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ts val="1200"/>
              <a:buNone/>
            </a:pPr>
            <a:r>
              <a:rPr lang="ru">
                <a:solidFill>
                  <a:srgbClr val="FE706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ВАЖНО</a:t>
            </a:r>
            <a:endParaRPr/>
          </a:p>
        </p:txBody>
      </p:sp>
      <p:sp>
        <p:nvSpPr>
          <p:cNvPr id="248" name="Google Shape;248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9" name="Google Shape;249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1" name="Google Shape;251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" name="Google Shape;252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3" name="Google Shape;253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36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59" name="Google Shape;259;p36"/>
          <p:cNvSpPr txBox="1"/>
          <p:nvPr>
            <p:ph idx="1" type="body"/>
          </p:nvPr>
        </p:nvSpPr>
        <p:spPr>
          <a:xfrm>
            <a:off x="456825" y="1433725"/>
            <a:ext cx="7973700" cy="8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rgbClr val="132C40"/>
                </a:solidFill>
              </a:rPr>
              <a:t>Планы развития, основные укрупненные задачи</a:t>
            </a:r>
            <a:endParaRPr sz="16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 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260" name="Google Shape;260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1" name="Google Shape;261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3" name="Google Shape;263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5" name="Google Shape;265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6" name="Google Shape;266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7" name="Google Shape;267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68" name="Google Shape;268;p36"/>
          <p:cNvGraphicFramePr/>
          <p:nvPr/>
        </p:nvGraphicFramePr>
        <p:xfrm>
          <a:off x="630335" y="3150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{1A8B23E6-A6C4-4E92-ACB3-E4790DEFD6CB}</a:tableStyleId>
              </a:tblPr>
              <a:tblGrid>
                <a:gridCol w="3341400"/>
                <a:gridCol w="1679950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69" name="Google Shape;269;p36"/>
          <p:cNvSpPr txBox="1"/>
          <p:nvPr/>
        </p:nvSpPr>
        <p:spPr>
          <a:xfrm>
            <a:off x="477925" y="2709325"/>
            <a:ext cx="50214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b="0" i="0" lang="ru" sz="13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ближайшие 2-4  недели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37"/>
          <p:cNvSpPr txBox="1"/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75" name="Google Shape;275;p37"/>
          <p:cNvSpPr txBox="1"/>
          <p:nvPr>
            <p:ph idx="1" type="body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76" name="Google Shape;276;p37"/>
          <p:cNvSpPr txBox="1"/>
          <p:nvPr>
            <p:ph idx="1" type="body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77" name="Google Shape;277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8" name="Google Shape;278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3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0" name="Google Shape;280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2" name="Google Shape;282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3" name="Google Shape;283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4" name="Google Shape;284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