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92" r:id="rId4"/>
    <p:sldId id="293" r:id="rId5"/>
    <p:sldId id="260" r:id="rId6"/>
    <p:sldId id="295" r:id="rId7"/>
    <p:sldId id="275" r:id="rId8"/>
    <p:sldId id="277" r:id="rId9"/>
    <p:sldId id="284" r:id="rId10"/>
    <p:sldId id="285" r:id="rId11"/>
    <p:sldId id="286" r:id="rId12"/>
    <p:sldId id="271" r:id="rId13"/>
    <p:sldId id="287" r:id="rId14"/>
    <p:sldId id="273" r:id="rId15"/>
  </p:sldIdLst>
  <p:sldSz cx="9144000" cy="5143500" type="screen16x9"/>
  <p:notesSz cx="6858000" cy="9144000"/>
  <p:embeddedFontLst>
    <p:embeddedFont>
      <p:font typeface="Inter" panose="020B0604020202020204" charset="0"/>
      <p:regular r:id="rId17"/>
      <p:bold r:id="rId18"/>
    </p:embeddedFont>
    <p:embeddedFont>
      <p:font typeface="Inter SemiBold" panose="020B0604020202020204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10">
          <p15:clr>
            <a:srgbClr val="9AA0A6"/>
          </p15:clr>
        </p15:guide>
        <p15:guide id="4" pos="454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n1ruHU9y22ylInsZ2kzIgm5ck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016F95-CD63-4554-AEC5-948CB566EC59}">
  <a:tblStyle styleId="{A0016F95-CD63-4554-AEC5-948CB566EC5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3" d="100"/>
          <a:sy n="203" d="100"/>
        </p:scale>
        <p:origin x="580" y="112"/>
      </p:cViewPr>
      <p:guideLst>
        <p:guide orient="horz" pos="1620"/>
        <p:guide pos="2880"/>
        <p:guide orient="horz" pos="2810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11908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1073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585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641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/>
        </p:nvSpPr>
        <p:spPr>
          <a:xfrm>
            <a:off x="598815" y="1237264"/>
            <a:ext cx="7762988" cy="1902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 algn="ctr">
              <a:buSzPts val="1700"/>
            </a:pPr>
            <a:endParaRPr sz="1800" b="0" i="0" u="none" strike="noStrike" cap="none" dirty="0">
              <a:solidFill>
                <a:srgbClr val="000000"/>
              </a:solidFill>
              <a:latin typeface="+mn-lt"/>
              <a:ea typeface="Inter"/>
              <a:cs typeface="Inter"/>
              <a:sym typeface="Inter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7783" y="1501314"/>
            <a:ext cx="862010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buSzPts val="1700"/>
            </a:pPr>
            <a:r>
              <a:rPr lang="ru-RU" sz="3600" dirty="0">
                <a:ea typeface="Inter"/>
                <a:cs typeface="Inter"/>
                <a:sym typeface="Inter"/>
              </a:rPr>
              <a:t>Аддитивное производство полуфабрикатов для композиционной </a:t>
            </a:r>
          </a:p>
          <a:p>
            <a:pPr lvl="0" algn="ctr">
              <a:buSzPts val="1700"/>
            </a:pPr>
            <a:r>
              <a:rPr lang="ru-RU" sz="3600" dirty="0">
                <a:ea typeface="Inter"/>
                <a:cs typeface="Inter"/>
                <a:sym typeface="Inter"/>
              </a:rPr>
              <a:t>и тугоплавкой керамики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52768"/>
            <a:ext cx="8520600" cy="572700"/>
          </a:xfrm>
        </p:spPr>
        <p:txBody>
          <a:bodyPr>
            <a:noAutofit/>
          </a:bodyPr>
          <a:lstStyle/>
          <a:p>
            <a:r>
              <a:rPr lang="ru" sz="2400" dirty="0">
                <a:latin typeface="Inter SemiBold"/>
                <a:ea typeface="Inter SemiBold"/>
                <a:cs typeface="Inter SemiBold"/>
                <a:sym typeface="Inter SemiBold"/>
              </a:rPr>
              <a:t>Целевая аудитория</a:t>
            </a:r>
            <a:endParaRPr lang="ru-RU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64B924-BBDD-DA67-B252-45F0051A63AA}"/>
              </a:ext>
            </a:extLst>
          </p:cNvPr>
          <p:cNvSpPr txBox="1"/>
          <p:nvPr/>
        </p:nvSpPr>
        <p:spPr>
          <a:xfrm>
            <a:off x="3049985" y="3290692"/>
            <a:ext cx="2374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Индивидуальные протезы</a:t>
            </a:r>
          </a:p>
          <a:p>
            <a:pPr algn="ctr"/>
            <a:r>
              <a:rPr lang="ru-RU" dirty="0"/>
              <a:t>и импланты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50" y="1841550"/>
            <a:ext cx="1730920" cy="1405301"/>
          </a:xfrm>
          <a:prstGeom prst="rect">
            <a:avLst/>
          </a:prstGeom>
        </p:spPr>
      </p:pic>
      <p:pic>
        <p:nvPicPr>
          <p:cNvPr id="1028" name="Picture 4" descr="https://traumart.ru/wp-content/uploads/2021/11/4575f233-94f0-4d8a-80f9-a9a2c0c36ec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46"/>
          <a:stretch/>
        </p:blipFill>
        <p:spPr bwMode="auto">
          <a:xfrm>
            <a:off x="3224227" y="1841550"/>
            <a:ext cx="2156467" cy="14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avatars.dzeninfra.ru/get-zen_doc/1906877/pub_62f161a0e46be51395f92af7_62f162ae43566238a9e10cb8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948" y="1879778"/>
            <a:ext cx="2706517" cy="136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591753" y="3290692"/>
            <a:ext cx="1781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Формы для </a:t>
            </a:r>
          </a:p>
          <a:p>
            <a:pPr algn="ctr"/>
            <a:r>
              <a:rPr lang="ru-RU" dirty="0"/>
              <a:t>литья</a:t>
            </a:r>
            <a:r>
              <a:rPr lang="en-US" dirty="0"/>
              <a:t>/</a:t>
            </a:r>
            <a:r>
              <a:rPr lang="ru-RU" dirty="0"/>
              <a:t>прессования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DC7B13-3EF1-CC64-82F6-3D3B931BC2E3}"/>
              </a:ext>
            </a:extLst>
          </p:cNvPr>
          <p:cNvSpPr txBox="1"/>
          <p:nvPr/>
        </p:nvSpPr>
        <p:spPr>
          <a:xfrm>
            <a:off x="580047" y="3290692"/>
            <a:ext cx="2257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Износостойкие в стадии </a:t>
            </a:r>
          </a:p>
          <a:p>
            <a:pPr algn="ctr"/>
            <a:r>
              <a:rPr lang="ru-RU" dirty="0"/>
              <a:t>прототипирования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58282C-C51E-42F6-FCDA-5CCAB49754A2}"/>
              </a:ext>
            </a:extLst>
          </p:cNvPr>
          <p:cNvSpPr txBox="1"/>
          <p:nvPr/>
        </p:nvSpPr>
        <p:spPr>
          <a:xfrm>
            <a:off x="447806" y="883291"/>
            <a:ext cx="8439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" sz="1400" dirty="0">
                <a:latin typeface="Inter SemiBold"/>
                <a:ea typeface="Inter SemiBold"/>
                <a:cs typeface="Inter SemiBold"/>
                <a:sym typeface="Inter SemiBold"/>
              </a:rPr>
              <a:t>Производители изделий сложных или нестандартных форм из износостойких материалов, которые невыгодно или проблематично изготовить литьем или прессованием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41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40242"/>
            <a:ext cx="8520600" cy="572700"/>
          </a:xfrm>
        </p:spPr>
        <p:txBody>
          <a:bodyPr>
            <a:noAutofit/>
          </a:bodyPr>
          <a:lstStyle/>
          <a:p>
            <a:r>
              <a:rPr lang="ru" sz="2400" dirty="0">
                <a:latin typeface="Inter SemiBold"/>
                <a:ea typeface="Inter SemiBold"/>
                <a:cs typeface="Inter SemiBold"/>
                <a:sym typeface="Inter SemiBold"/>
              </a:rPr>
              <a:t>Проблемы изготовления износостойких изделий</a:t>
            </a:r>
            <a:endParaRPr lang="ru-RU" sz="2400" dirty="0"/>
          </a:p>
        </p:txBody>
      </p:sp>
      <p:sp>
        <p:nvSpPr>
          <p:cNvPr id="3" name="Google Shape;69;p3">
            <a:extLst>
              <a:ext uri="{FF2B5EF4-FFF2-40B4-BE49-F238E27FC236}">
                <a16:creationId xmlns:a16="http://schemas.microsoft.com/office/drawing/2014/main" id="{DA52E0BC-15F3-65C2-5597-24E9C64783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9750" y="671408"/>
            <a:ext cx="8018866" cy="15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1415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48440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AutoNum type="arabicPeriod"/>
            </a:pP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Низкие технические свойства легкообрабатываемых материалов</a:t>
            </a:r>
          </a:p>
          <a:p>
            <a:pPr marL="48440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AutoNum type="arabicPeriod"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48440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AutoNum type="arabicPeriod"/>
            </a:pP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Старение или скалывание защитных покрытий</a:t>
            </a:r>
          </a:p>
          <a:p>
            <a:pPr marL="484400">
              <a:lnSpc>
                <a:spcPct val="100000"/>
              </a:lnSpc>
              <a:buClr>
                <a:srgbClr val="2E85EC"/>
              </a:buClr>
              <a:buSzPts val="1400"/>
              <a:buFont typeface="Arial"/>
              <a:buAutoNum type="arabicPeriod"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484400">
              <a:lnSpc>
                <a:spcPct val="100000"/>
              </a:lnSpc>
              <a:buClr>
                <a:srgbClr val="2E85EC"/>
              </a:buClr>
              <a:buSzPts val="1400"/>
              <a:buFont typeface="Arial"/>
              <a:buAutoNum type="arabicPeriod"/>
            </a:pP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Увеличение стоимости и длительности механической обработки пропорционально износостойкости изделий</a:t>
            </a:r>
          </a:p>
          <a:p>
            <a:pPr marL="1415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1415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1415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316800" lvl="0" indent="-175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316800" lvl="0" indent="-175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6039FB-4AF8-A9F7-6B39-A0BBBF2E8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66"/>
          <a:stretch/>
        </p:blipFill>
        <p:spPr bwMode="auto">
          <a:xfrm>
            <a:off x="1205628" y="2740238"/>
            <a:ext cx="1776478" cy="17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896E62-BAFB-AFD6-27B9-F84705DD3585}"/>
              </a:ext>
            </a:extLst>
          </p:cNvPr>
          <p:cNvSpPr txBox="1"/>
          <p:nvPr/>
        </p:nvSpPr>
        <p:spPr>
          <a:xfrm>
            <a:off x="433089" y="4511980"/>
            <a:ext cx="3994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Средний срок службы эндопротеза с пластиковой прокладкой</a:t>
            </a:r>
            <a:r>
              <a:rPr lang="en-US" dirty="0"/>
              <a:t> </a:t>
            </a:r>
            <a:r>
              <a:rPr lang="ru-RU" dirty="0"/>
              <a:t>10-15 лет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697DED-64D0-9760-E0BF-FB565B1D14E8}"/>
              </a:ext>
            </a:extLst>
          </p:cNvPr>
          <p:cNvSpPr txBox="1"/>
          <p:nvPr/>
        </p:nvSpPr>
        <p:spPr>
          <a:xfrm>
            <a:off x="3514702" y="4511980"/>
            <a:ext cx="632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Сталь не образует плотной защитной</a:t>
            </a:r>
          </a:p>
          <a:p>
            <a:pPr algn="ctr"/>
            <a:r>
              <a:rPr lang="ru-RU" dirty="0"/>
              <a:t>оксидной пленки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16973484-D09F-A75D-66A7-8816E3497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50" y="2862227"/>
            <a:ext cx="1995488" cy="164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746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40242"/>
            <a:ext cx="8520600" cy="572700"/>
          </a:xfrm>
        </p:spPr>
        <p:txBody>
          <a:bodyPr>
            <a:noAutofit/>
          </a:bodyPr>
          <a:lstStyle/>
          <a:p>
            <a:r>
              <a:rPr lang="ru" sz="2400" dirty="0">
                <a:latin typeface="Inter SemiBold"/>
                <a:ea typeface="Inter SemiBold"/>
                <a:cs typeface="Inter SemiBold"/>
                <a:sym typeface="Inter SemiBold"/>
              </a:rPr>
              <a:t>Решение</a:t>
            </a:r>
            <a:endParaRPr lang="ru-RU" sz="2400" dirty="0"/>
          </a:p>
        </p:txBody>
      </p:sp>
      <p:sp>
        <p:nvSpPr>
          <p:cNvPr id="3" name="Google Shape;69;p3">
            <a:extLst>
              <a:ext uri="{FF2B5EF4-FFF2-40B4-BE49-F238E27FC236}">
                <a16:creationId xmlns:a16="http://schemas.microsoft.com/office/drawing/2014/main" id="{DA52E0BC-15F3-65C2-5597-24E9C64783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9750" y="950808"/>
            <a:ext cx="7864500" cy="15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48440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AutoNum type="arabicPeriod"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48440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AutoNum type="arabicPeriod"/>
            </a:pP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Использование высокопрочной тугоплавкой керамики: </a:t>
            </a:r>
            <a:r>
              <a:rPr lang="en-US" sz="1600" dirty="0" err="1">
                <a:solidFill>
                  <a:srgbClr val="0C0C0C"/>
                </a:solidFill>
                <a:latin typeface="Inter"/>
                <a:ea typeface="Inter"/>
                <a:sym typeface="Inter"/>
              </a:rPr>
              <a:t>SiC</a:t>
            </a: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, </a:t>
            </a:r>
            <a:r>
              <a:rPr lang="en-US" sz="1600" dirty="0" err="1">
                <a:solidFill>
                  <a:srgbClr val="0C0C0C"/>
                </a:solidFill>
                <a:latin typeface="Inter"/>
                <a:ea typeface="Inter"/>
                <a:sym typeface="Inter"/>
              </a:rPr>
              <a:t>ZrO</a:t>
            </a:r>
            <a:r>
              <a:rPr lang="ru-RU" sz="1600" baseline="-250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2</a:t>
            </a: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 и армированных композитов на их основе</a:t>
            </a:r>
          </a:p>
          <a:p>
            <a:pPr marL="484400">
              <a:lnSpc>
                <a:spcPct val="100000"/>
              </a:lnSpc>
              <a:buClr>
                <a:srgbClr val="2E85EC"/>
              </a:buClr>
              <a:buSzPts val="1400"/>
              <a:buFont typeface="Arial"/>
              <a:buAutoNum type="arabicPeriod"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484400">
              <a:lnSpc>
                <a:spcPct val="100000"/>
              </a:lnSpc>
              <a:buClr>
                <a:srgbClr val="2E85EC"/>
              </a:buClr>
              <a:buSzPts val="1400"/>
              <a:buFont typeface="Arial"/>
              <a:buAutoNum type="arabicPeriod"/>
            </a:pP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Исключение черновой обработки и минимизация финишной путем 3</a:t>
            </a:r>
            <a:r>
              <a:rPr lang="en-US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D </a:t>
            </a:r>
            <a:r>
              <a:rPr lang="ru-RU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печати</a:t>
            </a:r>
            <a:r>
              <a:rPr lang="en-US" sz="1600" dirty="0">
                <a:solidFill>
                  <a:srgbClr val="0C0C0C"/>
                </a:solidFill>
                <a:latin typeface="Inter"/>
                <a:ea typeface="Inter"/>
                <a:sym typeface="Inter"/>
              </a:rPr>
              <a:t> </a:t>
            </a: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48440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AutoNum type="arabicPeriod"/>
            </a:pPr>
            <a:endParaRPr lang="ru-RU" sz="16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1415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1415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316800" lvl="0" indent="-175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  <a:p>
            <a:pPr marL="316800" lvl="0" indent="-175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93204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515660" y="512068"/>
            <a:ext cx="821185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/>
            <a:r>
              <a:rPr lang="ru-RU" sz="2400" dirty="0">
                <a:latin typeface="Inter SemiBold"/>
                <a:ea typeface="Inter SemiBold"/>
                <a:cs typeface="Inter SemiBold"/>
                <a:sym typeface="Inter SemiBold"/>
              </a:rPr>
              <a:t>Услуга</a:t>
            </a:r>
            <a:r>
              <a:rPr lang="en-US" sz="2400" dirty="0">
                <a:latin typeface="Inter SemiBold"/>
                <a:ea typeface="Inter SemiBold"/>
                <a:cs typeface="Inter SemiBold"/>
                <a:sym typeface="Inter SemiBold"/>
              </a:rPr>
              <a:t> - </a:t>
            </a:r>
            <a:r>
              <a:rPr lang="ru-RU" sz="2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3D печать полуфабрикатов, спекаемых в высокопрочные керамические изделия</a:t>
            </a:r>
            <a:br>
              <a:rPr lang="ru-RU" sz="2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</a:br>
            <a:endParaRPr sz="2400"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5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" name="Рисунок 6" descr="https://sun9-39.userapi.com/impg/JDDDVY6rLMh-mCWM9PUc9c3I4H50utyPQCDgsw/I2hetINot9w.jpg?size=1280x1142&amp;quality=95&amp;sign=95ba41519fec3efff894a04f556dd7d2&amp;type=album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5432" y="1513687"/>
            <a:ext cx="2769600" cy="232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E46355-5737-83F6-2866-7646E56E1FC8}"/>
              </a:ext>
            </a:extLst>
          </p:cNvPr>
          <p:cNvSpPr txBox="1"/>
          <p:nvPr/>
        </p:nvSpPr>
        <p:spPr>
          <a:xfrm>
            <a:off x="2089776" y="3936304"/>
            <a:ext cx="5102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Полуфабрикат, полученный на </a:t>
            </a:r>
            <a:r>
              <a:rPr lang="en-US" dirty="0"/>
              <a:t>3D </a:t>
            </a:r>
            <a:r>
              <a:rPr lang="ru-RU" dirty="0"/>
              <a:t>принтере для спекания </a:t>
            </a:r>
          </a:p>
          <a:p>
            <a:pPr algn="ctr"/>
            <a:r>
              <a:rPr lang="ru-RU" dirty="0"/>
              <a:t>в композиционный керамический материал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515660" y="512068"/>
            <a:ext cx="821185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/>
            <a:r>
              <a:rPr lang="ru-RU" sz="2400" dirty="0">
                <a:solidFill>
                  <a:srgbClr val="0C0C0C"/>
                </a:solidFill>
                <a:latin typeface="Inter SemiBold"/>
                <a:ea typeface="Inter SemiBold"/>
                <a:cs typeface="Inter"/>
                <a:sym typeface="Inter SemiBold"/>
              </a:rPr>
              <a:t>Сравнение с аналогами</a:t>
            </a:r>
            <a:br>
              <a:rPr lang="ru-RU" sz="2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</a:br>
            <a:endParaRPr sz="2400"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6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3ACB6E6-A574-2759-2306-93C64B14B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662725"/>
              </p:ext>
            </p:extLst>
          </p:nvPr>
        </p:nvGraphicFramePr>
        <p:xfrm>
          <a:off x="1045923" y="1478071"/>
          <a:ext cx="6527105" cy="2992019"/>
        </p:xfrm>
        <a:graphic>
          <a:graphicData uri="http://schemas.openxmlformats.org/drawingml/2006/table">
            <a:tbl>
              <a:tblPr firstRow="1" bandRow="1">
                <a:tableStyleId>{A0016F95-CD63-4554-AEC5-948CB566EC59}</a:tableStyleId>
              </a:tblPr>
              <a:tblGrid>
                <a:gridCol w="1856984">
                  <a:extLst>
                    <a:ext uri="{9D8B030D-6E8A-4147-A177-3AD203B41FA5}">
                      <a16:colId xmlns:a16="http://schemas.microsoft.com/office/drawing/2014/main" val="4028508842"/>
                    </a:ext>
                  </a:extLst>
                </a:gridCol>
                <a:gridCol w="1431098">
                  <a:extLst>
                    <a:ext uri="{9D8B030D-6E8A-4147-A177-3AD203B41FA5}">
                      <a16:colId xmlns:a16="http://schemas.microsoft.com/office/drawing/2014/main" val="3833070846"/>
                    </a:ext>
                  </a:extLst>
                </a:gridCol>
                <a:gridCol w="1982244">
                  <a:extLst>
                    <a:ext uri="{9D8B030D-6E8A-4147-A177-3AD203B41FA5}">
                      <a16:colId xmlns:a16="http://schemas.microsoft.com/office/drawing/2014/main" val="3505030285"/>
                    </a:ext>
                  </a:extLst>
                </a:gridCol>
                <a:gridCol w="1256779">
                  <a:extLst>
                    <a:ext uri="{9D8B030D-6E8A-4147-A177-3AD203B41FA5}">
                      <a16:colId xmlns:a16="http://schemas.microsoft.com/office/drawing/2014/main" val="3243955415"/>
                    </a:ext>
                  </a:extLst>
                </a:gridCol>
              </a:tblGrid>
              <a:tr h="52787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  <a:r>
                        <a:rPr lang="en-US" dirty="0"/>
                        <a:t>D </a:t>
                      </a:r>
                      <a:r>
                        <a:rPr lang="ru-RU" dirty="0"/>
                        <a:t>печать </a:t>
                      </a:r>
                      <a:r>
                        <a:rPr lang="en-US" dirty="0" err="1"/>
                        <a:t>SiC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3D </a:t>
                      </a:r>
                      <a:r>
                        <a:rPr lang="ru-RU" dirty="0"/>
                        <a:t>печать сплавом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Ti6Al4V (TC4)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  <a:r>
                        <a:rPr lang="en-US" dirty="0"/>
                        <a:t>D </a:t>
                      </a:r>
                      <a:r>
                        <a:rPr lang="ru-RU" dirty="0"/>
                        <a:t>печать нейлоном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1131"/>
                  </a:ext>
                </a:extLst>
              </a:tr>
              <a:tr h="37779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Прочность на изгиб, Мпа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300-450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500-900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50-60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422840"/>
                  </a:ext>
                </a:extLst>
              </a:tr>
              <a:tr h="74523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Максимальная рабочая температура, </a:t>
                      </a:r>
                      <a:r>
                        <a:rPr lang="en-US" baseline="30000" dirty="0" err="1"/>
                        <a:t>o</a:t>
                      </a:r>
                      <a:r>
                        <a:rPr lang="en-US" baseline="0" dirty="0" err="1"/>
                        <a:t>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&lt;120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06630"/>
                  </a:ext>
                </a:extLst>
              </a:tr>
              <a:tr h="37779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Изотропность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958423"/>
                  </a:ext>
                </a:extLst>
              </a:tr>
              <a:tr h="18889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Твердость, </a:t>
                      </a:r>
                      <a:r>
                        <a:rPr lang="en-US" dirty="0"/>
                        <a:t>HV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1800-2000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90-100</a:t>
                      </a:r>
                      <a:r>
                        <a:rPr lang="en-US" dirty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189220"/>
                  </a:ext>
                </a:extLst>
              </a:tr>
              <a:tr h="18889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 сырья,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кг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23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370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3743142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Бизнес-модель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7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38061B8-6C52-46BB-BD1C-A18078B847C1}"/>
              </a:ext>
            </a:extLst>
          </p:cNvPr>
          <p:cNvSpPr/>
          <p:nvPr/>
        </p:nvSpPr>
        <p:spPr>
          <a:xfrm>
            <a:off x="2346251" y="1830461"/>
            <a:ext cx="1651591" cy="9569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Предприятие-клиент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500D278-856B-4B14-AE89-9533E608DD9B}"/>
              </a:ext>
            </a:extLst>
          </p:cNvPr>
          <p:cNvSpPr/>
          <p:nvPr/>
        </p:nvSpPr>
        <p:spPr>
          <a:xfrm>
            <a:off x="225052" y="1860693"/>
            <a:ext cx="1651591" cy="956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Полуфабрикат</a:t>
            </a:r>
            <a:r>
              <a:rPr lang="en-US" dirty="0">
                <a:solidFill>
                  <a:schemeClr val="tx1"/>
                </a:solidFill>
              </a:rPr>
              <a:t>/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заготовка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780D0A9-FA4A-4C5C-9652-CF92A737CFA2}"/>
              </a:ext>
            </a:extLst>
          </p:cNvPr>
          <p:cNvSpPr/>
          <p:nvPr/>
        </p:nvSpPr>
        <p:spPr>
          <a:xfrm>
            <a:off x="4557828" y="1830463"/>
            <a:ext cx="1651591" cy="956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Финишная </a:t>
            </a:r>
            <a:r>
              <a:rPr lang="ru-RU" dirty="0" err="1">
                <a:solidFill>
                  <a:schemeClr val="tx1"/>
                </a:solidFill>
              </a:rPr>
              <a:t>механическа</a:t>
            </a:r>
            <a:r>
              <a:rPr lang="ru-RU" dirty="0">
                <a:solidFill>
                  <a:schemeClr val="tx1"/>
                </a:solidFill>
              </a:rPr>
              <a:t> обработка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57FB28A-979D-4329-A4FE-B268D917C744}"/>
              </a:ext>
            </a:extLst>
          </p:cNvPr>
          <p:cNvSpPr/>
          <p:nvPr/>
        </p:nvSpPr>
        <p:spPr>
          <a:xfrm>
            <a:off x="315429" y="3637270"/>
            <a:ext cx="1651591" cy="9569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ООО «НПО Аддитивные нанотехнологии»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1B28C7DB-D26D-49E5-ABD5-57C0EF24C7E0}"/>
              </a:ext>
            </a:extLst>
          </p:cNvPr>
          <p:cNvSpPr/>
          <p:nvPr/>
        </p:nvSpPr>
        <p:spPr>
          <a:xfrm>
            <a:off x="6365364" y="2253993"/>
            <a:ext cx="248094" cy="1294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F3722AA-8ADC-4ED0-BD02-43747ADB6C9A}"/>
              </a:ext>
            </a:extLst>
          </p:cNvPr>
          <p:cNvSpPr/>
          <p:nvPr/>
        </p:nvSpPr>
        <p:spPr>
          <a:xfrm>
            <a:off x="6769403" y="1844639"/>
            <a:ext cx="1651591" cy="956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Готовая форма для литья/готовое изделие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232A98F6-6E21-4463-8C84-83B9C9171C94}"/>
              </a:ext>
            </a:extLst>
          </p:cNvPr>
          <p:cNvSpPr/>
          <p:nvPr/>
        </p:nvSpPr>
        <p:spPr>
          <a:xfrm>
            <a:off x="4178595" y="2253993"/>
            <a:ext cx="248094" cy="1294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7AC909C2-8400-44D6-B363-5F43E4E4A93B}"/>
              </a:ext>
            </a:extLst>
          </p:cNvPr>
          <p:cNvSpPr/>
          <p:nvPr/>
        </p:nvSpPr>
        <p:spPr>
          <a:xfrm>
            <a:off x="1967020" y="2253993"/>
            <a:ext cx="248094" cy="1294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CB7D7206-13A6-47E4-AB0E-D5A7C3762B3C}"/>
              </a:ext>
            </a:extLst>
          </p:cNvPr>
          <p:cNvSpPr/>
          <p:nvPr/>
        </p:nvSpPr>
        <p:spPr>
          <a:xfrm rot="16200000">
            <a:off x="905639" y="3157863"/>
            <a:ext cx="429580" cy="139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672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186" y="169253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/>
              <a:t>Этап выполнения НИОКР №1</a:t>
            </a:r>
            <a:br>
              <a:rPr lang="ru-RU" dirty="0"/>
            </a:br>
            <a:r>
              <a:rPr lang="ru-RU" sz="2200" dirty="0"/>
              <a:t>Обратное проектирование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s://sun9-63.userapi.com/impg/ycaEormC1cCrFSuqmHRqsonoAiUyQyd8QOs3Mg/HgC62T9ijqM.jpg?size=1280x1095&amp;quality=96&amp;sign=161f03b5229ad9ca8cdaa59a17d2f1e0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41" y="1404427"/>
            <a:ext cx="2570560" cy="219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6675" y="3863918"/>
            <a:ext cx="3363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3</a:t>
            </a:r>
            <a:r>
              <a:rPr lang="en-US" b="1" dirty="0"/>
              <a:t>D </a:t>
            </a:r>
            <a:r>
              <a:rPr lang="ru-RU" b="1" dirty="0"/>
              <a:t>сканирование исходной детали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43417" y="3863917"/>
            <a:ext cx="3203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Разработка чертежа и 3</a:t>
            </a:r>
            <a:r>
              <a:rPr lang="en-US" b="1" dirty="0"/>
              <a:t>D </a:t>
            </a:r>
            <a:r>
              <a:rPr lang="ru-RU" b="1" dirty="0"/>
              <a:t>модели</a:t>
            </a:r>
          </a:p>
        </p:txBody>
      </p:sp>
      <p:pic>
        <p:nvPicPr>
          <p:cNvPr id="10" name="Picture 4" descr="https://sun9-30.userapi.com/impg/A9ZHXjFzJSOikxoCyMiZSD4Pvhbacc2zn31VQQ/UCmWc__sYhg.jpg?size=1280x895&amp;quality=96&amp;sign=d86853df132ab4751f489bbefe2812d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550" y="1404427"/>
            <a:ext cx="3144988" cy="219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3885798" y="2126492"/>
            <a:ext cx="900376" cy="506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774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186" y="169253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/>
              <a:t>Этапы выполнения НИОКР №2</a:t>
            </a:r>
            <a:br>
              <a:rPr lang="ru-RU" dirty="0"/>
            </a:br>
            <a:r>
              <a:rPr lang="ru-RU" sz="2200" dirty="0"/>
              <a:t>3</a:t>
            </a:r>
            <a:r>
              <a:rPr lang="en-US" sz="2200" dirty="0"/>
              <a:t>D </a:t>
            </a:r>
            <a:r>
              <a:rPr lang="ru-RU" sz="2200" dirty="0"/>
              <a:t>печать изделия или формы для литья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65282" y="3863918"/>
            <a:ext cx="18662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3</a:t>
            </a:r>
            <a:r>
              <a:rPr lang="en-US" b="1" dirty="0"/>
              <a:t>D </a:t>
            </a:r>
            <a:r>
              <a:rPr lang="ru-RU" b="1" dirty="0"/>
              <a:t>печать изделия</a:t>
            </a:r>
          </a:p>
          <a:p>
            <a:pPr algn="just"/>
            <a:r>
              <a:rPr lang="ru-RU" b="1" dirty="0"/>
              <a:t>-копия, оригинал, </a:t>
            </a:r>
          </a:p>
          <a:p>
            <a:pPr algn="just"/>
            <a:r>
              <a:rPr lang="ru-RU" b="1" dirty="0"/>
              <a:t>зеркальная копия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94686" y="3863918"/>
            <a:ext cx="2744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b="1" dirty="0"/>
              <a:t>3D</a:t>
            </a:r>
            <a:r>
              <a:rPr lang="ru-RU" b="1" dirty="0"/>
              <a:t> печать формы для литья</a:t>
            </a:r>
          </a:p>
          <a:p>
            <a:pPr algn="ctr"/>
            <a:r>
              <a:rPr lang="ru-RU" b="1" dirty="0"/>
              <a:t>или прессования </a:t>
            </a:r>
          </a:p>
        </p:txBody>
      </p:sp>
      <p:pic>
        <p:nvPicPr>
          <p:cNvPr id="8" name="Picture 6" descr="https://sun9-6.userapi.com/impg/T5FaaMM-k5bBSrycOf8MpWCaoROvQhQEgNI07w/7hpP4somPwk.jpg?size=1280x576&amp;quality=95&amp;sign=ff0a48ae4bb8b2b5f971dc2bc89530f1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2" r="25057"/>
          <a:stretch/>
        </p:blipFill>
        <p:spPr bwMode="auto">
          <a:xfrm flipH="1">
            <a:off x="1000306" y="1224532"/>
            <a:ext cx="2847695" cy="250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un9-32.userapi.com/impg/DKWny7gN8pZe8tP_arT6u9CmtYJJRNOGJXQ7kQ/d8r78ecRSw8.jpg?size=367x465&amp;quality=96&amp;sign=36baac9b812bbf59f137a2b6b5673d93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301" y="1224531"/>
            <a:ext cx="2454455" cy="250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6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186" y="169253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/>
              <a:t>Этапы выполнения НИОКР №3*</a:t>
            </a:r>
            <a:br>
              <a:rPr lang="ru-RU" dirty="0"/>
            </a:br>
            <a:r>
              <a:rPr lang="ru-RU" dirty="0"/>
              <a:t>М</a:t>
            </a:r>
            <a:r>
              <a:rPr lang="ru-RU" sz="2200" dirty="0"/>
              <a:t>еханическая обработка</a:t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6" descr="https://sun9-7.userapi.com/impg/ykv0VV7VWkiUFHlIpdK6c6Qybw94b3CfXy93RA/B4bMxl9BGy8.jpg?size=1080x1076&amp;quality=95&amp;sign=1ef35b6f76691dfd33350e2a1a09005f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5" r="5562"/>
          <a:stretch/>
        </p:blipFill>
        <p:spPr bwMode="auto">
          <a:xfrm>
            <a:off x="1483724" y="1356154"/>
            <a:ext cx="2244295" cy="267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D5C4D67-31A7-C724-A3E8-CB86D1CFF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63" y="1312274"/>
            <a:ext cx="3626285" cy="271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B51133-8BBF-35A8-2160-41F2CCCE81C7}"/>
              </a:ext>
            </a:extLst>
          </p:cNvPr>
          <p:cNvSpPr/>
          <p:nvPr/>
        </p:nvSpPr>
        <p:spPr>
          <a:xfrm>
            <a:off x="1282556" y="4058072"/>
            <a:ext cx="2451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Обработка на ЧПУ станке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F06293-4171-929A-AAB0-5857CFA7C1DC}"/>
              </a:ext>
            </a:extLst>
          </p:cNvPr>
          <p:cNvSpPr/>
          <p:nvPr/>
        </p:nvSpPr>
        <p:spPr>
          <a:xfrm>
            <a:off x="4284843" y="4038922"/>
            <a:ext cx="46810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Финишная обработка </a:t>
            </a:r>
            <a:r>
              <a:rPr lang="ru-RU" b="1" dirty="0" err="1"/>
              <a:t>пескоструем</a:t>
            </a:r>
            <a:r>
              <a:rPr lang="ru-RU" b="1" dirty="0"/>
              <a:t> или химически</a:t>
            </a:r>
          </a:p>
        </p:txBody>
      </p:sp>
    </p:spTree>
    <p:extLst>
      <p:ext uri="{BB962C8B-B14F-4D97-AF65-F5344CB8AC3E}">
        <p14:creationId xmlns:p14="http://schemas.microsoft.com/office/powerpoint/2010/main" val="3063835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Наш опыт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1700" y="1285571"/>
            <a:ext cx="2651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/>
              <a:t>3</a:t>
            </a:r>
            <a:r>
              <a:rPr lang="en-US" dirty="0"/>
              <a:t>D </a:t>
            </a:r>
            <a:r>
              <a:rPr lang="ru-RU" dirty="0"/>
              <a:t>печать изделий по аналогу или чертежу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65917" y="1177849"/>
            <a:ext cx="26518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dirty="0"/>
              <a:t>3D </a:t>
            </a:r>
            <a:r>
              <a:rPr lang="ru-RU" dirty="0"/>
              <a:t>печать форм для литья или прессования металлов</a:t>
            </a:r>
            <a:r>
              <a:rPr lang="en-US" dirty="0"/>
              <a:t>/</a:t>
            </a:r>
            <a:r>
              <a:rPr lang="ru-RU" dirty="0"/>
              <a:t>пластмасс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06309" y="1177849"/>
            <a:ext cx="18673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Апробация нового</a:t>
            </a:r>
          </a:p>
          <a:p>
            <a:pPr algn="ctr"/>
            <a:r>
              <a:rPr lang="ru-RU" dirty="0"/>
              <a:t>материала</a:t>
            </a:r>
          </a:p>
          <a:p>
            <a:pPr algn="ctr"/>
            <a:r>
              <a:rPr lang="ru-RU" dirty="0"/>
              <a:t>для 3</a:t>
            </a:r>
            <a:r>
              <a:rPr lang="en-US" dirty="0"/>
              <a:t>D </a:t>
            </a:r>
            <a:r>
              <a:rPr lang="ru-RU" dirty="0"/>
              <a:t>печати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568" r="20897"/>
          <a:stretch/>
        </p:blipFill>
        <p:spPr>
          <a:xfrm>
            <a:off x="398696" y="1916513"/>
            <a:ext cx="2322944" cy="2756271"/>
          </a:xfrm>
          <a:prstGeom prst="rect">
            <a:avLst/>
          </a:prstGeom>
        </p:spPr>
      </p:pic>
      <p:pic>
        <p:nvPicPr>
          <p:cNvPr id="8" name="Picture 2" descr="https://sun9-32.userapi.com/impg/DKWny7gN8pZe8tP_arT6u9CmtYJJRNOGJXQ7kQ/d8r78ecRSw8.jpg?size=367x465&amp;quality=96&amp;sign=36baac9b812bbf59f137a2b6b5673d93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427" y="2076637"/>
            <a:ext cx="2291208" cy="23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s://sun9-39.userapi.com/impg/JDDDVY6rLMh-mCWM9PUc9c3I4H50utyPQCDgsw/I2hetINot9w.jpg?size=1280x1142&amp;quality=95&amp;sign=95ba41519fec3efff894a04f556dd7d2&amp;type=album">
            <a:extLst>
              <a:ext uri="{FF2B5EF4-FFF2-40B4-BE49-F238E27FC236}">
                <a16:creationId xmlns:a16="http://schemas.microsoft.com/office/drawing/2014/main" id="{360ED9F3-BC34-1C48-03E5-3EC6A12D1D73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8422" y="2098910"/>
            <a:ext cx="2665206" cy="231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0A52EB-3D98-76BE-FA0B-380158499292}"/>
              </a:ext>
            </a:extLst>
          </p:cNvPr>
          <p:cNvSpPr/>
          <p:nvPr/>
        </p:nvSpPr>
        <p:spPr>
          <a:xfrm>
            <a:off x="302019" y="4672784"/>
            <a:ext cx="27638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Робот-манипулятор (140 см)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122DD5-6371-13F4-DDAD-6410E378C4A0}"/>
              </a:ext>
            </a:extLst>
          </p:cNvPr>
          <p:cNvSpPr/>
          <p:nvPr/>
        </p:nvSpPr>
        <p:spPr>
          <a:xfrm>
            <a:off x="3336970" y="4672783"/>
            <a:ext cx="2169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Формы для порошков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97547B2-3852-7A7C-C335-4E694EBBBF3C}"/>
              </a:ext>
            </a:extLst>
          </p:cNvPr>
          <p:cNvSpPr/>
          <p:nvPr/>
        </p:nvSpPr>
        <p:spPr>
          <a:xfrm>
            <a:off x="5800381" y="4672782"/>
            <a:ext cx="33730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/>
              <a:t>Сырцы на основе карбида кремния</a:t>
            </a:r>
          </a:p>
        </p:txBody>
      </p:sp>
    </p:spTree>
    <p:extLst>
      <p:ext uri="{BB962C8B-B14F-4D97-AF65-F5344CB8AC3E}">
        <p14:creationId xmlns:p14="http://schemas.microsoft.com/office/powerpoint/2010/main" val="320524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latin typeface="Inter SemiBold"/>
                <a:ea typeface="Inter SemiBold"/>
                <a:cs typeface="Inter SemiBold"/>
                <a:sym typeface="Inter SemiBold"/>
              </a:rPr>
              <a:t>Наша команда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94" name="Google Shape;294;p15"/>
          <p:cNvSpPr txBox="1"/>
          <p:nvPr/>
        </p:nvSpPr>
        <p:spPr>
          <a:xfrm>
            <a:off x="6945151" y="1192550"/>
            <a:ext cx="2044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Марк Цукерберг</a:t>
            </a:r>
            <a:endParaRPr sz="1100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5" name="Google Shape;295;p15"/>
          <p:cNvSpPr txBox="1"/>
          <p:nvPr/>
        </p:nvSpPr>
        <p:spPr>
          <a:xfrm>
            <a:off x="6945151" y="1421936"/>
            <a:ext cx="204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Ментор проекта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5"/>
          <p:cNvSpPr txBox="1"/>
          <p:nvPr/>
        </p:nvSpPr>
        <p:spPr>
          <a:xfrm>
            <a:off x="6223400" y="482800"/>
            <a:ext cx="258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Наши консультанты</a:t>
            </a:r>
            <a:endParaRPr sz="1400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8" name="Google Shape;298;p15"/>
          <p:cNvSpPr txBox="1"/>
          <p:nvPr/>
        </p:nvSpPr>
        <p:spPr>
          <a:xfrm>
            <a:off x="6945151" y="2000792"/>
            <a:ext cx="2044200" cy="587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Васили Христорождественская</a:t>
            </a:r>
            <a:endParaRPr sz="1100" b="0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9" name="Google Shape;299;p15"/>
          <p:cNvSpPr txBox="1"/>
          <p:nvPr/>
        </p:nvSpPr>
        <p:spPr>
          <a:xfrm>
            <a:off x="6945151" y="2382578"/>
            <a:ext cx="204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Ментор проекта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5"/>
          <p:cNvSpPr txBox="1"/>
          <p:nvPr/>
        </p:nvSpPr>
        <p:spPr>
          <a:xfrm>
            <a:off x="6945151" y="3035774"/>
            <a:ext cx="204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Ментор проекта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12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CC9988-E699-02F5-EFFA-3986D52B6B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43" b="18648"/>
          <a:stretch/>
        </p:blipFill>
        <p:spPr bwMode="auto">
          <a:xfrm>
            <a:off x="1022667" y="1061193"/>
            <a:ext cx="7473309" cy="27617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F36A18-B983-6415-9B7A-DC42188A33A5}"/>
              </a:ext>
            </a:extLst>
          </p:cNvPr>
          <p:cNvSpPr txBox="1"/>
          <p:nvPr/>
        </p:nvSpPr>
        <p:spPr>
          <a:xfrm>
            <a:off x="1323977" y="3950950"/>
            <a:ext cx="15668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Байкова Туяра Викторовна</a:t>
            </a:r>
          </a:p>
          <a:p>
            <a:pPr algn="ctr"/>
            <a:r>
              <a:rPr lang="ru-RU" dirty="0"/>
              <a:t>( Маркетинг и финансы)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2C38C4-2209-3E21-9E26-B0919C47E9A8}"/>
              </a:ext>
            </a:extLst>
          </p:cNvPr>
          <p:cNvSpPr txBox="1"/>
          <p:nvPr/>
        </p:nvSpPr>
        <p:spPr>
          <a:xfrm>
            <a:off x="3498652" y="3950950"/>
            <a:ext cx="23471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Мефодьев Георгий</a:t>
            </a:r>
          </a:p>
          <a:p>
            <a:pPr algn="ctr"/>
            <a:r>
              <a:rPr lang="ru-RU" dirty="0"/>
              <a:t>Александрович</a:t>
            </a:r>
          </a:p>
          <a:p>
            <a:pPr algn="ctr"/>
            <a:r>
              <a:rPr lang="ru-RU" dirty="0"/>
              <a:t>(Инженер материаловед, </a:t>
            </a:r>
          </a:p>
          <a:p>
            <a:pPr algn="ctr"/>
            <a:r>
              <a:rPr lang="ru-RU" dirty="0"/>
              <a:t>руководитель проекта)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6F7B97-CAD7-43F4-140D-6FCB1D8F9919}"/>
              </a:ext>
            </a:extLst>
          </p:cNvPr>
          <p:cNvSpPr txBox="1"/>
          <p:nvPr/>
        </p:nvSpPr>
        <p:spPr>
          <a:xfrm>
            <a:off x="6415087" y="3946155"/>
            <a:ext cx="2000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Лядова Анна Александровна</a:t>
            </a:r>
          </a:p>
          <a:p>
            <a:pPr algn="ctr"/>
            <a:r>
              <a:rPr lang="ru-RU" dirty="0"/>
              <a:t>(3</a:t>
            </a:r>
            <a:r>
              <a:rPr lang="en-US" dirty="0"/>
              <a:t>D</a:t>
            </a:r>
            <a:r>
              <a:rPr lang="ru-RU" dirty="0"/>
              <a:t> сканирование и моделирование)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Запрос: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Ищем контакты предприятий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компаний из отрасли машиностроения, имеющих участок для механической обработки керамики и(или) тестирования износостойких изделий в: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-узлах трения</a:t>
            </a:r>
            <a:r>
              <a:rPr lang="en-US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-окислительной атмосфере</a:t>
            </a:r>
            <a:r>
              <a:rPr lang="en-US" dirty="0">
                <a:solidFill>
                  <a:schemeClr val="tx1"/>
                </a:solidFill>
              </a:rPr>
              <a:t>;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-контакте с расплавами металлов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пластмасс</a:t>
            </a:r>
            <a:r>
              <a:rPr lang="en-US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температуре свыше 1200</a:t>
            </a:r>
            <a:r>
              <a:rPr lang="ru-RU" baseline="30000" dirty="0">
                <a:solidFill>
                  <a:schemeClr val="tx1"/>
                </a:solidFill>
              </a:rPr>
              <a:t>о</a:t>
            </a:r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en-US" dirty="0">
                <a:solidFill>
                  <a:schemeClr val="tx1"/>
                </a:solidFill>
              </a:rPr>
              <a:t>;</a:t>
            </a: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радиации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311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7"/>
          <p:cNvSpPr txBox="1">
            <a:spLocks noGrp="1"/>
          </p:cNvSpPr>
          <p:nvPr>
            <p:ph type="title"/>
          </p:nvPr>
        </p:nvSpPr>
        <p:spPr>
          <a:xfrm>
            <a:off x="430912" y="456625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Контакты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20" name="Google Shape;320;p17"/>
          <p:cNvSpPr txBox="1">
            <a:spLocks noGrp="1"/>
          </p:cNvSpPr>
          <p:nvPr>
            <p:ph type="body" idx="1"/>
          </p:nvPr>
        </p:nvSpPr>
        <p:spPr>
          <a:xfrm>
            <a:off x="430912" y="1289225"/>
            <a:ext cx="46041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ООО «НПО Аддитивные нанотехнологии»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endParaRPr lang="ru"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lang="ru" sz="14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+7 953 375 80 16</a:t>
            </a:r>
            <a:endParaRPr lang="ru" sz="1400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indent="0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chak198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@mail.ru</a:t>
            </a:r>
            <a:endParaRPr lang="ru" sz="1400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Мефодьев Георгий</a:t>
            </a:r>
            <a:r>
              <a:rPr lang="en-US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Александрович</a:t>
            </a:r>
            <a:endParaRPr lang="ru" sz="1400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endParaRPr lang="ru" sz="1400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endParaRPr lang="ru" sz="1400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endParaRPr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3" name="Google Shape;323;p17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14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Google Shape;309;p16">
            <a:extLst>
              <a:ext uri="{FF2B5EF4-FFF2-40B4-BE49-F238E27FC236}">
                <a16:creationId xmlns:a16="http://schemas.microsoft.com/office/drawing/2014/main" id="{6D60E5B6-B901-966D-788B-D1B9BF3DF9A1}"/>
              </a:ext>
            </a:extLst>
          </p:cNvPr>
          <p:cNvSpPr txBox="1">
            <a:spLocks/>
          </p:cNvSpPr>
          <p:nvPr/>
        </p:nvSpPr>
        <p:spPr>
          <a:xfrm>
            <a:off x="430912" y="968525"/>
            <a:ext cx="7864500" cy="74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900"/>
              </a:spcAft>
              <a:buFont typeface="Arial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19C3A4-C345-D327-A9FE-7A47A7BF13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9" t="35724" r="16415" b="23404"/>
          <a:stretch/>
        </p:blipFill>
        <p:spPr bwMode="auto">
          <a:xfrm>
            <a:off x="5182498" y="1375460"/>
            <a:ext cx="2899539" cy="33560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4668</TotalTime>
  <Words>473</Words>
  <Application>Microsoft Office PowerPoint</Application>
  <PresentationFormat>Экран (16:9)</PresentationFormat>
  <Paragraphs>127</Paragraphs>
  <Slides>14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Inter</vt:lpstr>
      <vt:lpstr>Inter SemiBold</vt:lpstr>
      <vt:lpstr>Simple Light</vt:lpstr>
      <vt:lpstr>Презентация PowerPoint</vt:lpstr>
      <vt:lpstr>Целевая аудитория</vt:lpstr>
      <vt:lpstr>Проблемы изготовления износостойких изделий</vt:lpstr>
      <vt:lpstr>Решение</vt:lpstr>
      <vt:lpstr>Услуга - 3D печать полуфабрикатов, спекаемых в высокопрочные керамические изделия </vt:lpstr>
      <vt:lpstr>Сравнение с аналогами </vt:lpstr>
      <vt:lpstr>Бизнес-модель</vt:lpstr>
      <vt:lpstr>Этап выполнения НИОКР №1 Обратное проектирование </vt:lpstr>
      <vt:lpstr>Этапы выполнения НИОКР №2 3D печать изделия или формы для литья </vt:lpstr>
      <vt:lpstr>Этапы выполнения НИОКР №3* Механическая обработка </vt:lpstr>
      <vt:lpstr>Наш опыт </vt:lpstr>
      <vt:lpstr>Наша команда</vt:lpstr>
      <vt:lpstr>Запрос: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user</dc:creator>
  <cp:lastModifiedBy>Марк Кожин</cp:lastModifiedBy>
  <cp:revision>93</cp:revision>
  <dcterms:modified xsi:type="dcterms:W3CDTF">2023-12-06T16:29:08Z</dcterms:modified>
</cp:coreProperties>
</file>