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4630400" cy="8229600"/>
  <p:notesSz cx="8229600" cy="14630400"/>
  <p:embeddedFontLst>
    <p:embeddedFont>
      <p:font typeface="Playfair Display"/>
      <p:regular r:id="rId16"/>
    </p:embeddedFont>
    <p:embeddedFont>
      <p:font typeface="Playfair Display"/>
      <p:regular r:id="rId17"/>
    </p:embeddedFont>
    <p:embeddedFont>
      <p:font typeface="Playfair Display"/>
      <p:regular r:id="rId18"/>
    </p:embeddedFont>
    <p:embeddedFont>
      <p:font typeface="Playfair Display"/>
      <p:regular r:id="rId19"/>
    </p:embeddedFont>
    <p:embeddedFont>
      <p:font typeface="Open Sans"/>
      <p:regular r:id="rId20"/>
    </p:embeddedFont>
    <p:embeddedFont>
      <p:font typeface="Open Sans"/>
      <p:regular r:id="rId21"/>
    </p:embeddedFont>
    <p:embeddedFont>
      <p:font typeface="Open Sans"/>
      <p:regular r:id="rId22"/>
    </p:embeddedFont>
    <p:embeddedFont>
      <p:font typeface="Open Sans"/>
      <p:regular r:id="rId23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6" Type="http://schemas.openxmlformats.org/officeDocument/2006/relationships/font" Target="fonts/font1.fntdata"/><Relationship Id="rId17" Type="http://schemas.openxmlformats.org/officeDocument/2006/relationships/font" Target="fonts/font2.fntdata"/><Relationship Id="rId18" Type="http://schemas.openxmlformats.org/officeDocument/2006/relationships/font" Target="fonts/font3.fntdata"/><Relationship Id="rId19" Type="http://schemas.openxmlformats.org/officeDocument/2006/relationships/font" Target="fonts/font4.fntdata"/><Relationship Id="rId20" Type="http://schemas.openxmlformats.org/officeDocument/2006/relationships/font" Target="fonts/font5.fntdata"/><Relationship Id="rId21" Type="http://schemas.openxmlformats.org/officeDocument/2006/relationships/font" Target="fonts/font6.fntdata"/><Relationship Id="rId22" Type="http://schemas.openxmlformats.org/officeDocument/2006/relationships/font" Target="fonts/font7.fntdata"/><Relationship Id="rId23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869525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Обучение в мессенджере для младших школьников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4407337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Интерактивная образовательная платформа нового поколения, которая делает обучение доступным, увлекательным и эффективным прямо в привычной среде общения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8070" y="514350"/>
            <a:ext cx="10050661" cy="5843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36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Обучение там, где дети уже проводят время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748070" y="1547455"/>
            <a:ext cx="6339007" cy="1196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Современные младшие школьники уверенно пользуются мессенджерами для общения с семьёй и друзьями. Наша платформа встраивается прямо в эту привычную среду, превращая её в пространство для обучения.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748070" y="2912507"/>
            <a:ext cx="6339007" cy="1196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Ученики 1–4 классов получают доступ к учебным материалам, тренировочным заданиям и персонализированным маршрутам обучения через удобный чат-интерфейс. Не нужно скачивать дополнительные приложения или осваивать сложные платформы.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748070" y="4277558"/>
            <a:ext cx="6339007" cy="8976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Это решение объединяет привычность мессенджера с образовательной эффективностью, создавая комфортную среду для обучения без барьеров.</a:t>
            </a:r>
            <a:endParaRPr lang="en-US" sz="14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0944" y="1589603"/>
            <a:ext cx="6339007" cy="633900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85618"/>
            <a:ext cx="69836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Три ключевые цели проекта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3102531"/>
            <a:ext cx="4215289" cy="3041333"/>
          </a:xfrm>
          <a:prstGeom prst="roundRect">
            <a:avLst>
              <a:gd name="adj" fmla="val 979"/>
            </a:avLst>
          </a:prstGeom>
          <a:solidFill>
            <a:srgbClr val="E0E0EC"/>
          </a:solidFill>
          <a:ln/>
        </p:spPr>
      </p:sp>
      <p:sp>
        <p:nvSpPr>
          <p:cNvPr id="4" name="Text 2"/>
          <p:cNvSpPr/>
          <p:nvPr/>
        </p:nvSpPr>
        <p:spPr>
          <a:xfrm>
            <a:off x="992148" y="3300889"/>
            <a:ext cx="3818573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Повышение мотивации и успеваемости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992148" y="4040267"/>
            <a:ext cx="3818573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Игровые элементы, мгновенная обратная связь и персонализированные задания помогают младшим школьникам учиться с интересом и показывать лучшие результаты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207437" y="3102531"/>
            <a:ext cx="4215408" cy="3041333"/>
          </a:xfrm>
          <a:prstGeom prst="roundRect">
            <a:avLst>
              <a:gd name="adj" fmla="val 979"/>
            </a:avLst>
          </a:prstGeom>
          <a:solidFill>
            <a:srgbClr val="E0E0EC"/>
          </a:solidFill>
          <a:ln/>
        </p:spPr>
      </p:sp>
      <p:sp>
        <p:nvSpPr>
          <p:cNvPr id="7" name="Text 5"/>
          <p:cNvSpPr/>
          <p:nvPr/>
        </p:nvSpPr>
        <p:spPr>
          <a:xfrm>
            <a:off x="5405795" y="3300889"/>
            <a:ext cx="3818692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Доступное и безопасное обучение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5405795" y="4040267"/>
            <a:ext cx="3818692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Обучение в знакомой среде мессенджера с полным соблюдением требований защиты данных и безопасности детей в интернете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9621203" y="3102531"/>
            <a:ext cx="4215289" cy="3041333"/>
          </a:xfrm>
          <a:prstGeom prst="roundRect">
            <a:avLst>
              <a:gd name="adj" fmla="val 979"/>
            </a:avLst>
          </a:prstGeom>
          <a:solidFill>
            <a:srgbClr val="E0E0EC"/>
          </a:solidFill>
          <a:ln/>
        </p:spPr>
      </p:sp>
      <p:sp>
        <p:nvSpPr>
          <p:cNvPr id="10" name="Text 8"/>
          <p:cNvSpPr/>
          <p:nvPr/>
        </p:nvSpPr>
        <p:spPr>
          <a:xfrm>
            <a:off x="9819561" y="3300889"/>
            <a:ext cx="3818573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Снижение нагрузки на взрослых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819561" y="4040267"/>
            <a:ext cx="3818573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Автоматизированные задачи, готовые отчёты и аналитика освобождают время родителей и учителей для более важных педагогических задач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90059" y="762833"/>
            <a:ext cx="7736681" cy="10994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300"/>
              </a:lnSpc>
              <a:buNone/>
            </a:pPr>
            <a:r>
              <a:rPr lang="en-US" sz="345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Богатый функционал для эффективного обучения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6190059" y="2126099"/>
            <a:ext cx="175855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39393C"/>
                </a:solidFill>
                <a:latin typeface="Playfair Display Light" pitchFamily="34" charset="0"/>
                <a:ea typeface="Playfair Display Light" pitchFamily="34" charset="-122"/>
                <a:cs typeface="Playfair Display Light" pitchFamily="34" charset="-120"/>
              </a:rPr>
              <a:t>01</a:t>
            </a:r>
            <a:endParaRPr lang="en-US" sz="1350" dirty="0"/>
          </a:p>
        </p:txBody>
      </p:sp>
      <p:sp>
        <p:nvSpPr>
          <p:cNvPr id="5" name="Shape 2"/>
          <p:cNvSpPr/>
          <p:nvPr/>
        </p:nvSpPr>
        <p:spPr>
          <a:xfrm>
            <a:off x="6190059" y="2402086"/>
            <a:ext cx="7736681" cy="22860"/>
          </a:xfrm>
          <a:prstGeom prst="rect">
            <a:avLst/>
          </a:prstGeom>
          <a:solidFill>
            <a:srgbClr val="101014"/>
          </a:solidFill>
          <a:ln/>
        </p:spPr>
      </p:sp>
      <p:sp>
        <p:nvSpPr>
          <p:cNvPr id="6" name="Text 3"/>
          <p:cNvSpPr/>
          <p:nvPr/>
        </p:nvSpPr>
        <p:spPr>
          <a:xfrm>
            <a:off x="6190059" y="2535674"/>
            <a:ext cx="2471618" cy="274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Интерактивные уроки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6190059" y="2915960"/>
            <a:ext cx="7736681" cy="28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 математике, русскому языку и окружающему миру с мультимедийными материалами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190059" y="3505200"/>
            <a:ext cx="175855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39393C"/>
                </a:solidFill>
                <a:latin typeface="Playfair Display Light" pitchFamily="34" charset="0"/>
                <a:ea typeface="Playfair Display Light" pitchFamily="34" charset="-122"/>
                <a:cs typeface="Playfair Display Light" pitchFamily="34" charset="-120"/>
              </a:rPr>
              <a:t>02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190059" y="3781187"/>
            <a:ext cx="7736681" cy="22860"/>
          </a:xfrm>
          <a:prstGeom prst="rect">
            <a:avLst/>
          </a:prstGeom>
          <a:solidFill>
            <a:srgbClr val="101014"/>
          </a:solidFill>
          <a:ln/>
        </p:spPr>
      </p:sp>
      <p:sp>
        <p:nvSpPr>
          <p:cNvPr id="10" name="Text 7"/>
          <p:cNvSpPr/>
          <p:nvPr/>
        </p:nvSpPr>
        <p:spPr>
          <a:xfrm>
            <a:off x="6190059" y="3914775"/>
            <a:ext cx="2198846" cy="274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Игровые механики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190059" y="4295061"/>
            <a:ext cx="7736681" cy="28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Баллы за выполнение заданий, система достижений и таблицы лидеров для мотивации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190059" y="4884301"/>
            <a:ext cx="175855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39393C"/>
                </a:solidFill>
                <a:latin typeface="Playfair Display Light" pitchFamily="34" charset="0"/>
                <a:ea typeface="Playfair Display Light" pitchFamily="34" charset="-122"/>
                <a:cs typeface="Playfair Display Light" pitchFamily="34" charset="-120"/>
              </a:rPr>
              <a:t>03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6190059" y="5160288"/>
            <a:ext cx="7736681" cy="22860"/>
          </a:xfrm>
          <a:prstGeom prst="rect">
            <a:avLst/>
          </a:prstGeom>
          <a:solidFill>
            <a:srgbClr val="101014"/>
          </a:solidFill>
          <a:ln/>
        </p:spPr>
      </p:sp>
      <p:sp>
        <p:nvSpPr>
          <p:cNvPr id="14" name="Text 11"/>
          <p:cNvSpPr/>
          <p:nvPr/>
        </p:nvSpPr>
        <p:spPr>
          <a:xfrm>
            <a:off x="6190059" y="5293876"/>
            <a:ext cx="2198846" cy="274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Умный помощник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190059" y="5674162"/>
            <a:ext cx="7736681" cy="28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Мгновенные подсказки и пояснения прямо в чате при возникновении трудностей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6190059" y="6263402"/>
            <a:ext cx="175855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39393C"/>
                </a:solidFill>
                <a:latin typeface="Playfair Display Light" pitchFamily="34" charset="0"/>
                <a:ea typeface="Playfair Display Light" pitchFamily="34" charset="-122"/>
                <a:cs typeface="Playfair Display Light" pitchFamily="34" charset="-120"/>
              </a:rPr>
              <a:t>04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6190059" y="6539389"/>
            <a:ext cx="7736681" cy="22860"/>
          </a:xfrm>
          <a:prstGeom prst="rect">
            <a:avLst/>
          </a:prstGeom>
          <a:solidFill>
            <a:srgbClr val="101014"/>
          </a:solidFill>
          <a:ln/>
        </p:spPr>
      </p:sp>
      <p:sp>
        <p:nvSpPr>
          <p:cNvPr id="18" name="Text 15"/>
          <p:cNvSpPr/>
          <p:nvPr/>
        </p:nvSpPr>
        <p:spPr>
          <a:xfrm>
            <a:off x="6190059" y="6672977"/>
            <a:ext cx="3061097" cy="274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Инструменты для педагогов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6190059" y="7053263"/>
            <a:ext cx="7736681" cy="28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Создание уроков, аналитика успеваемости класса, готовые шаблоны тестов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9407"/>
            <a:ext cx="902624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Технологическая основа платформы</a:t>
            </a:r>
            <a:endParaRPr lang="en-US" sz="39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110383"/>
            <a:ext cx="4926568" cy="49265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12086" y="2085499"/>
            <a:ext cx="4113490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Надёжность и безопасность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6212086" y="2655927"/>
            <a:ext cx="763202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Платформа интегрируется через API мессенджера как бот или встраиваемый модуль, обеспечивая бесшовный пользовательский опыт.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6212086" y="3469600"/>
            <a:ext cx="763202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Защита данных: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Все информация хранится с шифрованием и полным соответствием требованиям локального законодательства по защите персональных данных детей.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212086" y="4600813"/>
            <a:ext cx="763202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Удобство управления: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CMS для контента и аналитики позволяет учителям создавать упражнения без навыков программирования, используя интуитивный конструктор заданий.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4809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507938"/>
            <a:ext cx="1159764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Почему наша платформа — правильный выбор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793790" y="4425672"/>
            <a:ext cx="4215289" cy="2776895"/>
          </a:xfrm>
          <a:prstGeom prst="roundRect">
            <a:avLst>
              <a:gd name="adj" fmla="val 3951"/>
            </a:avLst>
          </a:prstGeom>
          <a:solidFill>
            <a:srgbClr val="F3F3F7"/>
          </a:solidFill>
          <a:ln w="22860">
            <a:solidFill>
              <a:srgbClr val="C6C6D2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70930" y="4425672"/>
            <a:ext cx="91440" cy="2776895"/>
          </a:xfrm>
          <a:prstGeom prst="roundRect">
            <a:avLst>
              <a:gd name="adj" fmla="val 32558"/>
            </a:avLst>
          </a:prstGeom>
          <a:solidFill>
            <a:srgbClr val="101014"/>
          </a:solidFill>
          <a:ln/>
        </p:spPr>
      </p:sp>
      <p:sp>
        <p:nvSpPr>
          <p:cNvPr id="6" name="Text 3"/>
          <p:cNvSpPr/>
          <p:nvPr/>
        </p:nvSpPr>
        <p:spPr>
          <a:xfrm>
            <a:off x="1083588" y="4646890"/>
            <a:ext cx="341637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Максимальная доступность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1083588" y="5076111"/>
            <a:ext cx="3704273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Обучение происходит там, где ребёнок уже проводит время — никаких барьеров для входа, не нужно осваивать новые интерфейсы или устанавливать дополнительные приложения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5207437" y="4425672"/>
            <a:ext cx="4215408" cy="2776895"/>
          </a:xfrm>
          <a:prstGeom prst="roundRect">
            <a:avLst>
              <a:gd name="adj" fmla="val 3951"/>
            </a:avLst>
          </a:prstGeom>
          <a:solidFill>
            <a:srgbClr val="F3F3F7"/>
          </a:solidFill>
          <a:ln w="22860">
            <a:solidFill>
              <a:srgbClr val="C6C6D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184577" y="4425672"/>
            <a:ext cx="91440" cy="2776895"/>
          </a:xfrm>
          <a:prstGeom prst="roundRect">
            <a:avLst>
              <a:gd name="adj" fmla="val 32558"/>
            </a:avLst>
          </a:prstGeom>
          <a:solidFill>
            <a:srgbClr val="101014"/>
          </a:solidFill>
          <a:ln/>
        </p:spPr>
      </p:sp>
      <p:sp>
        <p:nvSpPr>
          <p:cNvPr id="10" name="Text 7"/>
          <p:cNvSpPr/>
          <p:nvPr/>
        </p:nvSpPr>
        <p:spPr>
          <a:xfrm>
            <a:off x="5497235" y="4646890"/>
            <a:ext cx="3704392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Безграничная масштабируемость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5497235" y="5386268"/>
            <a:ext cx="3704392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Платформа легко расширяется — добавление новых курсов, предметов и тематик не требует переделки архитектуры. От одного класса до целого региона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9621203" y="4425672"/>
            <a:ext cx="4215289" cy="2776895"/>
          </a:xfrm>
          <a:prstGeom prst="roundRect">
            <a:avLst>
              <a:gd name="adj" fmla="val 3951"/>
            </a:avLst>
          </a:prstGeom>
          <a:solidFill>
            <a:srgbClr val="F3F3F7"/>
          </a:solidFill>
          <a:ln w="22860">
            <a:solidFill>
              <a:srgbClr val="C6C6D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598343" y="4425672"/>
            <a:ext cx="91440" cy="2776895"/>
          </a:xfrm>
          <a:prstGeom prst="roundRect">
            <a:avLst>
              <a:gd name="adj" fmla="val 32558"/>
            </a:avLst>
          </a:prstGeom>
          <a:solidFill>
            <a:srgbClr val="101014"/>
          </a:solidFill>
          <a:ln/>
        </p:spPr>
      </p:sp>
      <p:sp>
        <p:nvSpPr>
          <p:cNvPr id="14" name="Text 11"/>
          <p:cNvSpPr/>
          <p:nvPr/>
        </p:nvSpPr>
        <p:spPr>
          <a:xfrm>
            <a:off x="9911001" y="4646890"/>
            <a:ext cx="318992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Соответствие стандартам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9911001" y="5076111"/>
            <a:ext cx="3704273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Весь контент разработан в строгом соответствии с учебными программами и ФГОС для начальной школы. Платформа дополняет, а не заменяет школьное обучение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87084"/>
            <a:ext cx="865763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Кто получит максимальную пользу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602355"/>
            <a:ext cx="250340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Ученики 1–4 классов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4031575"/>
            <a:ext cx="418218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Дети получают увлекательный способ закреплять школьные знания, развивать навыки и учиться в комфортном темпе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5223986" y="3602355"/>
            <a:ext cx="269938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Школы и репетиторы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5223986" y="4031575"/>
            <a:ext cx="4182308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Начальные школы и частные педагоги получают готовый инструмент для цифрового обучения с аналитикой и отчётностью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9654302" y="3602355"/>
            <a:ext cx="319289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Образовательные центры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9654302" y="4031575"/>
            <a:ext cx="418230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Центры дополнительного образования находят эффективное цифровое решение для расширения услуг и охвата аудитории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93790" y="5524976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Платформа создаёт ценность для всех участников образовательного процесса, объединяя интересы детей, родителей и педагогов.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63548"/>
            <a:ext cx="979277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Путь к запуску: четыре ключевых этапа</a:t>
            </a:r>
            <a:endParaRPr lang="en-US" sz="39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1780461"/>
            <a:ext cx="6521410" cy="79379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92148" y="2772608"/>
            <a:ext cx="369855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Аналитика и сбор требований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992148" y="3201829"/>
            <a:ext cx="6124694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Проводим консультации с педагогами начальной школы и родителями, изучаем потребности и формируем требования к платформе</a:t>
            </a:r>
            <a:endParaRPr lang="en-US" sz="15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780461"/>
            <a:ext cx="6521410" cy="79379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13558" y="277260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Разработка MVP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7513558" y="3201829"/>
            <a:ext cx="612469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Создаём базовый набор уроков и запускаем бота в мессенджере для пилотной группы учеников</a:t>
            </a:r>
            <a:endParaRPr lang="en-US" sz="15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4352806"/>
            <a:ext cx="6521410" cy="79379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92148" y="534495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Тестирование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992148" y="5774174"/>
            <a:ext cx="612469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Собираем обратную связь от пользователей, анализируем метрики вовлечённости и дорабатываем функционал</a:t>
            </a:r>
            <a:endParaRPr lang="en-US" sz="15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4352806"/>
            <a:ext cx="6521410" cy="79379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513558" y="534495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Масштабирование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7513558" y="5774174"/>
            <a:ext cx="612469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Расширяем количество курсов, подключаем новые школы и образовательные центры к платформе</a:t>
            </a:r>
            <a:endParaRPr lang="en-US" sz="1550" dirty="0"/>
          </a:p>
        </p:txBody>
      </p:sp>
      <p:sp>
        <p:nvSpPr>
          <p:cNvPr id="15" name="Text 9"/>
          <p:cNvSpPr/>
          <p:nvPr/>
        </p:nvSpPr>
        <p:spPr>
          <a:xfrm>
            <a:off x="793790" y="6830854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Партнёрства с издательствами и образовательными платформами обеспечивают устойчивую модель монетизации и постоянное обновление контента.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63529"/>
            <a:ext cx="574726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101014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Как мы измеряем успех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679621"/>
            <a:ext cx="4182189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↑</a:t>
            </a:r>
            <a:endParaRPr lang="en-US" sz="5150" dirty="0"/>
          </a:p>
        </p:txBody>
      </p:sp>
      <p:sp>
        <p:nvSpPr>
          <p:cNvPr id="4" name="Text 2"/>
          <p:cNvSpPr/>
          <p:nvPr/>
        </p:nvSpPr>
        <p:spPr>
          <a:xfrm>
            <a:off x="1644372" y="358259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Рост успеваемости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93790" y="4011811"/>
            <a:ext cx="418218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Увеличение оценок и улучшение усвоения материала у учеников, использующих платформу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5223986" y="2679621"/>
            <a:ext cx="41823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85%</a:t>
            </a:r>
            <a:endParaRPr lang="en-US" sz="5150" dirty="0"/>
          </a:p>
        </p:txBody>
      </p:sp>
      <p:sp>
        <p:nvSpPr>
          <p:cNvPr id="7" name="Text 5"/>
          <p:cNvSpPr/>
          <p:nvPr/>
        </p:nvSpPr>
        <p:spPr>
          <a:xfrm>
            <a:off x="5709047" y="3582591"/>
            <a:ext cx="321218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Удержание пользователей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5223986" y="4011811"/>
            <a:ext cx="418230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Высокий уровень вовлечённости и регулярного использования платформы детьми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9654302" y="2679621"/>
            <a:ext cx="41823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⭐⭐⭐⭐⭐</a:t>
            </a:r>
            <a:endParaRPr lang="en-US" sz="5150" dirty="0"/>
          </a:p>
        </p:txBody>
      </p:sp>
      <p:sp>
        <p:nvSpPr>
          <p:cNvPr id="10" name="Text 8"/>
          <p:cNvSpPr/>
          <p:nvPr/>
        </p:nvSpPr>
        <p:spPr>
          <a:xfrm>
            <a:off x="10505003" y="358259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9393C"/>
                </a:solidFill>
                <a:latin typeface="Playfair Display Bold" pitchFamily="34" charset="0"/>
                <a:ea typeface="Playfair Display Bold" pitchFamily="34" charset="-122"/>
                <a:cs typeface="Playfair Display Bold" pitchFamily="34" charset="-120"/>
              </a:rPr>
              <a:t>Обратная связь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654302" y="4011811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Позитивные отзывы от родителей и учителей о качестве обучения и удобстве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793790" y="5187672"/>
            <a:ext cx="13042821" cy="1478280"/>
          </a:xfrm>
          <a:prstGeom prst="roundRect">
            <a:avLst>
              <a:gd name="adj" fmla="val 2014"/>
            </a:avLst>
          </a:prstGeom>
          <a:solidFill>
            <a:srgbClr val="D5D5DD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48" y="5490567"/>
            <a:ext cx="248007" cy="198358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438513" y="5435560"/>
            <a:ext cx="1219973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Наша миссия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сделать качественное образование доступным каждому ребёнку, используя технологии, которые уже стали частью их повседневной жизни. Вместе мы создаём будущее, где обучение — это увлекательное путешествие, а не обязанность.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2025-12-21T16:52:11Z</dcterms:created>
  <dcterms:modified xsi:type="dcterms:W3CDTF">2025-12-21T16:52:11Z</dcterms:modified>
</cp:coreProperties>
</file>