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83" r:id="rId8"/>
    <p:sldId id="276" r:id="rId9"/>
    <p:sldId id="277" r:id="rId10"/>
    <p:sldId id="278" r:id="rId11"/>
    <p:sldId id="279" r:id="rId12"/>
    <p:sldId id="289" r:id="rId13"/>
    <p:sldId id="290" r:id="rId14"/>
    <p:sldId id="285" r:id="rId15"/>
    <p:sldId id="287" r:id="rId16"/>
    <p:sldId id="280" r:id="rId17"/>
    <p:sldId id="286" r:id="rId18"/>
    <p:sldId id="288" r:id="rId1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2C7"/>
    <a:srgbClr val="FCAF1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9" autoAdjust="0"/>
    <p:restoredTop sz="94660"/>
  </p:normalViewPr>
  <p:slideViewPr>
    <p:cSldViewPr>
      <p:cViewPr>
        <p:scale>
          <a:sx n="50" d="100"/>
          <a:sy n="50" d="100"/>
        </p:scale>
        <p:origin x="1037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200" y="10832026"/>
            <a:ext cx="10053320" cy="476884"/>
          </a:xfrm>
          <a:custGeom>
            <a:avLst/>
            <a:gdLst/>
            <a:ahLst/>
            <a:cxnLst/>
            <a:rect l="l" t="t" r="r" b="b"/>
            <a:pathLst>
              <a:path w="10053320" h="476884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file:///D:\&#1088;&#1072;&#1079;&#1088;&#1072;&#1073;&#1086;&#1090;&#1082;&#1072;%20&#1080;&#1085;&#1090;&#1077;&#1088;&#1092;&#1077;&#1081;&#1089;&#1072;%20&#1089;&#1072;&#1081;&#1090;&#1072;\StudyFlow_offline_portable\index.htm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/>
            <p:cNvSpPr/>
            <p:nvPr/>
          </p:nvSpPr>
          <p:spPr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109456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109456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10945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35265" y="3420360"/>
            <a:ext cx="8607425" cy="255518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6509"/>
              </a:lnSpc>
              <a:spcBef>
                <a:spcPts val="425"/>
              </a:spcBef>
            </a:pPr>
            <a:r>
              <a:rPr lang="ru-RU" sz="5600" b="1" spc="-10" dirty="0">
                <a:solidFill>
                  <a:srgbClr val="8F00FF"/>
                </a:solidFill>
                <a:latin typeface="Trebuchet MS"/>
                <a:cs typeface="Trebuchet MS"/>
              </a:rPr>
              <a:t>Разработка интерфейса сайта для самообучения студентов</a:t>
            </a:r>
            <a:endParaRPr sz="5600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2090" y="9691386"/>
            <a:ext cx="8610600" cy="1136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3650" spc="-10" dirty="0">
                <a:latin typeface="Microsoft Sans Serif"/>
                <a:cs typeface="Microsoft Sans Serif"/>
              </a:rPr>
              <a:t>Новгородский Государственный Университет им. Ярослава Мудрого</a:t>
            </a:r>
            <a:endParaRPr sz="365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09955" y="1080241"/>
              <a:ext cx="123556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4121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C114F86-167E-4A1D-9884-1510F2D6A9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ПРОГРЕСС ЗА ВРЕМЯ АКСЕЛЕРАЦИИ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81361F7E-AE45-48DB-87BE-6C1F938EC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038920"/>
              </p:ext>
            </p:extLst>
          </p:nvPr>
        </p:nvGraphicFramePr>
        <p:xfrm>
          <a:off x="587448" y="2987675"/>
          <a:ext cx="19065802" cy="654084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532901">
                  <a:extLst>
                    <a:ext uri="{9D8B030D-6E8A-4147-A177-3AD203B41FA5}">
                      <a16:colId xmlns:a16="http://schemas.microsoft.com/office/drawing/2014/main" val="2499979409"/>
                    </a:ext>
                  </a:extLst>
                </a:gridCol>
                <a:gridCol w="9532901">
                  <a:extLst>
                    <a:ext uri="{9D8B030D-6E8A-4147-A177-3AD203B41FA5}">
                      <a16:colId xmlns:a16="http://schemas.microsoft.com/office/drawing/2014/main" val="1114083981"/>
                    </a:ext>
                  </a:extLst>
                </a:gridCol>
              </a:tblGrid>
              <a:tr h="1811817">
                <a:tc>
                  <a:txBody>
                    <a:bodyPr/>
                    <a:lstStyle/>
                    <a:p>
                      <a:r>
                        <a:rPr lang="ru-RU" sz="2800" dirty="0"/>
                        <a:t>До участия в акселерационной программе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После участия в акселерационной программе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128417"/>
                  </a:ext>
                </a:extLst>
              </a:tr>
              <a:tr h="1576343">
                <a:tc>
                  <a:txBody>
                    <a:bodyPr/>
                    <a:lstStyle/>
                    <a:p>
                      <a:r>
                        <a:rPr lang="ru-RU" sz="2800" dirty="0"/>
                        <a:t>Проработка сайта на начальных стадиях и апробации кода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Разработанный сайт до стадии </a:t>
                      </a:r>
                      <a:r>
                        <a:rPr lang="en-US" sz="2800" dirty="0"/>
                        <a:t>MVP</a:t>
                      </a:r>
                      <a:r>
                        <a:rPr lang="ru-RU" sz="2800" dirty="0"/>
                        <a:t>, с которым можно взаимодействовать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207084"/>
                  </a:ext>
                </a:extLst>
              </a:tr>
              <a:tr h="1576343">
                <a:tc>
                  <a:txBody>
                    <a:bodyPr/>
                    <a:lstStyle/>
                    <a:p>
                      <a:r>
                        <a:rPr lang="ru-RU" sz="2800" dirty="0"/>
                        <a:t>Наметки бизнес-модели по </a:t>
                      </a:r>
                      <a:r>
                        <a:rPr lang="ru-RU" sz="2800" dirty="0" err="1"/>
                        <a:t>Остельвальдеру</a:t>
                      </a:r>
                      <a:r>
                        <a:rPr lang="ru-RU" sz="2800" dirty="0"/>
                        <a:t>, </a:t>
                      </a:r>
                      <a:r>
                        <a:rPr lang="en-US" sz="2800" dirty="0"/>
                        <a:t>SWOT-</a:t>
                      </a:r>
                      <a:r>
                        <a:rPr lang="ru-RU" sz="2800" dirty="0"/>
                        <a:t>анализа, карты рисков, финансового плана и маркетингового плана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Готовые бизнес-модель по </a:t>
                      </a:r>
                      <a:r>
                        <a:rPr lang="ru-RU" sz="2800" dirty="0" err="1"/>
                        <a:t>Остельвальдеру</a:t>
                      </a:r>
                      <a:r>
                        <a:rPr lang="ru-RU" sz="2800" dirty="0"/>
                        <a:t>, </a:t>
                      </a:r>
                      <a:r>
                        <a:rPr lang="en-US" sz="2800" dirty="0"/>
                        <a:t>SWOT</a:t>
                      </a:r>
                      <a:r>
                        <a:rPr lang="ru-RU" sz="2800" dirty="0"/>
                        <a:t>-анализ, карта рисков, финансовый план и маркетинговый план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280876"/>
                  </a:ext>
                </a:extLst>
              </a:tr>
              <a:tr h="1576343">
                <a:tc>
                  <a:txBody>
                    <a:bodyPr/>
                    <a:lstStyle/>
                    <a:p>
                      <a:r>
                        <a:rPr lang="ru-RU" sz="2800" dirty="0"/>
                        <a:t>Решение о будущих партнерах и первоначальном канале сбыта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Подбор будущих потенциальных партнеров и прохождение договоров с НовГУ об апробации сайта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87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870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0675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81453" y="701675"/>
            <a:ext cx="9170597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БИЗНЕС-МОДЕЛЬ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35D6320-6DF4-5A54-8AFE-7BBBDA68DA76}"/>
              </a:ext>
            </a:extLst>
          </p:cNvPr>
          <p:cNvSpPr/>
          <p:nvPr/>
        </p:nvSpPr>
        <p:spPr>
          <a:xfrm>
            <a:off x="319739" y="1830791"/>
            <a:ext cx="6150910" cy="1766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Ключевые партнеры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Школы, ВУЗы и СПО</a:t>
            </a:r>
            <a:endParaRPr lang="ru-RU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D895FD9A-34CB-5397-FD75-ACEFBB2F067D}"/>
              </a:ext>
            </a:extLst>
          </p:cNvPr>
          <p:cNvSpPr/>
          <p:nvPr/>
        </p:nvSpPr>
        <p:spPr>
          <a:xfrm>
            <a:off x="6775450" y="1764213"/>
            <a:ext cx="6477000" cy="22638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Ценностное предложение: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>Сайт для самообучения студентов с интерактивным методом </a:t>
            </a:r>
            <a:r>
              <a:rPr lang="en-US" sz="2400" i="1" dirty="0">
                <a:solidFill>
                  <a:schemeClr val="tx1"/>
                </a:solidFill>
              </a:rPr>
              <a:t>StudyFlow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10776A7-92A7-2CD2-EFE0-236DC7FC42DE}"/>
              </a:ext>
            </a:extLst>
          </p:cNvPr>
          <p:cNvSpPr/>
          <p:nvPr/>
        </p:nvSpPr>
        <p:spPr>
          <a:xfrm>
            <a:off x="342924" y="3853896"/>
            <a:ext cx="6127725" cy="3020508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Ключевые процессы: </a:t>
            </a:r>
            <a:r>
              <a:rPr lang="ru-RU" sz="2400" b="1" i="1" dirty="0">
                <a:solidFill>
                  <a:schemeClr val="tx1"/>
                </a:solidFill>
              </a:rPr>
              <a:t>Производственные:</a:t>
            </a:r>
            <a:r>
              <a:rPr lang="ru-RU" sz="2400" i="1" dirty="0">
                <a:solidFill>
                  <a:schemeClr val="tx1"/>
                </a:solidFill>
              </a:rPr>
              <a:t> Создание продукта, разработка, дизайн, производственные операции.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Сеть/Платформа:</a:t>
            </a:r>
            <a:r>
              <a:rPr lang="ru-RU" sz="2400" i="1" dirty="0">
                <a:solidFill>
                  <a:schemeClr val="tx1"/>
                </a:solidFill>
              </a:rPr>
              <a:t> Управление инфраструктурой, IT-системами, франчайзинг, маркетинговые каналы и продвижение.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504B12A-590B-A1A4-7A7D-6327F73427BD}"/>
              </a:ext>
            </a:extLst>
          </p:cNvPr>
          <p:cNvSpPr/>
          <p:nvPr/>
        </p:nvSpPr>
        <p:spPr>
          <a:xfrm>
            <a:off x="342925" y="7027165"/>
            <a:ext cx="6127726" cy="32926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Ключевые ресурсы</a:t>
            </a:r>
            <a:r>
              <a:rPr lang="ru-RU" sz="2400" b="1" i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Материальные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Оборудование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Интеллектуальные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Программный код</a:t>
            </a:r>
            <a:br>
              <a:rPr lang="ru-RU" sz="2400" i="1" dirty="0">
                <a:ln w="0"/>
                <a:solidFill>
                  <a:schemeClr val="tx1"/>
                </a:solidFill>
              </a:rPr>
            </a:br>
            <a:r>
              <a:rPr lang="ru-RU" sz="2400" b="1" i="1" dirty="0">
                <a:ln w="0"/>
                <a:solidFill>
                  <a:schemeClr val="tx1"/>
                </a:solidFill>
              </a:rPr>
              <a:t>Человеческие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Разработчики сайта, технические специалисты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Финансовые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Грант и социальный контракт</a:t>
            </a: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93865610-1DEA-C645-FEEF-618B51832CB4}"/>
              </a:ext>
            </a:extLst>
          </p:cNvPr>
          <p:cNvGrpSpPr/>
          <p:nvPr/>
        </p:nvGrpSpPr>
        <p:grpSpPr>
          <a:xfrm>
            <a:off x="6775450" y="4320343"/>
            <a:ext cx="6477000" cy="2418621"/>
            <a:chOff x="7438539" y="4116467"/>
            <a:chExt cx="5029200" cy="2606004"/>
          </a:xfrm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6008272D-79B1-B3BA-E3E6-8DA7B8F2930F}"/>
                </a:ext>
              </a:extLst>
            </p:cNvPr>
            <p:cNvSpPr/>
            <p:nvPr/>
          </p:nvSpPr>
          <p:spPr>
            <a:xfrm>
              <a:off x="7438539" y="4116467"/>
              <a:ext cx="5029200" cy="2606004"/>
            </a:xfrm>
            <a:prstGeom prst="rect">
              <a:avLst/>
            </a:prstGeom>
            <a:solidFill>
              <a:srgbClr val="CC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45BA23C9-2776-5C4E-968C-E1784C937FA3}"/>
                </a:ext>
              </a:extLst>
            </p:cNvPr>
            <p:cNvSpPr/>
            <p:nvPr/>
          </p:nvSpPr>
          <p:spPr>
            <a:xfrm>
              <a:off x="7800693" y="4289131"/>
              <a:ext cx="4504307" cy="23102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i="1" dirty="0"/>
                <a:t>Сегмент рынка:</a:t>
              </a:r>
            </a:p>
            <a:p>
              <a:pPr algn="ctr"/>
              <a:r>
                <a:rPr lang="ru-RU" sz="2400" i="1" dirty="0">
                  <a:latin typeface="+mn-lt"/>
                </a:rPr>
                <a:t>Обучающиеся 9-11 классов, студенты СПО и студенты ВО, магистры, желающие заниматься саморазвитием и самообучением в различных сферах </a:t>
              </a:r>
              <a:endParaRPr lang="ru-RU" sz="2400" dirty="0">
                <a:latin typeface="+mn-lt"/>
              </a:endParaRPr>
            </a:p>
          </p:txBody>
        </p: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5A8BBB2D-835D-8962-8CEF-C15A36C4E5CF}"/>
              </a:ext>
            </a:extLst>
          </p:cNvPr>
          <p:cNvSpPr/>
          <p:nvPr/>
        </p:nvSpPr>
        <p:spPr>
          <a:xfrm>
            <a:off x="13633450" y="6936755"/>
            <a:ext cx="5791200" cy="367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Структура затрат: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Постоянные затраты: 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Поддержка сайта, амортизация вычислительной техники, лицензии на программное обеспечение</a:t>
            </a:r>
            <a:endParaRPr lang="ru-RU" sz="2400" b="1" i="1" dirty="0">
              <a:ln w="0"/>
              <a:solidFill>
                <a:schemeClr val="tx1"/>
              </a:solidFill>
            </a:endParaRP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Переменные затраты: 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Оплата труда привлеченных специалистов, маркетинг и реклама, трафик и масштабирование серверов</a:t>
            </a:r>
            <a:endParaRPr lang="ru-RU" sz="24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925126EB-717E-9840-32F9-A5DC7C73C064}"/>
              </a:ext>
            </a:extLst>
          </p:cNvPr>
          <p:cNvSpPr/>
          <p:nvPr/>
        </p:nvSpPr>
        <p:spPr>
          <a:xfrm>
            <a:off x="13633449" y="4226653"/>
            <a:ext cx="5791200" cy="24186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Источники доходов: 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Платный контент сайта, а именно: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i="1" dirty="0">
                <a:ln w="0"/>
                <a:solidFill>
                  <a:schemeClr val="tx1"/>
                </a:solidFill>
              </a:rPr>
              <a:t>Платные попытки тренажёра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i="1" dirty="0">
                <a:ln w="0"/>
                <a:solidFill>
                  <a:schemeClr val="tx1"/>
                </a:solidFill>
              </a:rPr>
              <a:t>Платные курсы по подготовке к ЕГЭ/ОГЭ, а также курсы по повышению квалификации</a:t>
            </a:r>
            <a:endParaRPr lang="ru-RU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AB1C700-38D7-F511-4718-53D69533456F}"/>
              </a:ext>
            </a:extLst>
          </p:cNvPr>
          <p:cNvSpPr/>
          <p:nvPr/>
        </p:nvSpPr>
        <p:spPr>
          <a:xfrm>
            <a:off x="6793162" y="7022987"/>
            <a:ext cx="6476999" cy="3292643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Взаимодействие с клиентами: 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Обратная связь по работе сайта, пожелания по добавлению контента и материалов на платформе</a:t>
            </a:r>
            <a:endParaRPr lang="ru-RU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EAB55FAA-975B-1316-D46A-EFE74DE70E39}"/>
              </a:ext>
            </a:extLst>
          </p:cNvPr>
          <p:cNvSpPr/>
          <p:nvPr/>
        </p:nvSpPr>
        <p:spPr>
          <a:xfrm>
            <a:off x="13633448" y="701676"/>
            <a:ext cx="5791200" cy="3352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Каналы сбыта: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Прямой канал: 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Платный контент сайта по подготовке к ЕГЭ и ОГЭ, платные курсы и попытки тренажёра</a:t>
            </a:r>
          </a:p>
          <a:p>
            <a:pPr algn="ctr"/>
            <a:r>
              <a:rPr lang="ru-RU" sz="2400" b="1" i="1" dirty="0">
                <a:ln w="0"/>
                <a:solidFill>
                  <a:schemeClr val="tx1"/>
                </a:solidFill>
              </a:rPr>
              <a:t>Косвенный</a:t>
            </a:r>
            <a:r>
              <a:rPr lang="ru-RU" sz="2400" i="1" dirty="0">
                <a:ln w="0"/>
                <a:solidFill>
                  <a:schemeClr val="tx1"/>
                </a:solidFill>
              </a:rPr>
              <a:t>: продажа франшизы (системы работы сайта, адаптированный под заказчика)</a:t>
            </a:r>
          </a:p>
          <a:p>
            <a:pPr algn="ctr"/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9376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57C2217-AB5F-F07E-7C46-4F0E19D8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063E1E4-0590-8194-0DF8-C59AE0313D89}"/>
              </a:ext>
            </a:extLst>
          </p:cNvPr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49977E0-C0F5-D419-B382-8BF51146D218}"/>
                </a:ext>
              </a:extLst>
            </p:cNvPr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C0E12E9-5512-1F9E-70D5-53A659586DB1}"/>
                </a:ext>
              </a:extLst>
            </p:cNvPr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2AAA060-33C8-4937-F12F-7FD5F14B718B}"/>
                </a:ext>
              </a:extLst>
            </p:cNvPr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83ED4A12-D0AF-7B92-7430-20DA988E04D5}"/>
                </a:ext>
              </a:extLst>
            </p:cNvPr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26AB621-9A15-2793-4CEA-AAD9348C3B17}"/>
                </a:ext>
              </a:extLst>
            </p:cNvPr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E8CE69D4-E8CC-DD2A-F579-86332104AB7B}"/>
              </a:ext>
            </a:extLst>
          </p:cNvPr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28B9E008-4643-9D12-759B-0ADE9445118F}"/>
                </a:ext>
              </a:extLst>
            </p:cNvPr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5E6C2FFF-2992-6FD8-8E0E-5F4641E3C539}"/>
                </a:ext>
              </a:extLst>
            </p:cNvPr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8CD59680-1669-CA67-C348-F794AB42B677}"/>
              </a:ext>
            </a:extLst>
          </p:cNvPr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1BA9444A-56A8-5B7B-1763-2D004CB22E00}"/>
                </a:ext>
              </a:extLst>
            </p:cNvPr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07FD7D8-6E9B-1282-7508-3381E71FEEC4}"/>
                </a:ext>
              </a:extLst>
            </p:cNvPr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8B1ED879-AAAA-CDD1-BC1E-50C963425D0E}"/>
              </a:ext>
            </a:extLst>
          </p:cNvPr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AD83D38-30E0-8CFF-4141-91C8D5DCB663}"/>
                </a:ext>
              </a:extLst>
            </p:cNvPr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6780DB8-45D6-EAFF-FFD2-1932AB358D1A}"/>
                </a:ext>
              </a:extLst>
            </p:cNvPr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54F8672-1695-5756-A60F-AA7BDBAA79FA}"/>
                </a:ext>
              </a:extLst>
            </p:cNvPr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CAD91EC4-03BE-16BE-C5CA-EC8F135B9EFE}"/>
                </a:ext>
              </a:extLst>
            </p:cNvPr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6F7CB5DD-1B0C-4464-0349-CB35EBF4F61C}"/>
              </a:ext>
            </a:extLst>
          </p:cNvPr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8C3F7CF-300E-22FB-FE27-0454370366BA}"/>
              </a:ext>
            </a:extLst>
          </p:cNvPr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Финансовый план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FC5AAFF9-A713-DB98-E068-3D0308604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951333"/>
              </p:ext>
            </p:extLst>
          </p:nvPr>
        </p:nvGraphicFramePr>
        <p:xfrm>
          <a:off x="10059695" y="2451128"/>
          <a:ext cx="9322999" cy="80573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88799">
                  <a:extLst>
                    <a:ext uri="{9D8B030D-6E8A-4147-A177-3AD203B41FA5}">
                      <a16:colId xmlns:a16="http://schemas.microsoft.com/office/drawing/2014/main" val="3031267540"/>
                    </a:ext>
                  </a:extLst>
                </a:gridCol>
                <a:gridCol w="4121365">
                  <a:extLst>
                    <a:ext uri="{9D8B030D-6E8A-4147-A177-3AD203B41FA5}">
                      <a16:colId xmlns:a16="http://schemas.microsoft.com/office/drawing/2014/main" val="1790364564"/>
                    </a:ext>
                  </a:extLst>
                </a:gridCol>
                <a:gridCol w="2812835">
                  <a:extLst>
                    <a:ext uri="{9D8B030D-6E8A-4147-A177-3AD203B41FA5}">
                      <a16:colId xmlns:a16="http://schemas.microsoft.com/office/drawing/2014/main" val="42884602"/>
                    </a:ext>
                  </a:extLst>
                </a:gridCol>
              </a:tblGrid>
              <a:tr h="1378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Стартовые инвестиции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Разработка сайта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966883"/>
                  </a:ext>
                </a:extLst>
              </a:tr>
              <a:tr h="710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Дизайн интерфейса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0 руб.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319457"/>
                  </a:ext>
                </a:extLst>
              </a:tr>
              <a:tr h="1453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Серверы и хостинг (6 мес.)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5 000 – 15 000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168719"/>
                  </a:ext>
                </a:extLst>
              </a:tr>
              <a:tr h="710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Маркетинг (запуск)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50 000 – 100 000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794056"/>
                  </a:ext>
                </a:extLst>
              </a:tr>
              <a:tr h="710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Юридические расходы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10 000 – 30 000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916954"/>
                  </a:ext>
                </a:extLst>
              </a:tr>
              <a:tr h="890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Прочие расходы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20 000 – 50 000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941910"/>
                  </a:ext>
                </a:extLst>
              </a:tr>
              <a:tr h="1453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ИТОГО стартовые вложения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85 000 – 195 000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219694"/>
                  </a:ext>
                </a:extLst>
              </a:tr>
            </a:tbl>
          </a:graphicData>
        </a:graphic>
      </p:graphicFrame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8DCF5C77-F74A-DE81-41DB-E010F262F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052775"/>
              </p:ext>
            </p:extLst>
          </p:nvPr>
        </p:nvGraphicFramePr>
        <p:xfrm>
          <a:off x="294005" y="2449859"/>
          <a:ext cx="9525000" cy="72917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1019855213"/>
                    </a:ext>
                  </a:extLst>
                </a:gridCol>
                <a:gridCol w="3491861">
                  <a:extLst>
                    <a:ext uri="{9D8B030D-6E8A-4147-A177-3AD203B41FA5}">
                      <a16:colId xmlns:a16="http://schemas.microsoft.com/office/drawing/2014/main" val="2053737939"/>
                    </a:ext>
                  </a:extLst>
                </a:gridCol>
                <a:gridCol w="2756539">
                  <a:extLst>
                    <a:ext uri="{9D8B030D-6E8A-4147-A177-3AD203B41FA5}">
                      <a16:colId xmlns:a16="http://schemas.microsoft.com/office/drawing/2014/main" val="3320888257"/>
                    </a:ext>
                  </a:extLst>
                </a:gridCol>
              </a:tblGrid>
              <a:tr h="1748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Источники финансирования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Грант до 1 млн рублей для студенческих стартапов по направлению «Цифровые технологии»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1 000 000 руб.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691948"/>
                  </a:ext>
                </a:extLst>
              </a:tr>
              <a:tr h="18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Социальный контракт «Контур Эльба»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300 000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460373"/>
                  </a:ext>
                </a:extLst>
              </a:tr>
              <a:tr h="1829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ИТОГО финансирование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1 300 000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13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51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5B1DF20-B7B8-CE6F-D6D0-BC57966E5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834C7C9F-B2BF-9523-D874-6FD041C35C35}"/>
              </a:ext>
            </a:extLst>
          </p:cNvPr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597F1B57-CB9E-CAC1-CE01-CE6C2FD3AD1A}"/>
                </a:ext>
              </a:extLst>
            </p:cNvPr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E5BC549-9CC8-D8CD-8D0C-BEAD5C7CC3B8}"/>
                </a:ext>
              </a:extLst>
            </p:cNvPr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F1B2FF3-44F8-FB43-A9B0-04C0F6BDB7D2}"/>
                </a:ext>
              </a:extLst>
            </p:cNvPr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3EA2222-821C-186B-7118-20A4A7A8ED70}"/>
                </a:ext>
              </a:extLst>
            </p:cNvPr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A2C4E21-F270-741F-44A7-D7EC937FCFA7}"/>
                </a:ext>
              </a:extLst>
            </p:cNvPr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2CF8473D-C0C8-D5B8-F626-C9E8E109B53F}"/>
              </a:ext>
            </a:extLst>
          </p:cNvPr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DF199BA-6A81-7B86-02DB-E6985CDC8715}"/>
                </a:ext>
              </a:extLst>
            </p:cNvPr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00ED3DD-783C-E61B-563D-6D1B02B9CBC5}"/>
                </a:ext>
              </a:extLst>
            </p:cNvPr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200B9D8E-B3D9-106B-0ED2-F2A206007BE8}"/>
              </a:ext>
            </a:extLst>
          </p:cNvPr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0F0A4AD-8440-74ED-EA0D-29BADFE9DBEC}"/>
                </a:ext>
              </a:extLst>
            </p:cNvPr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D3DB40D-F9EE-E9C5-62F4-FACAEB59B1EA}"/>
                </a:ext>
              </a:extLst>
            </p:cNvPr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01761662-4FA5-9C1F-43D2-AF2AD1257796}"/>
              </a:ext>
            </a:extLst>
          </p:cNvPr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21A25FD-2D91-ED68-3F0B-C92EE23D3AB5}"/>
                </a:ext>
              </a:extLst>
            </p:cNvPr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D37BD8F-C0F9-4FA3-0F37-D88FD3999465}"/>
                </a:ext>
              </a:extLst>
            </p:cNvPr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83E03E2-31CF-64E1-9A43-1C64EDF06E63}"/>
                </a:ext>
              </a:extLst>
            </p:cNvPr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12A8AC75-FA0C-80AB-8742-9039E31615D1}"/>
                </a:ext>
              </a:extLst>
            </p:cNvPr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F112136B-97D4-1DD7-858C-38DA1F731947}"/>
              </a:ext>
            </a:extLst>
          </p:cNvPr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5C50024-1AAC-9478-0BF4-39F76FC7CAF4}"/>
              </a:ext>
            </a:extLst>
          </p:cNvPr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Финансовый план</a:t>
            </a:r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523326D3-B3A9-DC40-420A-E4501AA65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003743"/>
              </p:ext>
            </p:extLst>
          </p:nvPr>
        </p:nvGraphicFramePr>
        <p:xfrm>
          <a:off x="668548" y="2205113"/>
          <a:ext cx="9067800" cy="83962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44502">
                  <a:extLst>
                    <a:ext uri="{9D8B030D-6E8A-4147-A177-3AD203B41FA5}">
                      <a16:colId xmlns:a16="http://schemas.microsoft.com/office/drawing/2014/main" val="1658647363"/>
                    </a:ext>
                  </a:extLst>
                </a:gridCol>
                <a:gridCol w="3938852">
                  <a:extLst>
                    <a:ext uri="{9D8B030D-6E8A-4147-A177-3AD203B41FA5}">
                      <a16:colId xmlns:a16="http://schemas.microsoft.com/office/drawing/2014/main" val="1341807808"/>
                    </a:ext>
                  </a:extLst>
                </a:gridCol>
                <a:gridCol w="2984446">
                  <a:extLst>
                    <a:ext uri="{9D8B030D-6E8A-4147-A177-3AD203B41FA5}">
                      <a16:colId xmlns:a16="http://schemas.microsoft.com/office/drawing/2014/main" val="108022520"/>
                    </a:ext>
                  </a:extLst>
                </a:gridCol>
              </a:tblGrid>
              <a:tr h="971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Доходы (модель)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Попытки тренажёра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50–150 руб.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144998"/>
                  </a:ext>
                </a:extLst>
              </a:tr>
              <a:tr h="971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Подписка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300–500 руб./мес.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1005"/>
                  </a:ext>
                </a:extLst>
              </a:tr>
              <a:tr h="1173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Курсы (техническое направление)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От 2500 руб.</a:t>
                      </a:r>
                      <a:r>
                        <a:rPr lang="en-US" sz="3200" dirty="0">
                          <a:effectLst/>
                        </a:rPr>
                        <a:t>/</a:t>
                      </a:r>
                      <a:r>
                        <a:rPr lang="ru-RU" sz="3200" dirty="0">
                          <a:effectLst/>
                        </a:rPr>
                        <a:t>мес.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58834"/>
                  </a:ext>
                </a:extLst>
              </a:tr>
              <a:tr h="1173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Курсы (гуманитарное направление)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От 3500 руб.</a:t>
                      </a:r>
                      <a:r>
                        <a:rPr lang="en-US" sz="3200" dirty="0">
                          <a:effectLst/>
                        </a:rPr>
                        <a:t>/</a:t>
                      </a:r>
                      <a:r>
                        <a:rPr lang="ru-RU" sz="3200" dirty="0">
                          <a:effectLst/>
                        </a:rPr>
                        <a:t>мес.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06248"/>
                  </a:ext>
                </a:extLst>
              </a:tr>
              <a:tr h="971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b="1" dirty="0">
                          <a:effectLst/>
                        </a:rPr>
                        <a:t>Прогноз (старт)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Пользователи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500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284097"/>
                  </a:ext>
                </a:extLst>
              </a:tr>
              <a:tr h="971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>
                          <a:effectLst/>
                        </a:rPr>
                        <a:t>Платящие пользователи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100 (20%)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888411"/>
                  </a:ext>
                </a:extLst>
              </a:tr>
              <a:tr h="819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Средний чек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200" dirty="0">
                          <a:effectLst/>
                        </a:rPr>
                        <a:t>350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328011"/>
                  </a:ext>
                </a:extLst>
              </a:tr>
              <a:tr h="1092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b="1" dirty="0">
                          <a:effectLst/>
                        </a:rPr>
                        <a:t>ИТОГО выручка в месяц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35 000 руб.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706407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213CB2EB-A872-4818-2904-AB4DE6DB3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726663"/>
              </p:ext>
            </p:extLst>
          </p:nvPr>
        </p:nvGraphicFramePr>
        <p:xfrm>
          <a:off x="10057368" y="2195713"/>
          <a:ext cx="9519681" cy="4693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57756">
                  <a:extLst>
                    <a:ext uri="{9D8B030D-6E8A-4147-A177-3AD203B41FA5}">
                      <a16:colId xmlns:a16="http://schemas.microsoft.com/office/drawing/2014/main" val="708277522"/>
                    </a:ext>
                  </a:extLst>
                </a:gridCol>
                <a:gridCol w="3128754">
                  <a:extLst>
                    <a:ext uri="{9D8B030D-6E8A-4147-A177-3AD203B41FA5}">
                      <a16:colId xmlns:a16="http://schemas.microsoft.com/office/drawing/2014/main" val="514071775"/>
                    </a:ext>
                  </a:extLst>
                </a:gridCol>
                <a:gridCol w="3133171">
                  <a:extLst>
                    <a:ext uri="{9D8B030D-6E8A-4147-A177-3AD203B41FA5}">
                      <a16:colId xmlns:a16="http://schemas.microsoft.com/office/drawing/2014/main" val="4254842306"/>
                    </a:ext>
                  </a:extLst>
                </a:gridCol>
              </a:tblGrid>
              <a:tr h="446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b="1" dirty="0">
                          <a:effectLst/>
                        </a:rPr>
                        <a:t>Ежемесячные расходы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Серверы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2 000 – 10 000 руб.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67996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>
                          <a:effectLst/>
                        </a:rPr>
                        <a:t>Маркетинг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51600 – 54000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руб.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126169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>
                          <a:effectLst/>
                        </a:rPr>
                        <a:t>Прочие расходы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10 000 – 20 000 руб.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480013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b="1" dirty="0">
                          <a:effectLst/>
                        </a:rPr>
                        <a:t>ИТОГО расходы/</a:t>
                      </a:r>
                      <a:r>
                        <a:rPr lang="ru-RU" sz="3600" b="1" dirty="0" err="1">
                          <a:effectLst/>
                        </a:rPr>
                        <a:t>мес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dirty="0">
                          <a:effectLst/>
                        </a:rPr>
                        <a:t>22 000 – 85 000 руб.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71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148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A4F2235-2AD3-132C-370B-B49427F79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366546FE-9C4B-4DF6-9BF4-EFB89090A008}"/>
              </a:ext>
            </a:extLst>
          </p:cNvPr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93467CF6-7B2D-CC09-8208-B5AA5EE4680B}"/>
                </a:ext>
              </a:extLst>
            </p:cNvPr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D1A0844-969F-0362-0CDB-CEC94DAA5D18}"/>
                </a:ext>
              </a:extLst>
            </p:cNvPr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14F24E-A27F-BD07-DF44-B190F6857457}"/>
                </a:ext>
              </a:extLst>
            </p:cNvPr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B93F8F4-C940-A261-71C0-A1D3B61DF33B}"/>
                </a:ext>
              </a:extLst>
            </p:cNvPr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BFB556D-6A3F-B0BC-A006-2C07794F34B8}"/>
                </a:ext>
              </a:extLst>
            </p:cNvPr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50554A7A-9874-F172-CAD7-E81B54DEC65C}"/>
              </a:ext>
            </a:extLst>
          </p:cNvPr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3936835-39F2-F52E-ADF8-2DA7070591B4}"/>
                </a:ext>
              </a:extLst>
            </p:cNvPr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8324B40-5107-A29E-9B2B-94F6F8D8549D}"/>
                </a:ext>
              </a:extLst>
            </p:cNvPr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F6BEBFB4-2DF7-50C3-7E3E-9DD8083BBD41}"/>
              </a:ext>
            </a:extLst>
          </p:cNvPr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E951E4C9-EEFD-D9B5-2629-C442E3BD4430}"/>
                </a:ext>
              </a:extLst>
            </p:cNvPr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2765528-D2EC-206A-85F6-4F0585FED394}"/>
                </a:ext>
              </a:extLst>
            </p:cNvPr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AD25DD73-F7A0-2CC1-971A-5FF34DB9302C}"/>
              </a:ext>
            </a:extLst>
          </p:cNvPr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AC35385-F8DB-8052-BB8E-3508F978FEBF}"/>
                </a:ext>
              </a:extLst>
            </p:cNvPr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9EEE93B1-744C-A23F-694D-5352131FAD7E}"/>
                </a:ext>
              </a:extLst>
            </p:cNvPr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3EB7EF8D-7861-C7DB-2708-045A15A75832}"/>
                </a:ext>
              </a:extLst>
            </p:cNvPr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8670B72D-3977-E2FB-405B-37430D84C57A}"/>
                </a:ext>
              </a:extLst>
            </p:cNvPr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5317929D-B55F-26C8-C2F9-9DBEB662697E}"/>
              </a:ext>
            </a:extLst>
          </p:cNvPr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B3711173-444D-2274-DE58-C61F00AF15DA}"/>
              </a:ext>
            </a:extLst>
          </p:cNvPr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Маркетинговый план за 1-ый год</a:t>
            </a:r>
          </a:p>
        </p:txBody>
      </p:sp>
      <p:graphicFrame>
        <p:nvGraphicFramePr>
          <p:cNvPr id="21" name="Объект 3">
            <a:extLst>
              <a:ext uri="{FF2B5EF4-FFF2-40B4-BE49-F238E27FC236}">
                <a16:creationId xmlns:a16="http://schemas.microsoft.com/office/drawing/2014/main" id="{489A778E-A7BE-9407-8857-1FE581FF8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1021316"/>
              </p:ext>
            </p:extLst>
          </p:nvPr>
        </p:nvGraphicFramePr>
        <p:xfrm>
          <a:off x="659658" y="2268807"/>
          <a:ext cx="18383992" cy="80791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00507">
                  <a:extLst>
                    <a:ext uri="{9D8B030D-6E8A-4147-A177-3AD203B41FA5}">
                      <a16:colId xmlns:a16="http://schemas.microsoft.com/office/drawing/2014/main" val="925171309"/>
                    </a:ext>
                  </a:extLst>
                </a:gridCol>
                <a:gridCol w="1380323">
                  <a:extLst>
                    <a:ext uri="{9D8B030D-6E8A-4147-A177-3AD203B41FA5}">
                      <a16:colId xmlns:a16="http://schemas.microsoft.com/office/drawing/2014/main" val="27382124"/>
                    </a:ext>
                  </a:extLst>
                </a:gridCol>
                <a:gridCol w="1145759">
                  <a:extLst>
                    <a:ext uri="{9D8B030D-6E8A-4147-A177-3AD203B41FA5}">
                      <a16:colId xmlns:a16="http://schemas.microsoft.com/office/drawing/2014/main" val="2856975402"/>
                    </a:ext>
                  </a:extLst>
                </a:gridCol>
                <a:gridCol w="1163801">
                  <a:extLst>
                    <a:ext uri="{9D8B030D-6E8A-4147-A177-3AD203B41FA5}">
                      <a16:colId xmlns:a16="http://schemas.microsoft.com/office/drawing/2014/main" val="3981234614"/>
                    </a:ext>
                  </a:extLst>
                </a:gridCol>
                <a:gridCol w="1117563">
                  <a:extLst>
                    <a:ext uri="{9D8B030D-6E8A-4147-A177-3AD203B41FA5}">
                      <a16:colId xmlns:a16="http://schemas.microsoft.com/office/drawing/2014/main" val="2526617487"/>
                    </a:ext>
                  </a:extLst>
                </a:gridCol>
                <a:gridCol w="1079222">
                  <a:extLst>
                    <a:ext uri="{9D8B030D-6E8A-4147-A177-3AD203B41FA5}">
                      <a16:colId xmlns:a16="http://schemas.microsoft.com/office/drawing/2014/main" val="2279123047"/>
                    </a:ext>
                  </a:extLst>
                </a:gridCol>
                <a:gridCol w="1163801">
                  <a:extLst>
                    <a:ext uri="{9D8B030D-6E8A-4147-A177-3AD203B41FA5}">
                      <a16:colId xmlns:a16="http://schemas.microsoft.com/office/drawing/2014/main" val="1867147514"/>
                    </a:ext>
                  </a:extLst>
                </a:gridCol>
                <a:gridCol w="1097266">
                  <a:extLst>
                    <a:ext uri="{9D8B030D-6E8A-4147-A177-3AD203B41FA5}">
                      <a16:colId xmlns:a16="http://schemas.microsoft.com/office/drawing/2014/main" val="404294388"/>
                    </a:ext>
                  </a:extLst>
                </a:gridCol>
                <a:gridCol w="1424303">
                  <a:extLst>
                    <a:ext uri="{9D8B030D-6E8A-4147-A177-3AD203B41FA5}">
                      <a16:colId xmlns:a16="http://schemas.microsoft.com/office/drawing/2014/main" val="548560175"/>
                    </a:ext>
                  </a:extLst>
                </a:gridCol>
                <a:gridCol w="1319426">
                  <a:extLst>
                    <a:ext uri="{9D8B030D-6E8A-4147-A177-3AD203B41FA5}">
                      <a16:colId xmlns:a16="http://schemas.microsoft.com/office/drawing/2014/main" val="763230092"/>
                    </a:ext>
                  </a:extLst>
                </a:gridCol>
                <a:gridCol w="1164930">
                  <a:extLst>
                    <a:ext uri="{9D8B030D-6E8A-4147-A177-3AD203B41FA5}">
                      <a16:colId xmlns:a16="http://schemas.microsoft.com/office/drawing/2014/main" val="1600939304"/>
                    </a:ext>
                  </a:extLst>
                </a:gridCol>
                <a:gridCol w="1270933">
                  <a:extLst>
                    <a:ext uri="{9D8B030D-6E8A-4147-A177-3AD203B41FA5}">
                      <a16:colId xmlns:a16="http://schemas.microsoft.com/office/drawing/2014/main" val="680836876"/>
                    </a:ext>
                  </a:extLst>
                </a:gridCol>
                <a:gridCol w="1170567">
                  <a:extLst>
                    <a:ext uri="{9D8B030D-6E8A-4147-A177-3AD203B41FA5}">
                      <a16:colId xmlns:a16="http://schemas.microsoft.com/office/drawing/2014/main" val="2282555241"/>
                    </a:ext>
                  </a:extLst>
                </a:gridCol>
                <a:gridCol w="1285591">
                  <a:extLst>
                    <a:ext uri="{9D8B030D-6E8A-4147-A177-3AD203B41FA5}">
                      <a16:colId xmlns:a16="http://schemas.microsoft.com/office/drawing/2014/main" val="1401071596"/>
                    </a:ext>
                  </a:extLst>
                </a:gridCol>
              </a:tblGrid>
              <a:tr h="1178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1-й год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Февраль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Март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Апрель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Май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Июнь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Июль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Август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Сентябрь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Октябрь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Ноябрь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Декабрь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Январь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2026-2027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690206"/>
                  </a:ext>
                </a:extLst>
              </a:tr>
              <a:tr h="15513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Таргетированная реклама в ВКонтакте. = 5000 рублей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60000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81418"/>
                  </a:ext>
                </a:extLst>
              </a:tr>
              <a:tr h="16693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сообществах НовГУ (ВК, Макс, </a:t>
                      </a:r>
                      <a:r>
                        <a:rPr lang="ru-RU" sz="1800" dirty="0" err="1">
                          <a:effectLst/>
                        </a:rPr>
                        <a:t>Тг</a:t>
                      </a:r>
                      <a:r>
                        <a:rPr lang="ru-RU" sz="1800" dirty="0">
                          <a:effectLst/>
                        </a:rPr>
                        <a:t>), стоим. = 0 рублей (по бартеру)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81325"/>
                  </a:ext>
                </a:extLst>
              </a:tr>
              <a:tr h="16693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Санкт-Петербурга (СПГУ, СПбГУ, ЛЭТИ)  стоим. = 10000 рублей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ru-RU" sz="1800" dirty="0">
                          <a:effectLst/>
                        </a:rPr>
                        <a:t>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360000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49942"/>
                  </a:ext>
                </a:extLst>
              </a:tr>
              <a:tr h="16232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Пскова (</a:t>
                      </a:r>
                      <a:r>
                        <a:rPr lang="ru-RU" sz="1800" dirty="0" err="1">
                          <a:effectLst/>
                        </a:rPr>
                        <a:t>ПсковГУ</a:t>
                      </a:r>
                      <a:r>
                        <a:rPr lang="ru-RU" sz="1800" dirty="0">
                          <a:effectLst/>
                        </a:rPr>
                        <a:t>,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ПГПУ, ПВИ)  стоим. = 8000 рублей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ru-RU" sz="1800" dirty="0">
                          <a:effectLst/>
                        </a:rPr>
                        <a:t>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96000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395829"/>
                  </a:ext>
                </a:extLst>
              </a:tr>
              <a:tr h="3872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Итого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516000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18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853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6F0BE42-D5EC-1EC5-51AC-5CE4D858A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EEAB5F8E-966B-D418-35C6-B83DD116CEA0}"/>
              </a:ext>
            </a:extLst>
          </p:cNvPr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66874359-661B-51D8-2203-ABB967F1532A}"/>
                </a:ext>
              </a:extLst>
            </p:cNvPr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5A67EF1-FB1D-3F6F-EEA6-B056A7C62A71}"/>
                </a:ext>
              </a:extLst>
            </p:cNvPr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19EFE12-7509-3936-3A37-DC8F7D95755E}"/>
                </a:ext>
              </a:extLst>
            </p:cNvPr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238B6054-DC7E-A38C-6691-60DB2C88A903}"/>
                </a:ext>
              </a:extLst>
            </p:cNvPr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67C48B1-2EC0-C3E4-2A51-D389A7DFB684}"/>
                </a:ext>
              </a:extLst>
            </p:cNvPr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0A8A8E6A-0ADB-21EE-06BB-F2D4634D393C}"/>
              </a:ext>
            </a:extLst>
          </p:cNvPr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EEF88A2F-6BD4-6BAF-BC54-A904F8BEA7E9}"/>
                </a:ext>
              </a:extLst>
            </p:cNvPr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05ED8FFB-52B5-1C08-89E7-88A45134AD7F}"/>
                </a:ext>
              </a:extLst>
            </p:cNvPr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E6024DED-ABF9-DED5-76DE-396D3D3C154D}"/>
              </a:ext>
            </a:extLst>
          </p:cNvPr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4A0411F1-64F1-75BC-7538-29D9CF70F194}"/>
                </a:ext>
              </a:extLst>
            </p:cNvPr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105F2DD5-A4E3-7433-B118-B4E387221E9F}"/>
                </a:ext>
              </a:extLst>
            </p:cNvPr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A9573895-F4FA-131D-EDE1-5DAAF34FC46C}"/>
              </a:ext>
            </a:extLst>
          </p:cNvPr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97334C2-D4E6-0A5D-E9F2-1923C7C4661C}"/>
                </a:ext>
              </a:extLst>
            </p:cNvPr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C433B724-6E09-00D8-E2C9-9304BA40344E}"/>
                </a:ext>
              </a:extLst>
            </p:cNvPr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6570186-FECA-0F40-2936-9F371C7D2CB6}"/>
                </a:ext>
              </a:extLst>
            </p:cNvPr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ABB425E4-5F90-56BD-D0DC-3C51755C3F4A}"/>
                </a:ext>
              </a:extLst>
            </p:cNvPr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C6FF4C9A-CB68-D0EC-B722-994CC8837E7D}"/>
              </a:ext>
            </a:extLst>
          </p:cNvPr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CA1FA99A-E1CE-A715-D72A-B1928531F3E6}"/>
              </a:ext>
            </a:extLst>
          </p:cNvPr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Маркетинговый план за 2-ый год</a:t>
            </a:r>
          </a:p>
        </p:txBody>
      </p:sp>
      <p:graphicFrame>
        <p:nvGraphicFramePr>
          <p:cNvPr id="21" name="Объект 3">
            <a:extLst>
              <a:ext uri="{FF2B5EF4-FFF2-40B4-BE49-F238E27FC236}">
                <a16:creationId xmlns:a16="http://schemas.microsoft.com/office/drawing/2014/main" id="{1C0C4281-FD58-DDF9-D87C-F8502CB38DE2}"/>
              </a:ext>
            </a:extLst>
          </p:cNvPr>
          <p:cNvGraphicFramePr>
            <a:graphicFrameLocks/>
          </p:cNvGraphicFramePr>
          <p:nvPr/>
        </p:nvGraphicFramePr>
        <p:xfrm>
          <a:off x="659658" y="2268807"/>
          <a:ext cx="18383992" cy="80791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00507">
                  <a:extLst>
                    <a:ext uri="{9D8B030D-6E8A-4147-A177-3AD203B41FA5}">
                      <a16:colId xmlns:a16="http://schemas.microsoft.com/office/drawing/2014/main" val="925171309"/>
                    </a:ext>
                  </a:extLst>
                </a:gridCol>
                <a:gridCol w="1380323">
                  <a:extLst>
                    <a:ext uri="{9D8B030D-6E8A-4147-A177-3AD203B41FA5}">
                      <a16:colId xmlns:a16="http://schemas.microsoft.com/office/drawing/2014/main" val="27382124"/>
                    </a:ext>
                  </a:extLst>
                </a:gridCol>
                <a:gridCol w="1145759">
                  <a:extLst>
                    <a:ext uri="{9D8B030D-6E8A-4147-A177-3AD203B41FA5}">
                      <a16:colId xmlns:a16="http://schemas.microsoft.com/office/drawing/2014/main" val="2856975402"/>
                    </a:ext>
                  </a:extLst>
                </a:gridCol>
                <a:gridCol w="1163801">
                  <a:extLst>
                    <a:ext uri="{9D8B030D-6E8A-4147-A177-3AD203B41FA5}">
                      <a16:colId xmlns:a16="http://schemas.microsoft.com/office/drawing/2014/main" val="3981234614"/>
                    </a:ext>
                  </a:extLst>
                </a:gridCol>
                <a:gridCol w="1117563">
                  <a:extLst>
                    <a:ext uri="{9D8B030D-6E8A-4147-A177-3AD203B41FA5}">
                      <a16:colId xmlns:a16="http://schemas.microsoft.com/office/drawing/2014/main" val="2526617487"/>
                    </a:ext>
                  </a:extLst>
                </a:gridCol>
                <a:gridCol w="1079222">
                  <a:extLst>
                    <a:ext uri="{9D8B030D-6E8A-4147-A177-3AD203B41FA5}">
                      <a16:colId xmlns:a16="http://schemas.microsoft.com/office/drawing/2014/main" val="2279123047"/>
                    </a:ext>
                  </a:extLst>
                </a:gridCol>
                <a:gridCol w="1163801">
                  <a:extLst>
                    <a:ext uri="{9D8B030D-6E8A-4147-A177-3AD203B41FA5}">
                      <a16:colId xmlns:a16="http://schemas.microsoft.com/office/drawing/2014/main" val="1867147514"/>
                    </a:ext>
                  </a:extLst>
                </a:gridCol>
                <a:gridCol w="1097266">
                  <a:extLst>
                    <a:ext uri="{9D8B030D-6E8A-4147-A177-3AD203B41FA5}">
                      <a16:colId xmlns:a16="http://schemas.microsoft.com/office/drawing/2014/main" val="404294388"/>
                    </a:ext>
                  </a:extLst>
                </a:gridCol>
                <a:gridCol w="1424303">
                  <a:extLst>
                    <a:ext uri="{9D8B030D-6E8A-4147-A177-3AD203B41FA5}">
                      <a16:colId xmlns:a16="http://schemas.microsoft.com/office/drawing/2014/main" val="548560175"/>
                    </a:ext>
                  </a:extLst>
                </a:gridCol>
                <a:gridCol w="1319426">
                  <a:extLst>
                    <a:ext uri="{9D8B030D-6E8A-4147-A177-3AD203B41FA5}">
                      <a16:colId xmlns:a16="http://schemas.microsoft.com/office/drawing/2014/main" val="763230092"/>
                    </a:ext>
                  </a:extLst>
                </a:gridCol>
                <a:gridCol w="1164930">
                  <a:extLst>
                    <a:ext uri="{9D8B030D-6E8A-4147-A177-3AD203B41FA5}">
                      <a16:colId xmlns:a16="http://schemas.microsoft.com/office/drawing/2014/main" val="1600939304"/>
                    </a:ext>
                  </a:extLst>
                </a:gridCol>
                <a:gridCol w="1270933">
                  <a:extLst>
                    <a:ext uri="{9D8B030D-6E8A-4147-A177-3AD203B41FA5}">
                      <a16:colId xmlns:a16="http://schemas.microsoft.com/office/drawing/2014/main" val="680836876"/>
                    </a:ext>
                  </a:extLst>
                </a:gridCol>
                <a:gridCol w="1170567">
                  <a:extLst>
                    <a:ext uri="{9D8B030D-6E8A-4147-A177-3AD203B41FA5}">
                      <a16:colId xmlns:a16="http://schemas.microsoft.com/office/drawing/2014/main" val="2282555241"/>
                    </a:ext>
                  </a:extLst>
                </a:gridCol>
                <a:gridCol w="1285591">
                  <a:extLst>
                    <a:ext uri="{9D8B030D-6E8A-4147-A177-3AD203B41FA5}">
                      <a16:colId xmlns:a16="http://schemas.microsoft.com/office/drawing/2014/main" val="1401071596"/>
                    </a:ext>
                  </a:extLst>
                </a:gridCol>
              </a:tblGrid>
              <a:tr h="1178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1-й год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Февраль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Март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Апрель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Май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Июнь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Июль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Август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Сентябрь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Октябрь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Ноябрь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Декабрь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Январь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2026-2027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690206"/>
                  </a:ext>
                </a:extLst>
              </a:tr>
              <a:tr h="15513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Таргетированная реклама в ВКонтакте. = 5000 рублей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60000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81418"/>
                  </a:ext>
                </a:extLst>
              </a:tr>
              <a:tr h="16693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сообществах НовГУ (ВК, Макс, </a:t>
                      </a:r>
                      <a:r>
                        <a:rPr lang="ru-RU" sz="1800" dirty="0" err="1">
                          <a:effectLst/>
                        </a:rPr>
                        <a:t>Тг</a:t>
                      </a:r>
                      <a:r>
                        <a:rPr lang="ru-RU" sz="1800" dirty="0">
                          <a:effectLst/>
                        </a:rPr>
                        <a:t>), стоим. = 0 рублей (по бартеру)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81325"/>
                  </a:ext>
                </a:extLst>
              </a:tr>
              <a:tr h="16693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Санкт-Петербурга (СПГУ, СПбГУ, ЛЭТИ)  стоим. = 10000 рублей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ru-RU" sz="1800" dirty="0">
                          <a:effectLst/>
                        </a:rPr>
                        <a:t>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360000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49942"/>
                  </a:ext>
                </a:extLst>
              </a:tr>
              <a:tr h="16232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Пскова (</a:t>
                      </a:r>
                      <a:r>
                        <a:rPr lang="ru-RU" sz="1800" dirty="0" err="1">
                          <a:effectLst/>
                        </a:rPr>
                        <a:t>ПсковГУ</a:t>
                      </a:r>
                      <a:r>
                        <a:rPr lang="ru-RU" sz="1800" dirty="0">
                          <a:effectLst/>
                        </a:rPr>
                        <a:t>,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ПГПУ, ПВИ)  стоим. = 8000 рублей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ru-RU" sz="1800" dirty="0">
                          <a:effectLst/>
                        </a:rPr>
                        <a:t>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96000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395829"/>
                  </a:ext>
                </a:extLst>
              </a:tr>
              <a:tr h="3872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Итого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516000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18613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E15669F7-3689-2C5B-019A-81D6D975EF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638586"/>
              </p:ext>
            </p:extLst>
          </p:nvPr>
        </p:nvGraphicFramePr>
        <p:xfrm>
          <a:off x="659659" y="2268807"/>
          <a:ext cx="18383992" cy="80791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1471">
                  <a:extLst>
                    <a:ext uri="{9D8B030D-6E8A-4147-A177-3AD203B41FA5}">
                      <a16:colId xmlns:a16="http://schemas.microsoft.com/office/drawing/2014/main" val="2968050614"/>
                    </a:ext>
                  </a:extLst>
                </a:gridCol>
                <a:gridCol w="1340638">
                  <a:extLst>
                    <a:ext uri="{9D8B030D-6E8A-4147-A177-3AD203B41FA5}">
                      <a16:colId xmlns:a16="http://schemas.microsoft.com/office/drawing/2014/main" val="3877628523"/>
                    </a:ext>
                  </a:extLst>
                </a:gridCol>
                <a:gridCol w="1241494">
                  <a:extLst>
                    <a:ext uri="{9D8B030D-6E8A-4147-A177-3AD203B41FA5}">
                      <a16:colId xmlns:a16="http://schemas.microsoft.com/office/drawing/2014/main" val="2678043163"/>
                    </a:ext>
                  </a:extLst>
                </a:gridCol>
                <a:gridCol w="1140149">
                  <a:extLst>
                    <a:ext uri="{9D8B030D-6E8A-4147-A177-3AD203B41FA5}">
                      <a16:colId xmlns:a16="http://schemas.microsoft.com/office/drawing/2014/main" val="4063192346"/>
                    </a:ext>
                  </a:extLst>
                </a:gridCol>
                <a:gridCol w="1098325">
                  <a:extLst>
                    <a:ext uri="{9D8B030D-6E8A-4147-A177-3AD203B41FA5}">
                      <a16:colId xmlns:a16="http://schemas.microsoft.com/office/drawing/2014/main" val="2517864497"/>
                    </a:ext>
                  </a:extLst>
                </a:gridCol>
                <a:gridCol w="1228864">
                  <a:extLst>
                    <a:ext uri="{9D8B030D-6E8A-4147-A177-3AD203B41FA5}">
                      <a16:colId xmlns:a16="http://schemas.microsoft.com/office/drawing/2014/main" val="1529763871"/>
                    </a:ext>
                  </a:extLst>
                </a:gridCol>
                <a:gridCol w="1244798">
                  <a:extLst>
                    <a:ext uri="{9D8B030D-6E8A-4147-A177-3AD203B41FA5}">
                      <a16:colId xmlns:a16="http://schemas.microsoft.com/office/drawing/2014/main" val="330709679"/>
                    </a:ext>
                  </a:extLst>
                </a:gridCol>
                <a:gridCol w="1076255">
                  <a:extLst>
                    <a:ext uri="{9D8B030D-6E8A-4147-A177-3AD203B41FA5}">
                      <a16:colId xmlns:a16="http://schemas.microsoft.com/office/drawing/2014/main" val="2640009622"/>
                    </a:ext>
                  </a:extLst>
                </a:gridCol>
                <a:gridCol w="1397921">
                  <a:extLst>
                    <a:ext uri="{9D8B030D-6E8A-4147-A177-3AD203B41FA5}">
                      <a16:colId xmlns:a16="http://schemas.microsoft.com/office/drawing/2014/main" val="1857111464"/>
                    </a:ext>
                  </a:extLst>
                </a:gridCol>
                <a:gridCol w="1294368">
                  <a:extLst>
                    <a:ext uri="{9D8B030D-6E8A-4147-A177-3AD203B41FA5}">
                      <a16:colId xmlns:a16="http://schemas.microsoft.com/office/drawing/2014/main" val="2539940296"/>
                    </a:ext>
                  </a:extLst>
                </a:gridCol>
                <a:gridCol w="1143454">
                  <a:extLst>
                    <a:ext uri="{9D8B030D-6E8A-4147-A177-3AD203B41FA5}">
                      <a16:colId xmlns:a16="http://schemas.microsoft.com/office/drawing/2014/main" val="1898353405"/>
                    </a:ext>
                  </a:extLst>
                </a:gridCol>
                <a:gridCol w="1247002">
                  <a:extLst>
                    <a:ext uri="{9D8B030D-6E8A-4147-A177-3AD203B41FA5}">
                      <a16:colId xmlns:a16="http://schemas.microsoft.com/office/drawing/2014/main" val="3683047030"/>
                    </a:ext>
                  </a:extLst>
                </a:gridCol>
                <a:gridCol w="1148958">
                  <a:extLst>
                    <a:ext uri="{9D8B030D-6E8A-4147-A177-3AD203B41FA5}">
                      <a16:colId xmlns:a16="http://schemas.microsoft.com/office/drawing/2014/main" val="3540644278"/>
                    </a:ext>
                  </a:extLst>
                </a:gridCol>
                <a:gridCol w="1380295">
                  <a:extLst>
                    <a:ext uri="{9D8B030D-6E8A-4147-A177-3AD203B41FA5}">
                      <a16:colId xmlns:a16="http://schemas.microsoft.com/office/drawing/2014/main" val="1357742692"/>
                    </a:ext>
                  </a:extLst>
                </a:gridCol>
              </a:tblGrid>
              <a:tr h="11674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2-й год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Февраль 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Март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Апрель 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Май 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Июнь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Июль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Август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Сентябрь</a:t>
                      </a:r>
                      <a:endParaRPr lang="ru-RU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>
                          <a:effectLst/>
                        </a:rPr>
                        <a:t>2027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Октябрь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Ноябрь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Декабрь 2027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Январь 2028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Всего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2027-2028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33243"/>
                  </a:ext>
                </a:extLst>
              </a:tr>
              <a:tr h="13113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Таргетированная реклама в ВКонтакте. = 7000 рублей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7000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7000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7000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7000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7000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7000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84000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096207"/>
                  </a:ext>
                </a:extLst>
              </a:tr>
              <a:tr h="1975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сообществах НовГУ (ВК, Макс, </a:t>
                      </a:r>
                      <a:r>
                        <a:rPr lang="ru-RU" sz="1800" dirty="0" err="1">
                          <a:effectLst/>
                        </a:rPr>
                        <a:t>Тг</a:t>
                      </a:r>
                      <a:r>
                        <a:rPr lang="ru-RU" sz="1800" dirty="0">
                          <a:effectLst/>
                        </a:rPr>
                        <a:t>), стоим. = 0 рублей (по бартеру)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06244"/>
                  </a:ext>
                </a:extLst>
              </a:tr>
              <a:tr h="16432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Санкт-Петербурга (СПГУ, СПбГУ, ЛЭТИ)  стоим. = 10000 рублей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ru-RU" sz="1800" dirty="0">
                          <a:effectLst/>
                        </a:rPr>
                        <a:t>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30000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360000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185222"/>
                  </a:ext>
                </a:extLst>
              </a:tr>
              <a:tr h="16432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Реклама в вузах Пскова (</a:t>
                      </a:r>
                      <a:r>
                        <a:rPr lang="ru-RU" sz="1800" dirty="0" err="1">
                          <a:effectLst/>
                        </a:rPr>
                        <a:t>ПсковГУ</a:t>
                      </a:r>
                      <a:r>
                        <a:rPr lang="ru-RU" sz="1800" dirty="0">
                          <a:effectLst/>
                        </a:rPr>
                        <a:t>,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ПГПУ, ПВИ)  стоим. = 8000 рублей/вуз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8000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96000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10104"/>
                  </a:ext>
                </a:extLst>
              </a:tr>
              <a:tr h="338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Итого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45000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45000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540000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11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65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SWOT-</a:t>
            </a: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анализ</a:t>
            </a:r>
          </a:p>
        </p:txBody>
      </p:sp>
      <p:graphicFrame>
        <p:nvGraphicFramePr>
          <p:cNvPr id="22" name="Объект 3">
            <a:extLst>
              <a:ext uri="{FF2B5EF4-FFF2-40B4-BE49-F238E27FC236}">
                <a16:creationId xmlns:a16="http://schemas.microsoft.com/office/drawing/2014/main" id="{3B10DE37-9FBD-39BC-2325-FCBCC7E6E6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463506"/>
              </p:ext>
            </p:extLst>
          </p:nvPr>
        </p:nvGraphicFramePr>
        <p:xfrm>
          <a:off x="881452" y="2422977"/>
          <a:ext cx="17857397" cy="8112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84648">
                  <a:extLst>
                    <a:ext uri="{9D8B030D-6E8A-4147-A177-3AD203B41FA5}">
                      <a16:colId xmlns:a16="http://schemas.microsoft.com/office/drawing/2014/main" val="1152075679"/>
                    </a:ext>
                  </a:extLst>
                </a:gridCol>
                <a:gridCol w="8972749">
                  <a:extLst>
                    <a:ext uri="{9D8B030D-6E8A-4147-A177-3AD203B41FA5}">
                      <a16:colId xmlns:a16="http://schemas.microsoft.com/office/drawing/2014/main" val="1379901957"/>
                    </a:ext>
                  </a:extLst>
                </a:gridCol>
              </a:tblGrid>
              <a:tr h="377989">
                <a:tc>
                  <a:txBody>
                    <a:bodyPr/>
                    <a:lstStyle/>
                    <a:p>
                      <a:r>
                        <a:rPr lang="ru-RU" sz="2400" b="1" dirty="0"/>
                        <a:t>Сильные стороны (</a:t>
                      </a:r>
                      <a:r>
                        <a:rPr lang="en-US" sz="2400" b="1" dirty="0"/>
                        <a:t>Strengths)</a:t>
                      </a:r>
                      <a:endParaRPr lang="ru-RU" sz="24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Слабые стороны</a:t>
                      </a:r>
                      <a:r>
                        <a:rPr lang="en-US" sz="2400" b="1" dirty="0"/>
                        <a:t> (Weakness)</a:t>
                      </a:r>
                      <a:endParaRPr lang="ru-RU" sz="24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43418"/>
                  </a:ext>
                </a:extLst>
              </a:tr>
              <a:tr h="305780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Формат обучения с интерактивным методом (даже списывая, человек должен вникнуть, что списывает, а не просто так вставить ответ, программа иначе не пропустит)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Возможность добавления модулей по дисциплинам ВУЗов и СПО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Удобный формат сайта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Сам сайт является пока файлом с программным кодом, в дальнейшем для сильных изменений и выведение сайта на поисковые платформы нужен более сложный код и другое программное обеспечение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Временно нет возможности открыть сайт на смартфоне, так как это демо-версия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599310"/>
                  </a:ext>
                </a:extLst>
              </a:tr>
              <a:tr h="534760">
                <a:tc>
                  <a:txBody>
                    <a:bodyPr/>
                    <a:lstStyle/>
                    <a:p>
                      <a:r>
                        <a:rPr lang="ru-RU" sz="2400" b="1" dirty="0"/>
                        <a:t>Возможности </a:t>
                      </a:r>
                      <a:r>
                        <a:rPr lang="en-US" sz="2400" b="1" dirty="0"/>
                        <a:t>(Opportunities)</a:t>
                      </a:r>
                      <a:endParaRPr lang="ru-RU" sz="24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Угрозы</a:t>
                      </a:r>
                      <a:r>
                        <a:rPr lang="en-US" sz="2400" b="1" dirty="0"/>
                        <a:t> (Threats) </a:t>
                      </a:r>
                      <a:endParaRPr lang="ru-RU" sz="24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764941"/>
                  </a:ext>
                </a:extLst>
              </a:tr>
              <a:tr h="406259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Использование более сильного программного обеспечения для открытия сайта без лишних программ и введений команд в командную строку на ПК, а также ввести возможность открыть сайт на смартфоне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dirty="0"/>
                        <a:t>Внедрение ИИ для распознавания ответов различного написания и форматов, а также добавление пояснений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Перспектива прохождения ДО на базе НовГУ с последующей выдачей сертификатов о повышении квалификации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Перспектива учреждения юридического лица для легализации процесса продаж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Высокая конкуренция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Курсы на сайте потребителям могут показаться дорогими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Проблемы с нагрузкой сайта (При высокой загруженности сайт может «упасть»)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/>
                        <a:t>Проблемы с легализацией и сертификацией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7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668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FDE2F41-5FA0-D84F-D220-CC60C505F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3BF30967-2E88-35B5-4E92-502313934468}"/>
              </a:ext>
            </a:extLst>
          </p:cNvPr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66AE365E-3638-ADA3-1343-5F478E7047D2}"/>
                </a:ext>
              </a:extLst>
            </p:cNvPr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2C05859-512A-B0DD-AC31-20182D6698C8}"/>
                </a:ext>
              </a:extLst>
            </p:cNvPr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320A786-EEB9-C77C-C40A-791E6E176274}"/>
                </a:ext>
              </a:extLst>
            </p:cNvPr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F8B5879-AAA1-A3AF-8D29-A88440B9CB96}"/>
                </a:ext>
              </a:extLst>
            </p:cNvPr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0B4549A-B7E7-BE7A-480B-65EF7967FD53}"/>
                </a:ext>
              </a:extLst>
            </p:cNvPr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7A0A5348-A728-6126-46A5-7711F4E79C78}"/>
              </a:ext>
            </a:extLst>
          </p:cNvPr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CEA3F45-79FB-CBFA-D477-343E3CF464B2}"/>
                </a:ext>
              </a:extLst>
            </p:cNvPr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E3EE1BB2-21A9-4297-97D0-07D6C6CE91EE}"/>
                </a:ext>
              </a:extLst>
            </p:cNvPr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3A59B58E-97A3-7742-A785-F291336140D6}"/>
              </a:ext>
            </a:extLst>
          </p:cNvPr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912F819E-C3D5-911A-29B7-75EE541E4C01}"/>
                </a:ext>
              </a:extLst>
            </p:cNvPr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56FC0C0F-1D5E-7453-ECC8-6B4F477E99A4}"/>
                </a:ext>
              </a:extLst>
            </p:cNvPr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550DB744-9F50-195F-FD9C-53D4F0F051F5}"/>
              </a:ext>
            </a:extLst>
          </p:cNvPr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EE3A39D-763A-5FFF-E442-A5DBE0E6F976}"/>
                </a:ext>
              </a:extLst>
            </p:cNvPr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2339CD95-DA29-18F1-FB50-78FEC36F0D13}"/>
                </a:ext>
              </a:extLst>
            </p:cNvPr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424C3A8-AAC4-A420-76EA-096EF18BE90B}"/>
                </a:ext>
              </a:extLst>
            </p:cNvPr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E4F8B39-50D1-A35D-998D-BCCB7BE7A7BB}"/>
                </a:ext>
              </a:extLst>
            </p:cNvPr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1DDA3B88-38BD-DE4F-CE16-5F1A7C15BDDC}"/>
              </a:ext>
            </a:extLst>
          </p:cNvPr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68130828-2514-12EC-3567-EEC7975D947A}"/>
              </a:ext>
            </a:extLst>
          </p:cNvPr>
          <p:cNvSpPr txBox="1"/>
          <p:nvPr/>
        </p:nvSpPr>
        <p:spPr>
          <a:xfrm>
            <a:off x="659658" y="120103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Карта рисков</a:t>
            </a:r>
          </a:p>
        </p:txBody>
      </p:sp>
      <p:graphicFrame>
        <p:nvGraphicFramePr>
          <p:cNvPr id="23" name="Объект 14">
            <a:extLst>
              <a:ext uri="{FF2B5EF4-FFF2-40B4-BE49-F238E27FC236}">
                <a16:creationId xmlns:a16="http://schemas.microsoft.com/office/drawing/2014/main" id="{B4E21611-6BF1-BDBA-7E36-601A1CB95A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220014"/>
              </p:ext>
            </p:extLst>
          </p:nvPr>
        </p:nvGraphicFramePr>
        <p:xfrm>
          <a:off x="3651250" y="2585720"/>
          <a:ext cx="13792200" cy="6792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97400">
                  <a:extLst>
                    <a:ext uri="{9D8B030D-6E8A-4147-A177-3AD203B41FA5}">
                      <a16:colId xmlns:a16="http://schemas.microsoft.com/office/drawing/2014/main" val="69591174"/>
                    </a:ext>
                  </a:extLst>
                </a:gridCol>
                <a:gridCol w="4597400">
                  <a:extLst>
                    <a:ext uri="{9D8B030D-6E8A-4147-A177-3AD203B41FA5}">
                      <a16:colId xmlns:a16="http://schemas.microsoft.com/office/drawing/2014/main" val="2377931491"/>
                    </a:ext>
                  </a:extLst>
                </a:gridCol>
                <a:gridCol w="4597400">
                  <a:extLst>
                    <a:ext uri="{9D8B030D-6E8A-4147-A177-3AD203B41FA5}">
                      <a16:colId xmlns:a16="http://schemas.microsoft.com/office/drawing/2014/main" val="554118935"/>
                    </a:ext>
                  </a:extLst>
                </a:gridCol>
              </a:tblGrid>
              <a:tr h="2365282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Изменение спроса</a:t>
                      </a:r>
                      <a:b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(Сезонность)</a:t>
                      </a:r>
                      <a:endParaRPr lang="ru-RU" sz="2800" dirty="0"/>
                    </a:p>
                  </a:txBody>
                  <a:tcPr>
                    <a:solidFill>
                      <a:srgbClr val="F9D5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Несоблюдение законов о персональных данных</a:t>
                      </a:r>
                    </a:p>
                  </a:txBody>
                  <a:tcP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Низкое качество </a:t>
                      </a:r>
                    </a:p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контента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8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771818"/>
                  </a:ext>
                </a:extLst>
              </a:tr>
              <a:tr h="2213454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Превышение бюджета на разработку проекта</a:t>
                      </a:r>
                      <a:endParaRPr lang="ru-RU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Низкая востребованность</a:t>
                      </a:r>
                    </a:p>
                  </a:txBody>
                  <a:tcPr>
                    <a:solidFill>
                      <a:srgbClr val="F9D5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Долгий выход на окупаемость</a:t>
                      </a:r>
                    </a:p>
                  </a:txBody>
                  <a:tcP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456643"/>
                  </a:ext>
                </a:extLst>
              </a:tr>
              <a:tr h="2213454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Ограниченный охват предметов</a:t>
                      </a:r>
                      <a:endParaRPr lang="ru-RU" sz="2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Неудобный </a:t>
                      </a:r>
                    </a:p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интерфейс</a:t>
                      </a:r>
                      <a:endParaRPr lang="ru-RU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Высокая конкуренция</a:t>
                      </a:r>
                    </a:p>
                  </a:txBody>
                  <a:tcPr>
                    <a:solidFill>
                      <a:srgbClr val="F9D5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683983"/>
                  </a:ext>
                </a:extLst>
              </a:tr>
            </a:tbl>
          </a:graphicData>
        </a:graphic>
      </p:graphicFrame>
      <p:sp>
        <p:nvSpPr>
          <p:cNvPr id="24" name="Стрелка: вверх 23">
            <a:extLst>
              <a:ext uri="{FF2B5EF4-FFF2-40B4-BE49-F238E27FC236}">
                <a16:creationId xmlns:a16="http://schemas.microsoft.com/office/drawing/2014/main" id="{D3A6C083-0DFC-E6C9-9967-38D3EBE20BE5}"/>
              </a:ext>
            </a:extLst>
          </p:cNvPr>
          <p:cNvSpPr/>
          <p:nvPr/>
        </p:nvSpPr>
        <p:spPr>
          <a:xfrm flipH="1">
            <a:off x="2660649" y="2475419"/>
            <a:ext cx="657365" cy="7361927"/>
          </a:xfrm>
          <a:prstGeom prst="up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 24">
            <a:extLst>
              <a:ext uri="{FF2B5EF4-FFF2-40B4-BE49-F238E27FC236}">
                <a16:creationId xmlns:a16="http://schemas.microsoft.com/office/drawing/2014/main" id="{11A1FE90-3258-CF10-D398-F4844B103A0C}"/>
              </a:ext>
            </a:extLst>
          </p:cNvPr>
          <p:cNvSpPr/>
          <p:nvPr/>
        </p:nvSpPr>
        <p:spPr>
          <a:xfrm rot="5400000" flipH="1">
            <a:off x="10308905" y="2934716"/>
            <a:ext cx="476886" cy="13792198"/>
          </a:xfrm>
          <a:prstGeom prst="up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8424E6-CFD0-B3B0-CF42-844C12C452C7}"/>
              </a:ext>
            </a:extLst>
          </p:cNvPr>
          <p:cNvSpPr txBox="1"/>
          <p:nvPr/>
        </p:nvSpPr>
        <p:spPr>
          <a:xfrm>
            <a:off x="9594850" y="10050532"/>
            <a:ext cx="215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 л и я н и е</a:t>
            </a:r>
            <a:endParaRPr lang="ru-RU" sz="2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C28988-DCEF-47EE-62B0-7CE67E5D0350}"/>
              </a:ext>
            </a:extLst>
          </p:cNvPr>
          <p:cNvSpPr txBox="1"/>
          <p:nvPr/>
        </p:nvSpPr>
        <p:spPr>
          <a:xfrm flipH="1">
            <a:off x="1957649" y="3338055"/>
            <a:ext cx="518925" cy="5728073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sz="2000" b="1" dirty="0"/>
              <a:t>Вероятность</a:t>
            </a:r>
          </a:p>
        </p:txBody>
      </p:sp>
    </p:spTree>
    <p:extLst>
      <p:ext uri="{BB962C8B-B14F-4D97-AF65-F5344CB8AC3E}">
        <p14:creationId xmlns:p14="http://schemas.microsoft.com/office/powerpoint/2010/main" val="314841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B9F088A-570E-D58E-7E46-8CDDBB96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62B81822-4102-2045-4D57-28AA77B23DA4}"/>
              </a:ext>
            </a:extLst>
          </p:cNvPr>
          <p:cNvGrpSpPr/>
          <p:nvPr/>
        </p:nvGrpSpPr>
        <p:grpSpPr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9EE098C-BABC-864C-3009-CB8B51D99374}"/>
                </a:ext>
              </a:extLst>
            </p:cNvPr>
            <p:cNvSpPr/>
            <p:nvPr/>
          </p:nvSpPr>
          <p:spPr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049BDB11-A6F1-EB19-D7E9-0B6A0097C842}"/>
                </a:ext>
              </a:extLst>
            </p:cNvPr>
            <p:cNvSpPr/>
            <p:nvPr/>
          </p:nvSpPr>
          <p:spPr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A9F8208-3539-0253-811C-ABFA27C930E9}"/>
                </a:ext>
              </a:extLst>
            </p:cNvPr>
            <p:cNvSpPr/>
            <p:nvPr/>
          </p:nvSpPr>
          <p:spPr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0FDD425-D062-631D-EBD3-4D0106C5FD32}"/>
                </a:ext>
              </a:extLst>
            </p:cNvPr>
            <p:cNvSpPr/>
            <p:nvPr/>
          </p:nvSpPr>
          <p:spPr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46049FB-ECD1-67A2-A5BE-1E837E95502F}"/>
                </a:ext>
              </a:extLst>
            </p:cNvPr>
            <p:cNvSpPr/>
            <p:nvPr/>
          </p:nvSpPr>
          <p:spPr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2BC0F1B-5F1B-F1E7-6D7E-36FBC247AA5D}"/>
                </a:ext>
              </a:extLst>
            </p:cNvPr>
            <p:cNvSpPr/>
            <p:nvPr/>
          </p:nvSpPr>
          <p:spPr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264826C1-FB7C-33A8-55FC-020B44899748}"/>
                </a:ext>
              </a:extLst>
            </p:cNvPr>
            <p:cNvSpPr/>
            <p:nvPr/>
          </p:nvSpPr>
          <p:spPr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7CDC84D-F284-014B-D065-B3945A44CEFE}"/>
                </a:ext>
              </a:extLst>
            </p:cNvPr>
            <p:cNvSpPr/>
            <p:nvPr/>
          </p:nvSpPr>
          <p:spPr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3775DA57-901E-51B4-7590-ACCCC8ECD0EF}"/>
                </a:ext>
              </a:extLst>
            </p:cNvPr>
            <p:cNvSpPr/>
            <p:nvPr/>
          </p:nvSpPr>
          <p:spPr>
            <a:xfrm>
              <a:off x="16109456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A3855AD4-5E0F-4C57-A87D-798C2F21F032}"/>
                </a:ext>
              </a:extLst>
            </p:cNvPr>
            <p:cNvSpPr/>
            <p:nvPr/>
          </p:nvSpPr>
          <p:spPr>
            <a:xfrm>
              <a:off x="16109456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C2F099BD-17F4-6C42-A3EB-6C5D04317613}"/>
                </a:ext>
              </a:extLst>
            </p:cNvPr>
            <p:cNvSpPr/>
            <p:nvPr/>
          </p:nvSpPr>
          <p:spPr>
            <a:xfrm>
              <a:off x="1610945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6C7A47E3-0B3D-A86C-8BEB-0FEB0AF01FF9}"/>
                </a:ext>
              </a:extLst>
            </p:cNvPr>
            <p:cNvSpPr/>
            <p:nvPr/>
          </p:nvSpPr>
          <p:spPr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0F4A205-1608-CD22-6E5C-FA6AD5336F8A}"/>
                </a:ext>
              </a:extLst>
            </p:cNvPr>
            <p:cNvSpPr/>
            <p:nvPr/>
          </p:nvSpPr>
          <p:spPr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7371B416-F334-0AF4-2F1F-E529CFD75FDD}"/>
                </a:ext>
              </a:extLst>
            </p:cNvPr>
            <p:cNvSpPr/>
            <p:nvPr/>
          </p:nvSpPr>
          <p:spPr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91A4A3B-CB70-9EA6-F248-7B718ED5EF6F}"/>
                </a:ext>
              </a:extLst>
            </p:cNvPr>
            <p:cNvSpPr/>
            <p:nvPr/>
          </p:nvSpPr>
          <p:spPr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4CD825DE-C63D-DDA5-F6D7-F81AFA276DD7}"/>
              </a:ext>
            </a:extLst>
          </p:cNvPr>
          <p:cNvSpPr txBox="1"/>
          <p:nvPr/>
        </p:nvSpPr>
        <p:spPr>
          <a:xfrm>
            <a:off x="1855770" y="4765261"/>
            <a:ext cx="8607425" cy="88806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6509"/>
              </a:lnSpc>
              <a:spcBef>
                <a:spcPts val="425"/>
              </a:spcBef>
            </a:pPr>
            <a:r>
              <a:rPr lang="ru-RU" sz="5600" b="1" spc="-10" dirty="0">
                <a:solidFill>
                  <a:srgbClr val="8F00FF"/>
                </a:solidFill>
                <a:latin typeface="Trebuchet MS"/>
                <a:cs typeface="Trebuchet MS"/>
              </a:rPr>
              <a:t>Спасибо за внимание!</a:t>
            </a:r>
            <a:endParaRPr sz="5600" dirty="0">
              <a:latin typeface="Trebuchet MS"/>
              <a:cs typeface="Trebuchet MS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CAD1E6D0-3578-5BDE-09CD-A8EC99537A93}"/>
              </a:ext>
            </a:extLst>
          </p:cNvPr>
          <p:cNvSpPr txBox="1"/>
          <p:nvPr/>
        </p:nvSpPr>
        <p:spPr>
          <a:xfrm>
            <a:off x="532090" y="9691386"/>
            <a:ext cx="8610600" cy="1136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3650" spc="-10" dirty="0">
                <a:latin typeface="Microsoft Sans Serif"/>
                <a:cs typeface="Microsoft Sans Serif"/>
              </a:rPr>
              <a:t>Новгородский Государственный Университет им. Ярослава Мудрого</a:t>
            </a:r>
            <a:endParaRPr sz="365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>
            <a:extLst>
              <a:ext uri="{FF2B5EF4-FFF2-40B4-BE49-F238E27FC236}">
                <a16:creationId xmlns:a16="http://schemas.microsoft.com/office/drawing/2014/main" id="{16CF69D6-DB54-1B75-DAAE-BC18DFC76F1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>
            <a:extLst>
              <a:ext uri="{FF2B5EF4-FFF2-40B4-BE49-F238E27FC236}">
                <a16:creationId xmlns:a16="http://schemas.microsoft.com/office/drawing/2014/main" id="{D6AF946C-8AC0-E6FC-8F95-5E54C146654E}"/>
              </a:ext>
            </a:extLst>
          </p:cNvPr>
          <p:cNvGrpSpPr/>
          <p:nvPr/>
        </p:nvGrpSpPr>
        <p:grpSpPr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95924740-23E3-2C69-1941-64D83CDC59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3DC9976E-4722-F277-302E-4BA4303B50E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DD63C4D3-2166-6319-FBB4-FECB100B3056}"/>
                </a:ext>
              </a:extLst>
            </p:cNvPr>
            <p:cNvSpPr/>
            <p:nvPr/>
          </p:nvSpPr>
          <p:spPr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86F10A66-9BF3-F20F-6A46-218E0B3ECF3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8D89B662-54EC-FCEA-0CCD-BFB741B29D5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>
              <a:extLst>
                <a:ext uri="{FF2B5EF4-FFF2-40B4-BE49-F238E27FC236}">
                  <a16:creationId xmlns:a16="http://schemas.microsoft.com/office/drawing/2014/main" id="{5BA1E936-B63C-E38E-C069-C3629034300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7882F014-EBF7-4BAC-AA04-042E6EAED92C}"/>
                </a:ext>
              </a:extLst>
            </p:cNvPr>
            <p:cNvSpPr/>
            <p:nvPr/>
          </p:nvSpPr>
          <p:spPr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F864A2BF-5D66-1702-EBED-F4ED2FDA1AA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>
              <a:extLst>
                <a:ext uri="{FF2B5EF4-FFF2-40B4-BE49-F238E27FC236}">
                  <a16:creationId xmlns:a16="http://schemas.microsoft.com/office/drawing/2014/main" id="{DCF55853-D004-53FD-E260-B5D93596E32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09955" y="1080241"/>
              <a:ext cx="123556" cy="141273"/>
            </a:xfrm>
            <a:prstGeom prst="rect">
              <a:avLst/>
            </a:prstGeom>
          </p:spPr>
        </p:pic>
        <p:pic>
          <p:nvPicPr>
            <p:cNvPr id="31" name="object 31">
              <a:extLst>
                <a:ext uri="{FF2B5EF4-FFF2-40B4-BE49-F238E27FC236}">
                  <a16:creationId xmlns:a16="http://schemas.microsoft.com/office/drawing/2014/main" id="{5C7DBF2B-0032-8DD4-D1EA-C59135083F5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C0B3A9EC-6336-23D5-BC64-04D57CE46E71}"/>
              </a:ext>
            </a:extLst>
          </p:cNvPr>
          <p:cNvGrpSpPr/>
          <p:nvPr/>
        </p:nvGrpSpPr>
        <p:grpSpPr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>
              <a:extLst>
                <a:ext uri="{FF2B5EF4-FFF2-40B4-BE49-F238E27FC236}">
                  <a16:creationId xmlns:a16="http://schemas.microsoft.com/office/drawing/2014/main" id="{02549661-A7C5-811A-39B9-D76921F5781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>
              <a:extLst>
                <a:ext uri="{FF2B5EF4-FFF2-40B4-BE49-F238E27FC236}">
                  <a16:creationId xmlns:a16="http://schemas.microsoft.com/office/drawing/2014/main" id="{C6553BC4-3A49-F4D8-E6B4-05FA589D411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>
              <a:extLst>
                <a:ext uri="{FF2B5EF4-FFF2-40B4-BE49-F238E27FC236}">
                  <a16:creationId xmlns:a16="http://schemas.microsoft.com/office/drawing/2014/main" id="{10E9FC89-5FC7-9C48-22DD-87CF43EEB9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82DB6CCD-49D4-F41A-32E0-1ED1B832B84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>
              <a:extLst>
                <a:ext uri="{FF2B5EF4-FFF2-40B4-BE49-F238E27FC236}">
                  <a16:creationId xmlns:a16="http://schemas.microsoft.com/office/drawing/2014/main" id="{56C0983C-8F45-7926-CBDA-F8FE92012C12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33E07E69-B58D-0C7F-94B7-A2C2BC90BE6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4121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>
            <a:extLst>
              <a:ext uri="{FF2B5EF4-FFF2-40B4-BE49-F238E27FC236}">
                <a16:creationId xmlns:a16="http://schemas.microsoft.com/office/drawing/2014/main" id="{8036F7E6-4975-4DA1-D5FA-CB3E78F767FE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0EC1CFA-A213-1EAC-0226-F001FC5833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18" y="455064"/>
            <a:ext cx="4183531" cy="160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8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0" y="1386522"/>
            <a:ext cx="6114415" cy="93423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</a:pPr>
            <a:r>
              <a:rPr lang="ru-RU" sz="5900" b="1" spc="55" dirty="0">
                <a:solidFill>
                  <a:srgbClr val="8F00FF"/>
                </a:solidFill>
                <a:latin typeface="Trebuchet MS"/>
                <a:cs typeface="Trebuchet MS"/>
              </a:rPr>
              <a:t>ПРОБЛЕМА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11A0D40-FA63-4396-8D5A-2FE3FFAE855C}"/>
              </a:ext>
            </a:extLst>
          </p:cNvPr>
          <p:cNvSpPr/>
          <p:nvPr/>
        </p:nvSpPr>
        <p:spPr>
          <a:xfrm>
            <a:off x="702635" y="2911475"/>
            <a:ext cx="184086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Microsoft Sans Serif"/>
                <a:cs typeface="Microsoft Sans Serif"/>
              </a:rPr>
              <a:t>Школьники и студенты часто нуждаются в помощи при выполнении учебных заданий, но не всегда рядом найдётся человек, способный помочь, и не любую информацию можно найти в Интернете.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370AA8C2-766F-E16E-77ED-6AF907E97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74" y="5193297"/>
            <a:ext cx="817245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CA10962B-F040-545C-4B55-E2580D1A3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850" y="5193297"/>
            <a:ext cx="8177976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EA8C352-1BE6-F08C-CA3D-A60861B50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510" y="2503906"/>
            <a:ext cx="7288590" cy="728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865284" y="1497725"/>
            <a:ext cx="4478020" cy="937436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</a:pPr>
            <a:r>
              <a:rPr sz="5900" b="1" spc="-45" dirty="0">
                <a:solidFill>
                  <a:srgbClr val="8F00FF"/>
                </a:solidFill>
                <a:latin typeface="Trebuchet MS"/>
                <a:cs typeface="Trebuchet MS"/>
              </a:rPr>
              <a:t>Р</a:t>
            </a:r>
            <a:r>
              <a:rPr lang="ru-RU" sz="5900" b="1" spc="-45" dirty="0">
                <a:solidFill>
                  <a:srgbClr val="8F00FF"/>
                </a:solidFill>
                <a:latin typeface="Trebuchet MS"/>
                <a:cs typeface="Trebuchet MS"/>
              </a:rPr>
              <a:t>ЕШЕНИЕ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5DA10115-7C13-4E85-950D-9E9FC297661D}"/>
              </a:ext>
            </a:extLst>
          </p:cNvPr>
          <p:cNvSpPr/>
          <p:nvPr/>
        </p:nvSpPr>
        <p:spPr>
          <a:xfrm>
            <a:off x="450850" y="2682876"/>
            <a:ext cx="12954000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65" dirty="0">
                <a:latin typeface="Microsoft Sans Serif"/>
                <a:cs typeface="Microsoft Sans Serif"/>
              </a:rPr>
              <a:t>Предлагаемый продукт</a:t>
            </a:r>
            <a:r>
              <a:rPr lang="ru-RU" sz="2800" spc="65" dirty="0">
                <a:latin typeface="Microsoft Sans Serif"/>
                <a:cs typeface="Microsoft Sans Serif"/>
              </a:rPr>
              <a:t>: Сайт для самообучения студентов с интерактивным методом </a:t>
            </a:r>
            <a:r>
              <a:rPr lang="ru-RU" sz="2800" spc="65" dirty="0" err="1">
                <a:latin typeface="Microsoft Sans Serif"/>
                <a:cs typeface="Microsoft Sans Serif"/>
              </a:rPr>
              <a:t>StudyFlow</a:t>
            </a:r>
            <a:r>
              <a:rPr lang="ru-RU" sz="2800" spc="65" dirty="0">
                <a:latin typeface="Microsoft Sans Serif"/>
                <a:cs typeface="Microsoft Sans Serif"/>
              </a:rPr>
              <a:t>. Так продукт поможет готовиться к экзаменам, к дисциплинам и повышению квалификации без бесполезного списывания с просторов Интернета.</a:t>
            </a:r>
            <a:br>
              <a:rPr lang="ru-RU" sz="2800" spc="65" dirty="0">
                <a:latin typeface="Microsoft Sans Serif"/>
                <a:cs typeface="Microsoft Sans Serif"/>
              </a:rPr>
            </a:br>
            <a:endParaRPr lang="ru-RU" sz="2800" spc="65" dirty="0">
              <a:latin typeface="Microsoft Sans Serif"/>
              <a:cs typeface="Microsoft Sans Serif"/>
            </a:endParaRPr>
          </a:p>
          <a:p>
            <a:r>
              <a:rPr lang="ru-RU" sz="2800" b="1" spc="65" dirty="0">
                <a:latin typeface="Microsoft Sans Serif"/>
                <a:cs typeface="Microsoft Sans Serif"/>
              </a:rPr>
              <a:t>Целевая аудитория, на которую рассчитан продукт</a:t>
            </a:r>
            <a:r>
              <a:rPr lang="ru-RU" sz="2800" spc="65" dirty="0">
                <a:latin typeface="Microsoft Sans Serif"/>
                <a:cs typeface="Microsoft Sans Serif"/>
              </a:rPr>
              <a:t>: </a:t>
            </a:r>
          </a:p>
          <a:p>
            <a:r>
              <a:rPr lang="ru-RU" sz="2800" spc="65" dirty="0">
                <a:latin typeface="Microsoft Sans Serif"/>
                <a:cs typeface="Microsoft Sans Serif"/>
              </a:rPr>
              <a:t>- Школьники, обучающиеся в старших классах, которым необходим помощник для подготовки к ЕГЭ и ОГЭ (9, 10, 11 классы)</a:t>
            </a:r>
          </a:p>
          <a:p>
            <a:r>
              <a:rPr lang="ru-RU" sz="2800" spc="65" dirty="0">
                <a:latin typeface="Microsoft Sans Serif"/>
                <a:cs typeface="Microsoft Sans Serif"/>
              </a:rPr>
              <a:t>- Студенты среднего профессионального образования (молодые люди 16-20 лет)</a:t>
            </a:r>
          </a:p>
          <a:p>
            <a:r>
              <a:rPr lang="ru-RU" sz="2800" spc="65" dirty="0">
                <a:latin typeface="Microsoft Sans Serif"/>
                <a:cs typeface="Microsoft Sans Serif"/>
              </a:rPr>
              <a:t>- Студенты высшего образования (молодые люди 18-24 года), НовГУ</a:t>
            </a:r>
          </a:p>
          <a:p>
            <a:r>
              <a:rPr lang="ru-RU" sz="2800" spc="65" dirty="0">
                <a:latin typeface="Microsoft Sans Serif"/>
                <a:cs typeface="Microsoft Sans Serif"/>
              </a:rPr>
              <a:t>- Магистры </a:t>
            </a:r>
          </a:p>
          <a:p>
            <a:br>
              <a:rPr lang="ru-RU" sz="2800" spc="65" dirty="0">
                <a:latin typeface="Microsoft Sans Serif"/>
                <a:cs typeface="Microsoft Sans Serif"/>
              </a:rPr>
            </a:br>
            <a:r>
              <a:rPr lang="ru-RU" sz="2800" b="1" spc="65" dirty="0">
                <a:latin typeface="Microsoft Sans Serif"/>
                <a:cs typeface="Microsoft Sans Serif"/>
              </a:rPr>
              <a:t>Экономическая эффективность </a:t>
            </a:r>
            <a:r>
              <a:rPr lang="ru-RU" sz="2800" spc="65" dirty="0">
                <a:latin typeface="Microsoft Sans Serif"/>
                <a:cs typeface="Microsoft Sans Serif"/>
              </a:rPr>
              <a:t>проекта заключается в монетизации образовательного сервиса через подписку или оплату отдельных модулей с алгоритмами решения задач — это позволит окупить затраты на разработку и обеспечить стабильный доход за счёт спроса со стороны студентов и школьников</a:t>
            </a:r>
            <a:br>
              <a:rPr lang="ru-RU" sz="2800" spc="65" dirty="0">
                <a:latin typeface="Microsoft Sans Serif"/>
                <a:cs typeface="Microsoft Sans Serif"/>
              </a:rPr>
            </a:br>
            <a:endParaRPr lang="ru-RU" sz="2800" spc="6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C7F986E-F554-42E8-ADC6-5B3E00585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138" y="2225675"/>
            <a:ext cx="11458962" cy="908367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4145" y="10832026"/>
            <a:ext cx="10053320" cy="476884"/>
            <a:chOff x="24145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142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86226" y="1497725"/>
            <a:ext cx="14957024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40" dirty="0">
                <a:solidFill>
                  <a:srgbClr val="8F00FF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2402E85-26D7-4754-B0F8-7F90C30F6B87}"/>
              </a:ext>
            </a:extLst>
          </p:cNvPr>
          <p:cNvSpPr/>
          <p:nvPr/>
        </p:nvSpPr>
        <p:spPr>
          <a:xfrm>
            <a:off x="605206" y="2958921"/>
            <a:ext cx="1005205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spc="-65" dirty="0">
                <a:latin typeface="Microsoft Sans Serif"/>
                <a:cs typeface="Microsoft Sans Serif"/>
              </a:rPr>
              <a:t>Технологическое ядро решения основано на HTML, CSS и JavaScript. Главная особенность этой версии в том, что она работает без установки сервера и Node.js: авторизация, личный кабинет, админ-панель, предметы, задания и сохранение изменений реализованы прямо в браузере через </a:t>
            </a:r>
            <a:r>
              <a:rPr lang="ru-RU" sz="2800" spc="-65" dirty="0" err="1">
                <a:latin typeface="Microsoft Sans Serif"/>
                <a:cs typeface="Microsoft Sans Serif"/>
              </a:rPr>
              <a:t>localStorage</a:t>
            </a:r>
            <a:r>
              <a:rPr lang="ru-RU" sz="2800" spc="-65" dirty="0">
                <a:latin typeface="Microsoft Sans Serif"/>
                <a:cs typeface="Microsoft Sans Serif"/>
              </a:rPr>
              <a:t> и встроенную клиентскую логику. За счет этого сайт можно быстро запустить на любом компьютере после простой распаковки архива, что делает продукт удобным для демонстрации и использования без дополнительной настройки. Сайт является кроссплатформенным и работает на любой настольной операционной системе, где есть современный браузер с поддержкой JavaScript, </a:t>
            </a:r>
            <a:r>
              <a:rPr lang="ru-RU" sz="2800" spc="-65" dirty="0" err="1">
                <a:latin typeface="Microsoft Sans Serif"/>
                <a:cs typeface="Microsoft Sans Serif"/>
              </a:rPr>
              <a:t>localStorage</a:t>
            </a:r>
            <a:r>
              <a:rPr lang="ru-RU" sz="2800" spc="-65" dirty="0">
                <a:latin typeface="Microsoft Sans Serif"/>
                <a:cs typeface="Microsoft Sans Serif"/>
              </a:rPr>
              <a:t> и </a:t>
            </a:r>
            <a:r>
              <a:rPr lang="ru-RU" sz="2800" spc="-65" dirty="0" err="1">
                <a:latin typeface="Microsoft Sans Serif"/>
                <a:cs typeface="Microsoft Sans Serif"/>
              </a:rPr>
              <a:t>Notification</a:t>
            </a:r>
            <a:r>
              <a:rPr lang="ru-RU" sz="2800" spc="-65" dirty="0">
                <a:latin typeface="Microsoft Sans Serif"/>
                <a:cs typeface="Microsoft Sans Serif"/>
              </a:rPr>
              <a:t> API. То есть он может быть запущен на: Windows, Linux, </a:t>
            </a:r>
            <a:r>
              <a:rPr lang="ru-RU" sz="2800" spc="-65" dirty="0" err="1">
                <a:latin typeface="Microsoft Sans Serif"/>
                <a:cs typeface="Microsoft Sans Serif"/>
              </a:rPr>
              <a:t>macOS</a:t>
            </a:r>
            <a:r>
              <a:rPr lang="ru-RU" sz="2800" spc="-65" dirty="0">
                <a:latin typeface="Microsoft Sans Serif"/>
                <a:cs typeface="Microsoft Sans Serif"/>
              </a:rPr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КОНКУРЕНТЫ И АНАЛОГИ</a:t>
            </a:r>
          </a:p>
        </p:txBody>
      </p:sp>
      <p:graphicFrame>
        <p:nvGraphicFramePr>
          <p:cNvPr id="22" name="Объект 6">
            <a:extLst>
              <a:ext uri="{FF2B5EF4-FFF2-40B4-BE49-F238E27FC236}">
                <a16:creationId xmlns:a16="http://schemas.microsoft.com/office/drawing/2014/main" id="{7110BC11-0FF4-DE26-A202-00B1E5E730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751109"/>
              </p:ext>
            </p:extLst>
          </p:nvPr>
        </p:nvGraphicFramePr>
        <p:xfrm>
          <a:off x="561045" y="2478878"/>
          <a:ext cx="18784782" cy="82972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2325">
                  <a:extLst>
                    <a:ext uri="{9D8B030D-6E8A-4147-A177-3AD203B41FA5}">
                      <a16:colId xmlns:a16="http://schemas.microsoft.com/office/drawing/2014/main" val="1660672879"/>
                    </a:ext>
                  </a:extLst>
                </a:gridCol>
                <a:gridCol w="3549269">
                  <a:extLst>
                    <a:ext uri="{9D8B030D-6E8A-4147-A177-3AD203B41FA5}">
                      <a16:colId xmlns:a16="http://schemas.microsoft.com/office/drawing/2014/main" val="2417476291"/>
                    </a:ext>
                  </a:extLst>
                </a:gridCol>
                <a:gridCol w="3130797">
                  <a:extLst>
                    <a:ext uri="{9D8B030D-6E8A-4147-A177-3AD203B41FA5}">
                      <a16:colId xmlns:a16="http://schemas.microsoft.com/office/drawing/2014/main" val="1619023305"/>
                    </a:ext>
                  </a:extLst>
                </a:gridCol>
                <a:gridCol w="3130797">
                  <a:extLst>
                    <a:ext uri="{9D8B030D-6E8A-4147-A177-3AD203B41FA5}">
                      <a16:colId xmlns:a16="http://schemas.microsoft.com/office/drawing/2014/main" val="3941638916"/>
                    </a:ext>
                  </a:extLst>
                </a:gridCol>
                <a:gridCol w="3130797">
                  <a:extLst>
                    <a:ext uri="{9D8B030D-6E8A-4147-A177-3AD203B41FA5}">
                      <a16:colId xmlns:a16="http://schemas.microsoft.com/office/drawing/2014/main" val="1742442106"/>
                    </a:ext>
                  </a:extLst>
                </a:gridCol>
                <a:gridCol w="3130797">
                  <a:extLst>
                    <a:ext uri="{9D8B030D-6E8A-4147-A177-3AD203B41FA5}">
                      <a16:colId xmlns:a16="http://schemas.microsoft.com/office/drawing/2014/main" val="186612297"/>
                    </a:ext>
                  </a:extLst>
                </a:gridCol>
              </a:tblGrid>
              <a:tr h="1763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Ключевые факторы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Skillbox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Сайты ВУЗов для самообучения студентов дистанционного формата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Photomath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Нейросети (</a:t>
                      </a:r>
                      <a:r>
                        <a:rPr lang="ru-RU" sz="2800" dirty="0" err="1"/>
                        <a:t>ГигаЧат</a:t>
                      </a:r>
                      <a:r>
                        <a:rPr lang="ru-RU" sz="2800" dirty="0"/>
                        <a:t>, </a:t>
                      </a:r>
                      <a:r>
                        <a:rPr lang="en-US" sz="2800" dirty="0"/>
                        <a:t>DeepSeek, Claude, </a:t>
                      </a:r>
                      <a:r>
                        <a:rPr lang="ru-RU" sz="2800" dirty="0"/>
                        <a:t>Чат </a:t>
                      </a:r>
                      <a:r>
                        <a:rPr lang="en-US" sz="2800" dirty="0"/>
                        <a:t>GPT </a:t>
                      </a:r>
                      <a:r>
                        <a:rPr lang="ru-RU" sz="2800" dirty="0"/>
                        <a:t>и </a:t>
                      </a:r>
                      <a:r>
                        <a:rPr lang="ru-RU" sz="2800" dirty="0" err="1"/>
                        <a:t>т.д</a:t>
                      </a:r>
                      <a:r>
                        <a:rPr lang="ru-RU" sz="2800" dirty="0"/>
                        <a:t>)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Онлайн-школы к ЕГЭ/ОГЭ (99 баллов, </a:t>
                      </a:r>
                      <a:r>
                        <a:rPr lang="ru-RU" sz="2800" dirty="0" err="1"/>
                        <a:t>Умскул</a:t>
                      </a:r>
                      <a:r>
                        <a:rPr lang="ru-RU" sz="2800" dirty="0"/>
                        <a:t>, про100, </a:t>
                      </a:r>
                      <a:r>
                        <a:rPr lang="ru-RU" sz="2800" dirty="0" err="1"/>
                        <a:t>Фоксфорд</a:t>
                      </a:r>
                      <a:r>
                        <a:rPr lang="ru-RU" sz="2800" dirty="0"/>
                        <a:t> и т.д.)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93665"/>
                  </a:ext>
                </a:extLst>
              </a:tr>
              <a:tr h="1926926">
                <a:tc>
                  <a:txBody>
                    <a:bodyPr/>
                    <a:lstStyle/>
                    <a:p>
                      <a:r>
                        <a:rPr lang="ru-RU" sz="2800" dirty="0"/>
                        <a:t>Содержание платформы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Образовательные программы по различным направлениям с сертификацией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Образовательные модули по дисциплинам, созданные преподавателями ВУЗов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Быстрое решение математических примеров с пошаговым объяснением решения с помощью приложения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Поисковая система с быстрым ответом на различные вопросы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Образовательные программы по различным школьным предметам для подготовки к ЕГЭ/ОГЭ с видео-лекциями и заданиями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915196"/>
                  </a:ext>
                </a:extLst>
              </a:tr>
              <a:tr h="2125936">
                <a:tc>
                  <a:txBody>
                    <a:bodyPr/>
                    <a:lstStyle/>
                    <a:p>
                      <a:r>
                        <a:rPr lang="ru-RU" sz="2800" dirty="0"/>
                        <a:t>Преимущества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Skillbox</a:t>
                      </a:r>
                      <a:r>
                        <a:rPr lang="ru-RU" sz="2000" dirty="0"/>
                        <a:t>: Более 500 образовательных программ + сертификация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Преподаватели могут адаптировать модуль под программу направления обучения студентов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Доступное пошаговое объяснение каждого действия примера с показом, как шло решение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Подробное пояснение каждого пункта в ответе на вопрос, иногда не требуется конкретная формулировка, чтоб ИИ понял запрос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Видео-лекции с преподавателями, общение с кураторами, наличие конспектов под видео-лекциями, решение задач на каждую тему с дедлайнами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10494"/>
                  </a:ext>
                </a:extLst>
              </a:tr>
              <a:tr h="1833010">
                <a:tc>
                  <a:txBody>
                    <a:bodyPr/>
                    <a:lstStyle/>
                    <a:p>
                      <a:r>
                        <a:rPr lang="ru-RU" sz="2800" dirty="0"/>
                        <a:t>Недостатки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Высокая цена на курсы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Чаще всего для проверки знаний используются форматы тестов, которые списывают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Обычно на решение примера не смотрят и списывают только ответ, не разбираясь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Чаще всего объяснительные пункты игнорируются или не читаются, а просто копируются, а также ИИ может ошибаться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Направление и упор только на программу ЕГЭ/ОГЭ согласно ФИПИ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2153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64999" y="1463675"/>
            <a:ext cx="18784783" cy="18331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</a:rPr>
              <a:t>МОДЕЛЬ МОНЕТИЗАЦИИ, РЫНОК И ПОТРЕБИТЕЛИ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519C06C-EB97-4722-ACB5-38A0CF89A1ED}"/>
              </a:ext>
            </a:extLst>
          </p:cNvPr>
          <p:cNvSpPr/>
          <p:nvPr/>
        </p:nvSpPr>
        <p:spPr>
          <a:xfrm>
            <a:off x="587448" y="3978275"/>
            <a:ext cx="1718012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Потребители</a:t>
            </a:r>
            <a:r>
              <a:rPr lang="ru-RU" sz="2800" dirty="0"/>
              <a:t>: Школьники (будущие абитуриенты), готовящиеся сдать ЕГЭ/ОГЭ для поступления в ВУЗ/СПО</a:t>
            </a:r>
          </a:p>
          <a:p>
            <a:r>
              <a:rPr lang="ru-RU" sz="2800" dirty="0"/>
              <a:t>Студенты, получающие дополнительную квалификацию в рамках обучения</a:t>
            </a:r>
          </a:p>
          <a:p>
            <a:r>
              <a:rPr lang="ru-RU" sz="2800" dirty="0"/>
              <a:t>ВУЗы и </a:t>
            </a:r>
            <a:r>
              <a:rPr lang="ru-RU" sz="2800" dirty="0" err="1"/>
              <a:t>ССУЗы</a:t>
            </a:r>
            <a:r>
              <a:rPr lang="ru-RU" sz="2800" dirty="0"/>
              <a:t>, покупающие систему сайта для дальнейшей адаптации под обучение студентов из ВУЗа/</a:t>
            </a:r>
            <a:r>
              <a:rPr lang="ru-RU" sz="2800" dirty="0" err="1"/>
              <a:t>ССУЗа</a:t>
            </a:r>
            <a:endParaRPr lang="ru-RU" sz="2800" dirty="0"/>
          </a:p>
          <a:p>
            <a:r>
              <a:rPr lang="ru-RU" sz="2800" dirty="0"/>
              <a:t>Люди, желающие заняться самообучением в разных областях наук</a:t>
            </a:r>
          </a:p>
          <a:p>
            <a:endParaRPr lang="ru-RU" sz="2800" dirty="0"/>
          </a:p>
          <a:p>
            <a:r>
              <a:rPr lang="ru-RU" sz="2800" b="1" dirty="0"/>
              <a:t>Каналы сбыта: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Прямой канал: Платный контент сайта по подготовке к ЕГЭ и ОГЭ, платные курсы и попытки тренажёра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Косвенный: продажа франшизы (системы работы сайта, адаптированный под заказчика)</a:t>
            </a:r>
          </a:p>
          <a:p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391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КОМАНДА И ПРОГРЕСС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3FB70BC-17D1-44E6-82BF-992E290D9CE1}"/>
              </a:ext>
            </a:extLst>
          </p:cNvPr>
          <p:cNvSpPr/>
          <p:nvPr/>
        </p:nvSpPr>
        <p:spPr>
          <a:xfrm>
            <a:off x="868466" y="3069832"/>
            <a:ext cx="18022783" cy="443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Ниязов </a:t>
            </a:r>
            <a:r>
              <a:rPr lang="ru-RU" sz="3200" spc="-20" dirty="0" err="1">
                <a:latin typeface="Microsoft Sans Serif"/>
                <a:cs typeface="Microsoft Sans Serif"/>
              </a:rPr>
              <a:t>Давран</a:t>
            </a:r>
            <a:r>
              <a:rPr lang="ru-RU" sz="3200" spc="-20" dirty="0">
                <a:latin typeface="Microsoft Sans Serif"/>
                <a:cs typeface="Microsoft Sans Serif"/>
              </a:rPr>
              <a:t> </a:t>
            </a:r>
            <a:r>
              <a:rPr lang="ru-RU" sz="3200" spc="-20" dirty="0" err="1">
                <a:latin typeface="Microsoft Sans Serif"/>
                <a:cs typeface="Microsoft Sans Serif"/>
              </a:rPr>
              <a:t>Анварович</a:t>
            </a:r>
            <a:r>
              <a:rPr lang="ru-RU" sz="3200" spc="-20" dirty="0">
                <a:latin typeface="Microsoft Sans Serif"/>
                <a:cs typeface="Microsoft Sans Serif"/>
              </a:rPr>
              <a:t> (ИЭ, 4381, 2 курс) – Лидер, спикер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Быкова Ксения Романовна (ИЭ, 4381, 2 курс) – Технический директор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Кондратьева Марина Максимовна (ИЭ, 4381, 2 курс) – Дизайнер, спикер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Ефимов Борис Игоревич (ПТИ, 4091, 2 курс) – Разработчик сайта, технический специалист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Ефимова Марина Игоревна (ПТИ, 4091, 2 курс) – Разработчик сайта, дизайнер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spc="-20" dirty="0">
                <a:latin typeface="Microsoft Sans Serif"/>
                <a:cs typeface="Microsoft Sans Serif"/>
              </a:rPr>
              <a:t>Герасимов Юрий Владимирович (ПТИ, 4091, 2 курс) – Разработчик сайта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9908B0-3851-4839-8ED3-5CA7D3F2C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44" y="4968875"/>
            <a:ext cx="10692406" cy="755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93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9908B0-3851-4839-8ED3-5CA7D3F2C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599" y="4664075"/>
            <a:ext cx="10692406" cy="755905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ПАРТНЕРЫ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3FB70BC-17D1-44E6-82BF-992E290D9CE1}"/>
              </a:ext>
            </a:extLst>
          </p:cNvPr>
          <p:cNvSpPr/>
          <p:nvPr/>
        </p:nvSpPr>
        <p:spPr>
          <a:xfrm>
            <a:off x="868467" y="3257993"/>
            <a:ext cx="155843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20" dirty="0">
                <a:latin typeface="Microsoft Sans Serif"/>
                <a:cs typeface="Microsoft Sans Serif"/>
              </a:rPr>
              <a:t>Главный партнер</a:t>
            </a:r>
            <a:r>
              <a:rPr lang="ru-RU" sz="2800" spc="-20" dirty="0">
                <a:latin typeface="Microsoft Sans Serif"/>
                <a:cs typeface="Microsoft Sans Serif"/>
              </a:rPr>
              <a:t>: Новгородский Государственный университет им. Ярослава Мудрого</a:t>
            </a:r>
          </a:p>
          <a:p>
            <a:r>
              <a:rPr lang="ru-RU" sz="2800" b="1" spc="-20" dirty="0">
                <a:latin typeface="Microsoft Sans Serif"/>
                <a:cs typeface="Microsoft Sans Serif"/>
              </a:rPr>
              <a:t>Задача</a:t>
            </a:r>
            <a:r>
              <a:rPr lang="ru-RU" sz="2800" spc="-20" dirty="0">
                <a:latin typeface="Microsoft Sans Serif"/>
                <a:cs typeface="Microsoft Sans Serif"/>
              </a:rPr>
              <a:t>: помощь в оформлении сертификации студентов, которые прошли курсы по повышению квалификации на сайте, предоставление разрешения на рекламу сайта в рамках дисциплины Основы Проектной Деятельности</a:t>
            </a:r>
            <a:br>
              <a:rPr lang="ru-RU" sz="2800" spc="-20" dirty="0">
                <a:latin typeface="Microsoft Sans Serif"/>
                <a:cs typeface="Microsoft Sans Serif"/>
              </a:rPr>
            </a:br>
            <a:br>
              <a:rPr lang="ru-RU" sz="2800" spc="-20" dirty="0">
                <a:latin typeface="Microsoft Sans Serif"/>
                <a:cs typeface="Microsoft Sans Serif"/>
              </a:rPr>
            </a:br>
            <a:r>
              <a:rPr lang="ru-RU" sz="2800" b="1" spc="-20" dirty="0">
                <a:latin typeface="Microsoft Sans Serif"/>
                <a:cs typeface="Microsoft Sans Serif"/>
              </a:rPr>
              <a:t>Потенциальные партнеры</a:t>
            </a:r>
            <a:r>
              <a:rPr lang="ru-RU" sz="2800" spc="-20" dirty="0">
                <a:latin typeface="Microsoft Sans Serif"/>
                <a:cs typeface="Microsoft Sans Serif"/>
              </a:rPr>
              <a:t>: Школы, ВУЗы, СПО, заинтересованные в покупке системы сайта для внедрения учебных программ дисциплин для прохождения их студентами и школьниками</a:t>
            </a:r>
          </a:p>
        </p:txBody>
      </p:sp>
    </p:spTree>
    <p:extLst>
      <p:ext uri="{BB962C8B-B14F-4D97-AF65-F5344CB8AC3E}">
        <p14:creationId xmlns:p14="http://schemas.microsoft.com/office/powerpoint/2010/main" val="383617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УРОВЕНЬ ГОТОВНОСТИ ТЕХНОЛОГИИ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4CCBCA3-2CD6-4414-84FC-2D8F22D9BE30}"/>
              </a:ext>
            </a:extLst>
          </p:cNvPr>
          <p:cNvSpPr/>
          <p:nvPr/>
        </p:nvSpPr>
        <p:spPr>
          <a:xfrm>
            <a:off x="6343648" y="2422976"/>
            <a:ext cx="6729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spc="-20" dirty="0">
                <a:latin typeface="Microsoft Sans Serif"/>
                <a:cs typeface="Microsoft Sans Serif"/>
                <a:hlinkClick r:id="rId2"/>
              </a:rPr>
              <a:t>Наш Сайт </a:t>
            </a:r>
            <a:r>
              <a:rPr lang="en-US" sz="4800" spc="-20" dirty="0">
                <a:latin typeface="Microsoft Sans Serif"/>
                <a:cs typeface="Microsoft Sans Serif"/>
                <a:hlinkClick r:id="rId2"/>
              </a:rPr>
              <a:t>StudyFlow</a:t>
            </a:r>
            <a:r>
              <a:rPr lang="ru-RU" sz="4800" spc="-20" dirty="0">
                <a:latin typeface="Microsoft Sans Serif"/>
                <a:cs typeface="Microsoft Sans Serif"/>
                <a:hlinkClick r:id="rId2"/>
              </a:rPr>
              <a:t> </a:t>
            </a:r>
            <a:endParaRPr lang="ru-RU" sz="4800" spc="-20" dirty="0">
              <a:latin typeface="Microsoft Sans Serif"/>
              <a:cs typeface="Microsoft Sans Serif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6359AE7-EDCF-61A8-E12F-AF41AE3AF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499" y="3348229"/>
            <a:ext cx="10266148" cy="706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43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2051</Words>
  <Application>Microsoft Office PowerPoint</Application>
  <PresentationFormat>Произвольный</PresentationFormat>
  <Paragraphs>481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Microsoft Sans Serif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cp:lastModifiedBy>Морская Лея</cp:lastModifiedBy>
  <cp:revision>28</cp:revision>
  <dcterms:created xsi:type="dcterms:W3CDTF">2026-02-16T12:08:47Z</dcterms:created>
  <dcterms:modified xsi:type="dcterms:W3CDTF">2026-05-05T21:45:50Z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