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6858000" cx="12192000"/>
  <p:notesSz cx="6858000" cy="9144000"/>
  <p:embeddedFontLst>
    <p:embeddedFont>
      <p:font typeface="Century Gothic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jZKtijI4R5o1SMIIlqnYYnUt4+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C9AB13-D37D-4D36-BD11-6AA4C75F0347}">
  <a:tblStyle styleId="{9EC9AB13-D37D-4D36-BD11-6AA4C75F034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FF512F7-4D46-4336-BF29-AAA99DE115FA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CenturyGothic-bold.fntdata"/><Relationship Id="rId21" Type="http://schemas.openxmlformats.org/officeDocument/2006/relationships/font" Target="fonts/CenturyGothic-regular.fntdata"/><Relationship Id="rId24" Type="http://schemas.openxmlformats.org/officeDocument/2006/relationships/font" Target="fonts/CenturyGothic-boldItalic.fntdata"/><Relationship Id="rId23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8" name="Google Shape;2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5" name="Google Shape;24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3" name="Google Shape;29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entury Gothic"/>
              <a:buNone/>
            </a:pPr>
            <a:r>
              <a:rPr b="1" lang="ru-RU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Онлайн-сервис для автоматизированного проведения патентных исследований</a:t>
            </a:r>
            <a:endParaRPr b="1" i="0" sz="5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71" name="Google Shape;171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2" name="Google Shape;172;p2"/>
          <p:cNvSpPr txBox="1"/>
          <p:nvPr/>
        </p:nvSpPr>
        <p:spPr>
          <a:xfrm>
            <a:off x="1247171" y="2391192"/>
            <a:ext cx="3243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653374" y="1452824"/>
            <a:ext cx="5839800" cy="51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Для проведения конкурентного анализа (патентные бюро, патентоведы)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Проблема: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Монотонный труд сбора данных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Длительность времени поиска патентов (10-15 дней)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Затруднение при поиске патентов (обучение работы в новой патентной базе)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Человеческий фактор (возможные совершенные ошибки в отчёте при анализе)</a:t>
            </a:r>
            <a:endParaRPr/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“Ручная” аналитика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4" name="Google Shape;17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5378" y="1794134"/>
            <a:ext cx="3773745" cy="3683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181" name="Google Shape;18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2" name="Google Shape;182;p3"/>
          <p:cNvSpPr txBox="1"/>
          <p:nvPr/>
        </p:nvSpPr>
        <p:spPr>
          <a:xfrm>
            <a:off x="803275" y="1659223"/>
            <a:ext cx="50169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Автоматизированный процесс построения ландшафта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Аналитическая обработка данных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Конкретизация предметной области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Сортировка  (автоотбор) наиболее релевантных патентов (бенчмарки)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оптимальных параметров для дашборда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Визуальное расположение по странам патентов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3" name="Google Shape;1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5378" y="1794134"/>
            <a:ext cx="3773745" cy="3683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190" name="Google Shape;19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1" name="Google Shape;191;p4"/>
          <p:cNvSpPr txBox="1"/>
          <p:nvPr/>
        </p:nvSpPr>
        <p:spPr>
          <a:xfrm>
            <a:off x="933063" y="2530837"/>
            <a:ext cx="3242996" cy="552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434264" y="1514475"/>
            <a:ext cx="5964300" cy="52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0" i="0" lang="ru-RU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Предлагаемый онлайн-сервис может хранить и преобразовывать данные </a:t>
            </a:r>
            <a:r>
              <a:rPr b="0" i="1" lang="ru-RU" sz="1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 помощью машинного обучения</a:t>
            </a:r>
            <a:r>
              <a:rPr b="0" i="1" lang="ru-RU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ru-RU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виде осмысленных отчётов, тем самым помогает не только наглядно выявить мировое распределении по странам, но и сделать </a:t>
            </a:r>
            <a:r>
              <a:rPr b="0" i="1" lang="ru-RU" sz="17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выводы выявления трендов развития технологии, проанализировать технологическую и патентную стратегию конкурентов, найти новые решения</a:t>
            </a:r>
            <a:r>
              <a:rPr b="0" i="0" lang="ru-RU" sz="17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6398555" y="2492957"/>
            <a:ext cx="4965000" cy="11818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Аналитическая система будет актуальна в России как </a:t>
            </a:r>
            <a:r>
              <a:rPr b="0" i="1" lang="ru-RU" sz="18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импортозамещение</a:t>
            </a: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известной программы </a:t>
            </a:r>
            <a:r>
              <a:rPr b="0" i="1" lang="ru-RU" sz="18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Questel Orbit</a:t>
            </a: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4"/>
          <p:cNvSpPr/>
          <p:nvPr/>
        </p:nvSpPr>
        <p:spPr>
          <a:xfrm>
            <a:off x="1541253" y="5094866"/>
            <a:ext cx="1783500" cy="71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направления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поиска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434254" y="4350832"/>
            <a:ext cx="289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Создание отчёта</a:t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4"/>
          <p:cNvSpPr/>
          <p:nvPr/>
        </p:nvSpPr>
        <p:spPr>
          <a:xfrm>
            <a:off x="248944" y="4997590"/>
            <a:ext cx="1047886" cy="9144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Вход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4"/>
          <p:cNvSpPr/>
          <p:nvPr/>
        </p:nvSpPr>
        <p:spPr>
          <a:xfrm>
            <a:off x="10775537" y="4878885"/>
            <a:ext cx="1140300" cy="982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Создание отчёта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4"/>
          <p:cNvSpPr/>
          <p:nvPr/>
        </p:nvSpPr>
        <p:spPr>
          <a:xfrm>
            <a:off x="3778491" y="4903851"/>
            <a:ext cx="2959500" cy="957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настроек патентов (статус патента, дату регистрации, индекс МПК)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6880641" y="5022550"/>
            <a:ext cx="1783500" cy="71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каналов информации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8806717" y="5010068"/>
            <a:ext cx="1783500" cy="71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рассматриваемых стран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1" name="Google Shape;201;p4"/>
          <p:cNvCxnSpPr>
            <a:stCxn id="196" idx="6"/>
            <a:endCxn id="194" idx="1"/>
          </p:cNvCxnSpPr>
          <p:nvPr/>
        </p:nvCxnSpPr>
        <p:spPr>
          <a:xfrm>
            <a:off x="1296830" y="5454790"/>
            <a:ext cx="244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2" name="Google Shape;202;p4"/>
          <p:cNvCxnSpPr>
            <a:stCxn id="194" idx="3"/>
          </p:cNvCxnSpPr>
          <p:nvPr/>
        </p:nvCxnSpPr>
        <p:spPr>
          <a:xfrm>
            <a:off x="3324753" y="5454716"/>
            <a:ext cx="453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3" name="Google Shape;203;p4"/>
          <p:cNvCxnSpPr>
            <a:stCxn id="198" idx="3"/>
            <a:endCxn id="199" idx="1"/>
          </p:cNvCxnSpPr>
          <p:nvPr/>
        </p:nvCxnSpPr>
        <p:spPr>
          <a:xfrm>
            <a:off x="6737991" y="5382501"/>
            <a:ext cx="142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4" name="Google Shape;204;p4"/>
          <p:cNvCxnSpPr>
            <a:stCxn id="199" idx="3"/>
            <a:endCxn id="200" idx="1"/>
          </p:cNvCxnSpPr>
          <p:nvPr/>
        </p:nvCxnSpPr>
        <p:spPr>
          <a:xfrm flipH="1" rot="10800000">
            <a:off x="8664141" y="5369800"/>
            <a:ext cx="142500" cy="12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5" name="Google Shape;205;p4"/>
          <p:cNvCxnSpPr>
            <a:stCxn id="200" idx="3"/>
            <a:endCxn id="197" idx="2"/>
          </p:cNvCxnSpPr>
          <p:nvPr/>
        </p:nvCxnSpPr>
        <p:spPr>
          <a:xfrm>
            <a:off x="10590217" y="5369918"/>
            <a:ext cx="1854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 txBox="1"/>
          <p:nvPr/>
        </p:nvSpPr>
        <p:spPr>
          <a:xfrm>
            <a:off x="876805" y="17607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12" name="Google Shape;212;p5"/>
          <p:cNvCxnSpPr/>
          <p:nvPr/>
        </p:nvCxnSpPr>
        <p:spPr>
          <a:xfrm>
            <a:off x="817562" y="906033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3" name="Google Shape;213;p5"/>
          <p:cNvSpPr/>
          <p:nvPr/>
        </p:nvSpPr>
        <p:spPr>
          <a:xfrm>
            <a:off x="954566" y="1033320"/>
            <a:ext cx="5792598" cy="5427709"/>
          </a:xfrm>
          <a:prstGeom prst="ellipse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1518877" y="2267024"/>
            <a:ext cx="4471956" cy="4245063"/>
          </a:xfrm>
          <a:prstGeom prst="ellipse">
            <a:avLst/>
          </a:prstGeom>
          <a:solidFill>
            <a:srgbClr val="B3C6E7"/>
          </a:solidFill>
          <a:ln cap="flat" cmpd="sng" w="1270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2244428" y="3510191"/>
            <a:ext cx="3020854" cy="3001896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/>
          <p:cNvSpPr txBox="1"/>
          <p:nvPr/>
        </p:nvSpPr>
        <p:spPr>
          <a:xfrm>
            <a:off x="7594066" y="4830498"/>
            <a:ext cx="4044043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274,8  млн.руб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Заинтересованные лица в автоматизированных патентных исследованиях: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патентоведы по патентным ландшафтам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патентные бюро в России</a:t>
            </a:r>
            <a:endParaRPr/>
          </a:p>
        </p:txBody>
      </p:sp>
      <p:sp>
        <p:nvSpPr>
          <p:cNvPr id="218" name="Google Shape;218;p5"/>
          <p:cNvSpPr txBox="1"/>
          <p:nvPr/>
        </p:nvSpPr>
        <p:spPr>
          <a:xfrm>
            <a:off x="3524643" y="1532734"/>
            <a:ext cx="7120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TAM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3473346" y="2990055"/>
            <a:ext cx="73770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5"/>
          <p:cNvSpPr txBox="1"/>
          <p:nvPr/>
        </p:nvSpPr>
        <p:spPr>
          <a:xfrm>
            <a:off x="3373179" y="4811084"/>
            <a:ext cx="76335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1" name="Google Shape;221;p5"/>
          <p:cNvCxnSpPr/>
          <p:nvPr/>
        </p:nvCxnSpPr>
        <p:spPr>
          <a:xfrm rot="10800000">
            <a:off x="5148497" y="3908594"/>
            <a:ext cx="2255526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2" name="Google Shape;222;p5"/>
          <p:cNvCxnSpPr/>
          <p:nvPr/>
        </p:nvCxnSpPr>
        <p:spPr>
          <a:xfrm rot="10800000">
            <a:off x="4977353" y="1963657"/>
            <a:ext cx="242667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3" name="Google Shape;223;p5"/>
          <p:cNvCxnSpPr/>
          <p:nvPr/>
        </p:nvCxnSpPr>
        <p:spPr>
          <a:xfrm rot="10800000">
            <a:off x="5095412" y="5477719"/>
            <a:ext cx="2308611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4" name="Google Shape;224;p5"/>
          <p:cNvSpPr/>
          <p:nvPr/>
        </p:nvSpPr>
        <p:spPr>
          <a:xfrm>
            <a:off x="7594064" y="1425048"/>
            <a:ext cx="353041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862,8 млн.руб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Средняя стоимость регистрация патентов  в России за год</a:t>
            </a:r>
            <a:endParaRPr/>
          </a:p>
        </p:txBody>
      </p:sp>
      <p:sp>
        <p:nvSpPr>
          <p:cNvPr id="225" name="Google Shape;225;p5"/>
          <p:cNvSpPr/>
          <p:nvPr/>
        </p:nvSpPr>
        <p:spPr>
          <a:xfrm>
            <a:off x="7608353" y="2808455"/>
            <a:ext cx="4229634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549,8 млн.руб 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патентоведы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патентные бюро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технологические компании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исследовательские организации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университеты (в которых есть патентные бюро) в России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"/>
          <p:cNvSpPr txBox="1"/>
          <p:nvPr/>
        </p:nvSpPr>
        <p:spPr>
          <a:xfrm>
            <a:off x="803275" y="28575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32" name="Google Shape;232;p6"/>
          <p:cNvCxnSpPr/>
          <p:nvPr/>
        </p:nvCxnSpPr>
        <p:spPr>
          <a:xfrm>
            <a:off x="803275" y="836839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3" name="Google Shape;233;p6"/>
          <p:cNvSpPr txBox="1"/>
          <p:nvPr/>
        </p:nvSpPr>
        <p:spPr>
          <a:xfrm>
            <a:off x="1118383" y="2123580"/>
            <a:ext cx="3242996" cy="552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4" name="Google Shape;234;p6"/>
          <p:cNvGraphicFramePr/>
          <p:nvPr/>
        </p:nvGraphicFramePr>
        <p:xfrm>
          <a:off x="251487" y="8368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{9EC9AB13-D37D-4D36-BD11-6AA4C75F0347}</a:tableStyleId>
              </a:tblPr>
              <a:tblGrid>
                <a:gridCol w="1834600"/>
                <a:gridCol w="1790925"/>
                <a:gridCol w="1820050"/>
                <a:gridCol w="2402475"/>
                <a:gridCol w="1776350"/>
                <a:gridCol w="1994775"/>
              </a:tblGrid>
              <a:tr h="43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Наш продукт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entury Gothic"/>
                        <a:buNone/>
                      </a:pPr>
                      <a:r>
                        <a:rPr b="1"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lens.org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entury Gothic"/>
                        <a:buNone/>
                      </a:pPr>
                      <a:r>
                        <a:rPr b="1"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WIPO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entury Gothic"/>
                        <a:buNone/>
                      </a:pPr>
                      <a:r>
                        <a:rPr b="1"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Questel </a:t>
                      </a:r>
                      <a:r>
                        <a:rPr b="1" i="0" lang="ru-RU" sz="14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Orbit 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Ручной поиск 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6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Автоматизированный отчет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5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Конкретизация предметной области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8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Экспорт данных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5375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Сортировка  (автоотбор) наиболее релевантных патентов (бенчмарки)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268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Визуальное расположение по странам патентов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14300" lvl="0" marL="2286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-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+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970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 услуг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1.Базовый - 50000 руб/мес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2.Стандартный 110000 руб/мес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3.Премиум -  200000 руб/мес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1.Бесплатная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2.Индивидуальная - 1000$/год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3.Коммерческая - 5000$/год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Бесплатная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корпоративная подписка - 1 млн руб/год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15-200 тыс. руб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(патентоведы)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925" marL="46925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Google Shape;240;p7"/>
          <p:cNvGraphicFramePr/>
          <p:nvPr/>
        </p:nvGraphicFramePr>
        <p:xfrm>
          <a:off x="135193" y="5355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{9EC9AB13-D37D-4D36-BD11-6AA4C75F0347}</a:tableStyleId>
              </a:tblPr>
              <a:tblGrid>
                <a:gridCol w="2036475"/>
                <a:gridCol w="3090150"/>
                <a:gridCol w="2695775"/>
                <a:gridCol w="2054575"/>
                <a:gridCol w="1980000"/>
              </a:tblGrid>
              <a:tr h="24728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Ключевые партнеры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Фонд содействий инновациям (финансовое обеспечение)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Магазин цифровой техники (обеспечение оборудования)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Патентные базы данных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Ключевые виды деятельности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AutoNum type="arabicPeriod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Разработка онлайн-сервиса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AutoNum type="arabicPeriod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Поиск команды для создания продукта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AutoNum type="arabicPeriod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Написание программного кода анализа патентов с консультацией патентоведов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AutoNum type="arabicPeriod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Продвижение готового онлайн-сервиса на рынок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AutoNum type="arabicPeriod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Продажа подписки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AutoNum type="arabicPeriod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Получение обратной связи, доработка онлайн-сервиса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Ценностное предложение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Онлайн-сервис,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который создает ценность для патентоведов, предоставляя быстрый (в 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течение 5 минут) осмысленный автоматизированный отчёт по патентным  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исследованиям,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помогающий патентным бюро и патентоведам решить проблемы долгого, монотонного, затруднительного поиска патентов в определенной сфере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при помощи искусственного интеллекта (машинного обучения)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Взаимоотношения с клиентами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Обратная связь по продукту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Персональная поддержка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Потребительские сегменты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Патентные бюро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Патентоведы 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462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Ключевые ресурсы</a:t>
                      </a:r>
                      <a:endParaRPr sz="1300" u="sng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Готовое приложение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Серверы для обработки данных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Алгоритм приложения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lang="ru-RU" sz="1300" u="sng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Исполнители:</a:t>
                      </a:r>
                      <a:endParaRPr sz="1300" u="sng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IT-специалисты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Патентоведы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Каналы сбыта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Рекомендации от знакомых 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Рекламные предложения в интернете по поиску потребителя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Социальные сети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51605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Структура издержек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Зарплата сотрудникам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Покупка оборудования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Консультация со специалистами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Продвижение и маркетинг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Сбор базы данных для приложения</a:t>
                      </a:r>
                      <a:endParaRPr/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Налоги</a:t>
                      </a:r>
                      <a:endParaRPr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None/>
                      </a:pPr>
                      <a:r>
                        <a:rPr b="1" lang="ru-RU" sz="13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Потоки поступления доходов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Оплата подписки для доступа к онлайн сервису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-311150" lvl="0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entury Gothic"/>
                        <a:buChar char="●"/>
                      </a:pPr>
                      <a:r>
                        <a:rPr lang="ru-RU" sz="13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Оплата разового отчёта о патентом ландшафте</a:t>
                      </a:r>
                      <a:endParaRPr b="1" sz="13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B0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41" name="Google Shape;241;p7"/>
          <p:cNvSpPr/>
          <p:nvPr/>
        </p:nvSpPr>
        <p:spPr>
          <a:xfrm>
            <a:off x="135194" y="0"/>
            <a:ext cx="7412607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 по Остервальдеру</a:t>
            </a:r>
            <a:endParaRPr sz="3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48" name="Google Shape;248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9" name="Google Shape;249;p8"/>
          <p:cNvGraphicFramePr/>
          <p:nvPr/>
        </p:nvGraphicFramePr>
        <p:xfrm>
          <a:off x="803275" y="17838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{3FF512F7-4D46-4336-BF29-AAA99DE115FA}</a:tableStyleId>
              </a:tblPr>
              <a:tblGrid>
                <a:gridCol w="4643725"/>
                <a:gridCol w="1617700"/>
              </a:tblGrid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Средний чек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155 000,00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САС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  38 700,00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Переменные расходы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     9 300,00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Кастомизация продукта по запросу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Доставка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                 -  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Налоги (УСН 6%)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     9 300,00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Маржа (Gross margin)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107 000,00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Постоянные расходы в месяц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1 213 833,33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ФОТ буфер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300 000,00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ФОТ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905 750,00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Амортизация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8083,33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Точка безубыточности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Прибыль 1 млн.рублей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21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ctr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50" name="Google Shape;250;p8"/>
          <p:cNvSpPr txBox="1"/>
          <p:nvPr/>
        </p:nvSpPr>
        <p:spPr>
          <a:xfrm>
            <a:off x="7858402" y="2069340"/>
            <a:ext cx="3647798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Предполагаемая точка безубыточности – продажа 11 подписок</a:t>
            </a:r>
            <a:endParaRPr/>
          </a:p>
          <a:p>
            <a:pPr indent="-762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Получение прибыли 1 млн. руб – продажа 21 подписки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57" name="Google Shape;257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8" name="Google Shape;258;p9"/>
          <p:cNvSpPr txBox="1"/>
          <p:nvPr/>
        </p:nvSpPr>
        <p:spPr>
          <a:xfrm>
            <a:off x="1345258" y="3134804"/>
            <a:ext cx="3243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" name="Google Shape;259;p9"/>
          <p:cNvCxnSpPr/>
          <p:nvPr/>
        </p:nvCxnSpPr>
        <p:spPr>
          <a:xfrm flipH="1" rot="10800000">
            <a:off x="1041800" y="2199849"/>
            <a:ext cx="9946800" cy="55200"/>
          </a:xfrm>
          <a:prstGeom prst="straightConnector1">
            <a:avLst/>
          </a:prstGeom>
          <a:noFill/>
          <a:ln cap="flat" cmpd="sng" w="38100">
            <a:solidFill>
              <a:srgbClr val="0EB0B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p9"/>
          <p:cNvSpPr/>
          <p:nvPr/>
        </p:nvSpPr>
        <p:spPr>
          <a:xfrm>
            <a:off x="1630150" y="2125749"/>
            <a:ext cx="229800" cy="203400"/>
          </a:xfrm>
          <a:prstGeom prst="ellipse">
            <a:avLst/>
          </a:prstGeom>
          <a:solidFill>
            <a:srgbClr val="0EB0BC"/>
          </a:solidFill>
          <a:ln cap="flat" cmpd="sng" w="9525">
            <a:solidFill>
              <a:srgbClr val="14B3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3326975" y="2125749"/>
            <a:ext cx="229800" cy="203400"/>
          </a:xfrm>
          <a:prstGeom prst="ellipse">
            <a:avLst/>
          </a:prstGeom>
          <a:solidFill>
            <a:srgbClr val="0EB0BC"/>
          </a:solidFill>
          <a:ln cap="flat" cmpd="sng" w="9525">
            <a:solidFill>
              <a:srgbClr val="14B3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5023800" y="2125749"/>
            <a:ext cx="229800" cy="203400"/>
          </a:xfrm>
          <a:prstGeom prst="ellipse">
            <a:avLst/>
          </a:prstGeom>
          <a:solidFill>
            <a:srgbClr val="E84748"/>
          </a:solidFill>
          <a:ln cap="flat" cmpd="sng" w="9525">
            <a:solidFill>
              <a:srgbClr val="E847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 txBox="1"/>
          <p:nvPr/>
        </p:nvSpPr>
        <p:spPr>
          <a:xfrm>
            <a:off x="710875" y="1482099"/>
            <a:ext cx="1673100" cy="552300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3BB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rgbClr val="14B3B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Февраль 2023</a:t>
            </a:r>
            <a:endParaRPr sz="1600">
              <a:solidFill>
                <a:srgbClr val="14B3B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9"/>
          <p:cNvSpPr txBox="1"/>
          <p:nvPr/>
        </p:nvSpPr>
        <p:spPr>
          <a:xfrm>
            <a:off x="2672375" y="1482099"/>
            <a:ext cx="1539000" cy="552300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3BB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rgbClr val="14B3B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Июль 2023 </a:t>
            </a:r>
            <a:endParaRPr sz="1600">
              <a:solidFill>
                <a:srgbClr val="14B3B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4588250" y="1482099"/>
            <a:ext cx="1600600" cy="552300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3BB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rgbClr val="14B3B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Декабрь 2023 </a:t>
            </a:r>
            <a:endParaRPr sz="1600">
              <a:solidFill>
                <a:srgbClr val="14B3B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9"/>
          <p:cNvSpPr/>
          <p:nvPr/>
        </p:nvSpPr>
        <p:spPr>
          <a:xfrm>
            <a:off x="7101425" y="2125749"/>
            <a:ext cx="229800" cy="203400"/>
          </a:xfrm>
          <a:prstGeom prst="ellipse">
            <a:avLst/>
          </a:prstGeom>
          <a:solidFill>
            <a:srgbClr val="0EB0BC"/>
          </a:solidFill>
          <a:ln cap="flat" cmpd="sng" w="9525">
            <a:solidFill>
              <a:srgbClr val="14B3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9316375" y="2125749"/>
            <a:ext cx="229800" cy="203400"/>
          </a:xfrm>
          <a:prstGeom prst="ellipse">
            <a:avLst/>
          </a:prstGeom>
          <a:solidFill>
            <a:srgbClr val="0EB0BC"/>
          </a:solidFill>
          <a:ln cap="flat" cmpd="sng" w="9525">
            <a:solidFill>
              <a:srgbClr val="14B3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 txBox="1"/>
          <p:nvPr/>
        </p:nvSpPr>
        <p:spPr>
          <a:xfrm>
            <a:off x="6504125" y="1482099"/>
            <a:ext cx="1673100" cy="552300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3BB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rgbClr val="14B3B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Июль 2024 </a:t>
            </a:r>
            <a:endParaRPr sz="1600">
              <a:solidFill>
                <a:srgbClr val="14B3B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8774724" y="1482099"/>
            <a:ext cx="1437485" cy="552300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3BB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rgbClr val="14B3B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Январь 2025 </a:t>
            </a:r>
            <a:endParaRPr sz="1600">
              <a:solidFill>
                <a:srgbClr val="14B3B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584875" y="2788274"/>
            <a:ext cx="1925100" cy="28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1.Разработка концепции проекта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Определение достигаемых целей с помощью продукта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 txBox="1"/>
          <p:nvPr/>
        </p:nvSpPr>
        <p:spPr>
          <a:xfrm>
            <a:off x="2478575" y="2788274"/>
            <a:ext cx="1925100" cy="28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1.Определение темы проекта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Проработка ценностного предложения предполагаемым клиентам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Анализ внешней среды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4503675" y="2788274"/>
            <a:ext cx="1925100" cy="28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Консультация с экспертами для поиска необходимого функционала продукта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Выделение целевой аудитории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Создание описания продукта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6623375" y="2788274"/>
            <a:ext cx="1925100" cy="28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Привлечение финансирования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Поиск команды 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Создание прототипа приложения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Проведение аналитики работы приложения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9179225" y="2788274"/>
            <a:ext cx="1925100" cy="28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Окончательная доработка приложения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PR-кампания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Проведение аналитики работы приложения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cxnSp>
        <p:nvCxnSpPr>
          <p:cNvPr id="281" name="Google Shape;281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82" name="Google Shape;282;p10"/>
          <p:cNvSpPr txBox="1"/>
          <p:nvPr/>
        </p:nvSpPr>
        <p:spPr>
          <a:xfrm>
            <a:off x="1118383" y="2123580"/>
            <a:ext cx="3242996" cy="552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0"/>
          <p:cNvSpPr txBox="1"/>
          <p:nvPr/>
        </p:nvSpPr>
        <p:spPr>
          <a:xfrm>
            <a:off x="1118383" y="1621762"/>
            <a:ext cx="8927248" cy="4166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Потребность в специалистах (компетенциях):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Специалист в области патентоведения (специализация: патентные ландшафты)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Фулстек-разработчик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Программист в области машинного обучения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Web-разработчик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B0BC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"/>
          <p:cNvSpPr txBox="1"/>
          <p:nvPr/>
        </p:nvSpPr>
        <p:spPr>
          <a:xfrm>
            <a:off x="551502" y="1258204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entury Gothic"/>
              <a:buNone/>
            </a:pPr>
            <a:r>
              <a:rPr b="1" i="0" lang="ru-RU" sz="6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Спасибо за внимание!</a:t>
            </a:r>
            <a:endParaRPr b="1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"/>
          <p:cNvSpPr/>
          <p:nvPr/>
        </p:nvSpPr>
        <p:spPr>
          <a:xfrm>
            <a:off x="0" y="3745769"/>
            <a:ext cx="12191999" cy="311223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935503" y="2110954"/>
            <a:ext cx="3242996" cy="552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847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888582" y="2703921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Есть аккаунт?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2497191" y="1922466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Создание аккаунта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3445236" y="2703921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Войти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4896681" y="1922465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Нет подписки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4896681" y="3220476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Есть подписка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6430408" y="1922464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тарифа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12"/>
          <p:cNvSpPr/>
          <p:nvPr/>
        </p:nvSpPr>
        <p:spPr>
          <a:xfrm>
            <a:off x="7860375" y="1922463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Оплата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" name="Google Shape;304;p12"/>
          <p:cNvSpPr/>
          <p:nvPr/>
        </p:nvSpPr>
        <p:spPr>
          <a:xfrm>
            <a:off x="9128483" y="2526570"/>
            <a:ext cx="1275584" cy="5252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Создание отчета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5" name="Google Shape;305;p12"/>
          <p:cNvSpPr txBox="1"/>
          <p:nvPr/>
        </p:nvSpPr>
        <p:spPr>
          <a:xfrm>
            <a:off x="703105" y="1286874"/>
            <a:ext cx="32512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Вход пользователя на сайт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12"/>
          <p:cNvSpPr/>
          <p:nvPr/>
        </p:nvSpPr>
        <p:spPr>
          <a:xfrm>
            <a:off x="376447" y="2509367"/>
            <a:ext cx="914400" cy="9144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Вход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10623982" y="2326656"/>
            <a:ext cx="1144520" cy="92512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Конец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2"/>
          <p:cNvSpPr/>
          <p:nvPr/>
        </p:nvSpPr>
        <p:spPr>
          <a:xfrm>
            <a:off x="1634623" y="5275959"/>
            <a:ext cx="1783501" cy="71984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направления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поиска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12"/>
          <p:cNvSpPr txBox="1"/>
          <p:nvPr/>
        </p:nvSpPr>
        <p:spPr>
          <a:xfrm>
            <a:off x="619578" y="3943564"/>
            <a:ext cx="21515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ru-R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Создание отчёта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475800" y="5178683"/>
            <a:ext cx="914400" cy="9144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Вход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10868907" y="5059978"/>
            <a:ext cx="1140213" cy="982211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Создание отчёта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3871861" y="5084944"/>
            <a:ext cx="2959575" cy="95724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настроек патентов (статус патента, дату регистрации, индекс МПК)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6974011" y="5203643"/>
            <a:ext cx="1783501" cy="71984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каналов информации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8900087" y="5191161"/>
            <a:ext cx="1783501" cy="71984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None/>
            </a:pPr>
            <a:r>
              <a:rPr lang="ru-R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Выбор рассматриваемых стран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15" name="Google Shape;315;p12"/>
          <p:cNvCxnSpPr>
            <a:stCxn id="310" idx="6"/>
            <a:endCxn id="308" idx="1"/>
          </p:cNvCxnSpPr>
          <p:nvPr/>
        </p:nvCxnSpPr>
        <p:spPr>
          <a:xfrm>
            <a:off x="1390200" y="5635883"/>
            <a:ext cx="244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6" name="Google Shape;316;p12"/>
          <p:cNvCxnSpPr>
            <a:stCxn id="308" idx="3"/>
          </p:cNvCxnSpPr>
          <p:nvPr/>
        </p:nvCxnSpPr>
        <p:spPr>
          <a:xfrm>
            <a:off x="3418124" y="5635883"/>
            <a:ext cx="453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7" name="Google Shape;317;p12"/>
          <p:cNvCxnSpPr>
            <a:stCxn id="312" idx="3"/>
            <a:endCxn id="313" idx="1"/>
          </p:cNvCxnSpPr>
          <p:nvPr/>
        </p:nvCxnSpPr>
        <p:spPr>
          <a:xfrm>
            <a:off x="6831436" y="5563568"/>
            <a:ext cx="142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8" name="Google Shape;318;p12"/>
          <p:cNvCxnSpPr>
            <a:stCxn id="313" idx="3"/>
            <a:endCxn id="314" idx="1"/>
          </p:cNvCxnSpPr>
          <p:nvPr/>
        </p:nvCxnSpPr>
        <p:spPr>
          <a:xfrm flipH="1" rot="10800000">
            <a:off x="8757512" y="5550967"/>
            <a:ext cx="142500" cy="12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9" name="Google Shape;319;p12"/>
          <p:cNvCxnSpPr>
            <a:stCxn id="314" idx="3"/>
            <a:endCxn id="311" idx="2"/>
          </p:cNvCxnSpPr>
          <p:nvPr/>
        </p:nvCxnSpPr>
        <p:spPr>
          <a:xfrm>
            <a:off x="10683588" y="5551085"/>
            <a:ext cx="1854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0" name="Google Shape;320;p12"/>
          <p:cNvCxnSpPr>
            <a:stCxn id="306" idx="6"/>
            <a:endCxn id="297" idx="1"/>
          </p:cNvCxnSpPr>
          <p:nvPr/>
        </p:nvCxnSpPr>
        <p:spPr>
          <a:xfrm>
            <a:off x="1290847" y="2966567"/>
            <a:ext cx="597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1" name="Google Shape;321;p12"/>
          <p:cNvCxnSpPr>
            <a:endCxn id="298" idx="1"/>
          </p:cNvCxnSpPr>
          <p:nvPr/>
        </p:nvCxnSpPr>
        <p:spPr>
          <a:xfrm rot="-5400000">
            <a:off x="2137341" y="2307063"/>
            <a:ext cx="481800" cy="2379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2" name="Google Shape;322;p12"/>
          <p:cNvCxnSpPr>
            <a:stCxn id="297" idx="3"/>
            <a:endCxn id="299" idx="1"/>
          </p:cNvCxnSpPr>
          <p:nvPr/>
        </p:nvCxnSpPr>
        <p:spPr>
          <a:xfrm>
            <a:off x="3164166" y="2966568"/>
            <a:ext cx="281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3" name="Google Shape;323;p12"/>
          <p:cNvCxnSpPr>
            <a:stCxn id="298" idx="3"/>
            <a:endCxn id="299" idx="0"/>
          </p:cNvCxnSpPr>
          <p:nvPr/>
        </p:nvCxnSpPr>
        <p:spPr>
          <a:xfrm>
            <a:off x="3772775" y="2185113"/>
            <a:ext cx="310200" cy="5187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4" name="Google Shape;324;p12"/>
          <p:cNvCxnSpPr>
            <a:stCxn id="299" idx="3"/>
            <a:endCxn id="300" idx="2"/>
          </p:cNvCxnSpPr>
          <p:nvPr/>
        </p:nvCxnSpPr>
        <p:spPr>
          <a:xfrm flipH="1" rot="10800000">
            <a:off x="4720820" y="2447868"/>
            <a:ext cx="813600" cy="5187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5" name="Google Shape;325;p12"/>
          <p:cNvCxnSpPr>
            <a:stCxn id="299" idx="3"/>
            <a:endCxn id="301" idx="0"/>
          </p:cNvCxnSpPr>
          <p:nvPr/>
        </p:nvCxnSpPr>
        <p:spPr>
          <a:xfrm>
            <a:off x="4720820" y="2966568"/>
            <a:ext cx="813600" cy="2538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6" name="Google Shape;326;p12"/>
          <p:cNvCxnSpPr>
            <a:stCxn id="300" idx="3"/>
          </p:cNvCxnSpPr>
          <p:nvPr/>
        </p:nvCxnSpPr>
        <p:spPr>
          <a:xfrm>
            <a:off x="6172265" y="2185112"/>
            <a:ext cx="345600" cy="7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7" name="Google Shape;327;p12"/>
          <p:cNvCxnSpPr>
            <a:stCxn id="302" idx="3"/>
            <a:endCxn id="303" idx="1"/>
          </p:cNvCxnSpPr>
          <p:nvPr/>
        </p:nvCxnSpPr>
        <p:spPr>
          <a:xfrm>
            <a:off x="7705992" y="2185111"/>
            <a:ext cx="154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8" name="Google Shape;328;p12"/>
          <p:cNvCxnSpPr>
            <a:stCxn id="303" idx="3"/>
            <a:endCxn id="304" idx="0"/>
          </p:cNvCxnSpPr>
          <p:nvPr/>
        </p:nvCxnSpPr>
        <p:spPr>
          <a:xfrm>
            <a:off x="9135959" y="2185110"/>
            <a:ext cx="630300" cy="3414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9" name="Google Shape;329;p12"/>
          <p:cNvCxnSpPr>
            <a:stCxn id="301" idx="3"/>
            <a:endCxn id="304" idx="2"/>
          </p:cNvCxnSpPr>
          <p:nvPr/>
        </p:nvCxnSpPr>
        <p:spPr>
          <a:xfrm flipH="1" rot="10800000">
            <a:off x="6172265" y="3051723"/>
            <a:ext cx="3594000" cy="4314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30" name="Google Shape;330;p12"/>
          <p:cNvCxnSpPr>
            <a:stCxn id="304" idx="3"/>
            <a:endCxn id="307" idx="2"/>
          </p:cNvCxnSpPr>
          <p:nvPr/>
        </p:nvCxnSpPr>
        <p:spPr>
          <a:xfrm>
            <a:off x="10404067" y="2789217"/>
            <a:ext cx="219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31" name="Google Shape;331;p12"/>
          <p:cNvSpPr txBox="1"/>
          <p:nvPr/>
        </p:nvSpPr>
        <p:spPr>
          <a:xfrm>
            <a:off x="863522" y="640196"/>
            <a:ext cx="10515600" cy="75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lang="ru-RU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Пользовательский сценарий</a:t>
            </a:r>
            <a:endParaRPr b="1" sz="28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332;p12"/>
          <p:cNvSpPr txBox="1"/>
          <p:nvPr/>
        </p:nvSpPr>
        <p:spPr>
          <a:xfrm>
            <a:off x="703105" y="39246"/>
            <a:ext cx="10515600" cy="75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lang="ru-RU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ПРИЛОЖЕНИЕ</a:t>
            </a:r>
            <a:endParaRPr b="1" sz="28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3"/>
          <p:cNvSpPr txBox="1"/>
          <p:nvPr/>
        </p:nvSpPr>
        <p:spPr>
          <a:xfrm>
            <a:off x="799719" y="420388"/>
            <a:ext cx="10515600" cy="75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B3BB"/>
              </a:buClr>
              <a:buSzPts val="4000"/>
              <a:buFont typeface="Century Gothic"/>
              <a:buNone/>
            </a:pPr>
            <a:r>
              <a:rPr b="1" lang="ru-RU" sz="4000">
                <a:solidFill>
                  <a:srgbClr val="14B3B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Стоимость продукта</a:t>
            </a:r>
            <a:endParaRPr b="1" sz="4000">
              <a:solidFill>
                <a:srgbClr val="14B3B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8" name="Google Shape;338;p13"/>
          <p:cNvSpPr txBox="1"/>
          <p:nvPr/>
        </p:nvSpPr>
        <p:spPr>
          <a:xfrm>
            <a:off x="269942" y="1339466"/>
            <a:ext cx="38544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Базовый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(исследование менее 1000 документов)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Проводится в отношении деятельности малого и среднего бизнеса, прорывных технологий, мониторинговых целей в краткосрочной и среднесрочной перспективах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50 000 руб/мес</a:t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143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9" name="Google Shape;339;p13"/>
          <p:cNvSpPr txBox="1"/>
          <p:nvPr/>
        </p:nvSpPr>
        <p:spPr>
          <a:xfrm>
            <a:off x="4216129" y="1361960"/>
            <a:ext cx="36828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Стандартный</a:t>
            </a:r>
            <a:endParaRPr b="1"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(исследование от 1000 до 10000 документов)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основном, для крупного бизнеса, раскрытия ситуации по технологическим направлениям</a:t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14300" lvl="0" marL="2286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110 000 руб/мес</a:t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" name="Google Shape;340;p13"/>
          <p:cNvSpPr txBox="1"/>
          <p:nvPr/>
        </p:nvSpPr>
        <p:spPr>
          <a:xfrm>
            <a:off x="7990763" y="1334253"/>
            <a:ext cx="42012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Премиум</a:t>
            </a:r>
            <a:endParaRPr b="1"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(исследование более 10000 документов)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Соответствует, как правило, глобальным исследованиям, либо в масштабе ведущих экономик мира или региональных систем охраны, а также в отношении глубокой ретроспективы</a:t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200 000руб/мес</a:t>
            </a:r>
            <a:endParaRPr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1" name="Google Shape;341;p13"/>
          <p:cNvSpPr txBox="1"/>
          <p:nvPr/>
        </p:nvSpPr>
        <p:spPr>
          <a:xfrm>
            <a:off x="703105" y="39246"/>
            <a:ext cx="10515600" cy="75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lang="ru-RU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ПРИЛОЖЕНИЕ</a:t>
            </a:r>
            <a:endParaRPr b="1" sz="28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