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63" r:id="rId3"/>
    <p:sldId id="281" r:id="rId4"/>
    <p:sldId id="280" r:id="rId5"/>
    <p:sldId id="27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44C39"/>
    <a:srgbClr val="FF1A05"/>
    <a:srgbClr val="FBA918"/>
    <a:srgbClr val="8F00FF"/>
    <a:srgbClr val="FBB3C1"/>
    <a:srgbClr val="B8DBE2"/>
    <a:srgbClr val="6B218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-560" y="-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B8AB-1300-4FC7-AC49-95A38993C301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76B0F-A1FD-4EAC-B981-92EED45EE7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03225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B8AB-1300-4FC7-AC49-95A38993C301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76B0F-A1FD-4EAC-B981-92EED45EE7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6759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B8AB-1300-4FC7-AC49-95A38993C301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76B0F-A1FD-4EAC-B981-92EED45EE7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5657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B8AB-1300-4FC7-AC49-95A38993C301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76B0F-A1FD-4EAC-B981-92EED45EE7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63375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B8AB-1300-4FC7-AC49-95A38993C301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76B0F-A1FD-4EAC-B981-92EED45EE7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98257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B8AB-1300-4FC7-AC49-95A38993C301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76B0F-A1FD-4EAC-B981-92EED45EE7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5789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B8AB-1300-4FC7-AC49-95A38993C301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76B0F-A1FD-4EAC-B981-92EED45EE7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0341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B8AB-1300-4FC7-AC49-95A38993C301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76B0F-A1FD-4EAC-B981-92EED45EE7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2814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B8AB-1300-4FC7-AC49-95A38993C301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76B0F-A1FD-4EAC-B981-92EED45EE7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032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B8AB-1300-4FC7-AC49-95A38993C301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76B0F-A1FD-4EAC-B981-92EED45EE7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59475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4B8AB-1300-4FC7-AC49-95A38993C301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76B0F-A1FD-4EAC-B981-92EED45EE7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7453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4B8AB-1300-4FC7-AC49-95A38993C301}" type="datetimeFigureOut">
              <a:rPr lang="ru-RU" smtClean="0"/>
              <a:pPr/>
              <a:t>20.10.2025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76B0F-A1FD-4EAC-B981-92EED45EE7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8588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Рисунок 28" descr="photo_2025-10-17_13-17-42.jpg"/>
          <p:cNvPicPr>
            <a:picLocks noChangeAspect="1"/>
          </p:cNvPicPr>
          <p:nvPr/>
        </p:nvPicPr>
        <p:blipFill>
          <a:blip r:embed="rId2" cstate="print"/>
          <a:srcRect t="12500" b="12500"/>
          <a:stretch>
            <a:fillRect/>
          </a:stretch>
        </p:blipFill>
        <p:spPr>
          <a:xfrm>
            <a:off x="0" y="-364210"/>
            <a:ext cx="12192000" cy="6858000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11853273" y="1459118"/>
            <a:ext cx="342754" cy="1459118"/>
          </a:xfrm>
          <a:prstGeom prst="rect">
            <a:avLst/>
          </a:prstGeom>
          <a:solidFill>
            <a:srgbClr val="FBB3C1"/>
          </a:solidFill>
          <a:ln>
            <a:solidFill>
              <a:srgbClr val="FBB3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1849246" y="0"/>
            <a:ext cx="339879" cy="1459118"/>
          </a:xfrm>
          <a:prstGeom prst="rect">
            <a:avLst/>
          </a:prstGeom>
          <a:solidFill>
            <a:srgbClr val="FBA918"/>
          </a:solidFill>
          <a:ln>
            <a:solidFill>
              <a:srgbClr val="FBA9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1849246" y="5627071"/>
            <a:ext cx="342754" cy="1230928"/>
          </a:xfrm>
          <a:prstGeom prst="rect">
            <a:avLst/>
          </a:prstGeom>
          <a:solidFill>
            <a:srgbClr val="B8DBE2"/>
          </a:solidFill>
          <a:ln>
            <a:solidFill>
              <a:srgbClr val="B8DB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 rot="5400000">
            <a:off x="8682076" y="5700984"/>
            <a:ext cx="342754" cy="1973585"/>
          </a:xfrm>
          <a:prstGeom prst="rect">
            <a:avLst/>
          </a:prstGeom>
          <a:solidFill>
            <a:srgbClr val="FBB3C1"/>
          </a:solidFill>
          <a:ln>
            <a:solidFill>
              <a:srgbClr val="FBB3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982043" y="6515244"/>
            <a:ext cx="1965129" cy="342755"/>
          </a:xfrm>
          <a:prstGeom prst="rect">
            <a:avLst/>
          </a:prstGeom>
          <a:solidFill>
            <a:srgbClr val="F44C39"/>
          </a:solidFill>
          <a:ln>
            <a:solidFill>
              <a:srgbClr val="F44C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8E01FF"/>
                </a:solidFill>
              </a:ln>
              <a:solidFill>
                <a:srgbClr val="8E01FF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 rot="16200000">
            <a:off x="4758358" y="5704057"/>
            <a:ext cx="342754" cy="1965127"/>
          </a:xfrm>
          <a:prstGeom prst="rect">
            <a:avLst/>
          </a:prstGeom>
          <a:solidFill>
            <a:srgbClr val="B8DBE2"/>
          </a:solidFill>
          <a:ln>
            <a:solidFill>
              <a:srgbClr val="B8DB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 rot="5400000">
            <a:off x="816853" y="5701269"/>
            <a:ext cx="339879" cy="1973586"/>
          </a:xfrm>
          <a:prstGeom prst="rect">
            <a:avLst/>
          </a:prstGeom>
          <a:solidFill>
            <a:srgbClr val="FBA918"/>
          </a:solidFill>
          <a:ln>
            <a:solidFill>
              <a:srgbClr val="FBA9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912299" y="6515244"/>
            <a:ext cx="1965129" cy="342756"/>
          </a:xfrm>
          <a:prstGeom prst="rect">
            <a:avLst/>
          </a:prstGeom>
          <a:solidFill>
            <a:srgbClr val="8E0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 rot="5400000">
            <a:off x="11409185" y="4840229"/>
            <a:ext cx="1230928" cy="342756"/>
          </a:xfrm>
          <a:prstGeom prst="rect">
            <a:avLst/>
          </a:prstGeom>
          <a:solidFill>
            <a:srgbClr val="8E0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 rot="5400000">
            <a:off x="11276377" y="3485813"/>
            <a:ext cx="1477906" cy="342755"/>
          </a:xfrm>
          <a:prstGeom prst="rect">
            <a:avLst/>
          </a:prstGeom>
          <a:solidFill>
            <a:srgbClr val="F44C39"/>
          </a:solidFill>
          <a:ln>
            <a:solidFill>
              <a:srgbClr val="F44C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8E01FF"/>
                </a:solidFill>
              </a:ln>
              <a:solidFill>
                <a:srgbClr val="8E01FF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9851012" y="6515242"/>
            <a:ext cx="2002259" cy="342755"/>
          </a:xfrm>
          <a:prstGeom prst="rect">
            <a:avLst/>
          </a:prstGeom>
          <a:solidFill>
            <a:srgbClr val="F44C39"/>
          </a:solidFill>
          <a:ln>
            <a:solidFill>
              <a:srgbClr val="F44C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8E01FF"/>
                </a:solidFill>
              </a:ln>
              <a:solidFill>
                <a:srgbClr val="8E01FF"/>
              </a:solidFill>
            </a:endParaRPr>
          </a:p>
        </p:txBody>
      </p:sp>
      <p:sp>
        <p:nvSpPr>
          <p:cNvPr id="27" name="Заголовок 1"/>
          <p:cNvSpPr>
            <a:spLocks noGrp="1"/>
          </p:cNvSpPr>
          <p:nvPr>
            <p:ph type="title"/>
          </p:nvPr>
        </p:nvSpPr>
        <p:spPr>
          <a:xfrm>
            <a:off x="402956" y="350952"/>
            <a:ext cx="5145438" cy="1594085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latin typeface="+mn-lt"/>
              </a:rPr>
              <a:t>Умный холодильник, следит за свежестью ваших продуктов, подсказывает вкусные и здоровые рецепты, основываясь на вашем рационе, и заботится о вашем благополучии</a:t>
            </a:r>
            <a:r>
              <a:rPr lang="en-US" sz="2400" dirty="0" smtClean="0">
                <a:latin typeface="+mn-lt"/>
              </a:rPr>
              <a:t> </a:t>
            </a:r>
            <a:endParaRPr lang="ru-RU" sz="1800" b="1" dirty="0">
              <a:latin typeface="+mn-lt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28" name="Объект 2"/>
          <p:cNvSpPr>
            <a:spLocks noGrp="1"/>
          </p:cNvSpPr>
          <p:nvPr>
            <p:ph idx="1"/>
          </p:nvPr>
        </p:nvSpPr>
        <p:spPr>
          <a:xfrm>
            <a:off x="379709" y="2255003"/>
            <a:ext cx="5184183" cy="2045777"/>
          </a:xfrm>
          <a:ln>
            <a:solidFill>
              <a:srgbClr val="FBA918"/>
            </a:solidFill>
            <a:prstDash val="lgDash"/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ru-RU" sz="2400" dirty="0" smtClean="0"/>
              <a:t>Мы создаем умный холодильник, для тех, кто хочет заботиться о своем питании и здоровье, чтобы они могли экономить время, избегать пищевых отходов и поддерживать оптимальный образ жизни.</a:t>
            </a:r>
            <a:endParaRPr lang="ru-RU" sz="2400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31" name="Объект 2"/>
          <p:cNvSpPr txBox="1">
            <a:spLocks/>
          </p:cNvSpPr>
          <p:nvPr/>
        </p:nvSpPr>
        <p:spPr>
          <a:xfrm>
            <a:off x="6487486" y="1463433"/>
            <a:ext cx="5221484" cy="2651368"/>
          </a:xfrm>
          <a:prstGeom prst="rect">
            <a:avLst/>
          </a:prstGeom>
          <a:ln>
            <a:solidFill>
              <a:srgbClr val="F44C39"/>
            </a:solidFill>
            <a:prstDash val="lgDash"/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ru-RU" sz="2000" dirty="0">
              <a:solidFill>
                <a:prstClr val="black"/>
              </a:solidFill>
              <a:latin typeface="Calibri Light" panose="020F0302020204030204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10706" y="100738"/>
            <a:ext cx="5153186" cy="2013850"/>
          </a:xfrm>
          <a:prstGeom prst="rect">
            <a:avLst/>
          </a:prstGeom>
          <a:noFill/>
          <a:ln>
            <a:solidFill>
              <a:srgbClr val="8F00FF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6263136" y="1954532"/>
            <a:ext cx="5429250" cy="4173867"/>
          </a:xfrm>
          <a:prstGeom prst="rect">
            <a:avLst/>
          </a:prstGeom>
          <a:ln>
            <a:noFill/>
            <a:prstDash val="lgDash"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471987" y="1609922"/>
            <a:ext cx="5235897" cy="230832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3600" b="1" dirty="0" smtClean="0">
                <a:latin typeface="+mj-lt"/>
              </a:rPr>
              <a:t>Умный холодильник с анализом продуктов и рекомендациями по здоровому питанию</a:t>
            </a:r>
            <a:r>
              <a:rPr lang="ru-RU" sz="3600" b="1" dirty="0" smtClean="0">
                <a:latin typeface="+mj-lt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pic>
        <p:nvPicPr>
          <p:cNvPr id="30" name="Рисунок 29" descr="photo_2025-10-14_20-34-4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217131" y="-139485"/>
            <a:ext cx="1577424" cy="1572533"/>
          </a:xfrm>
          <a:prstGeom prst="rect">
            <a:avLst/>
          </a:prstGeom>
        </p:spPr>
      </p:pic>
      <p:sp>
        <p:nvSpPr>
          <p:cNvPr id="36" name="Прямоугольник 35"/>
          <p:cNvSpPr/>
          <p:nvPr/>
        </p:nvSpPr>
        <p:spPr>
          <a:xfrm>
            <a:off x="2878205" y="4525507"/>
            <a:ext cx="6854730" cy="1859796"/>
          </a:xfrm>
          <a:prstGeom prst="rect">
            <a:avLst/>
          </a:prstGeom>
          <a:noFill/>
          <a:ln>
            <a:solidFill>
              <a:srgbClr val="8F00FF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836190" y="4495868"/>
            <a:ext cx="6904495" cy="2362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1400" dirty="0" smtClean="0"/>
              <a:t>Бесплатный тест-драйв, дальше всего лишь комфортная месячная подписка</a:t>
            </a:r>
          </a:p>
          <a:p>
            <a:pPr marL="342900" indent="-342900" fontAlgn="base">
              <a:buFont typeface="Wingdings" pitchFamily="2" charset="2"/>
              <a:buChar char="ü"/>
            </a:pPr>
            <a:r>
              <a:rPr lang="ru-RU" sz="1400" dirty="0" smtClean="0"/>
              <a:t>Профиль пользователя: твои предпочтения и ограничения в питании всегда учтены</a:t>
            </a:r>
          </a:p>
          <a:p>
            <a:pPr marL="342900" indent="-342900" fontAlgn="base">
              <a:buFont typeface="Wingdings" pitchFamily="2" charset="2"/>
              <a:buChar char="ü"/>
            </a:pPr>
            <a:r>
              <a:rPr lang="ru-RU" sz="1400" dirty="0" smtClean="0"/>
              <a:t>Анкетирование: формирование индивидуальных пищевых предпочтений</a:t>
            </a:r>
          </a:p>
          <a:p>
            <a:pPr marL="342900" indent="-342900" fontAlgn="base">
              <a:buFont typeface="Wingdings" pitchFamily="2" charset="2"/>
              <a:buChar char="ü"/>
            </a:pPr>
            <a:r>
              <a:rPr lang="ru-RU" sz="1400" dirty="0" smtClean="0"/>
              <a:t>Рецепты: тысячи вкусных блюд специально для тебя</a:t>
            </a:r>
          </a:p>
          <a:p>
            <a:pPr marL="342900" indent="-342900" fontAlgn="base">
              <a:buFont typeface="Wingdings" pitchFamily="2" charset="2"/>
              <a:buChar char="ü"/>
            </a:pPr>
            <a:r>
              <a:rPr lang="ru-RU" sz="1400" dirty="0" smtClean="0"/>
              <a:t>Корзина заказа: покупай продукты прямо из приложения</a:t>
            </a:r>
          </a:p>
          <a:p>
            <a:pPr marL="342900" indent="-342900" fontAlgn="base">
              <a:buFont typeface="Wingdings" pitchFamily="2" charset="2"/>
              <a:buChar char="ü"/>
            </a:pPr>
            <a:r>
              <a:rPr lang="ru-RU" sz="1400" dirty="0" smtClean="0"/>
              <a:t>План питания: готовое меню на каждый день</a:t>
            </a:r>
          </a:p>
          <a:p>
            <a:pPr marL="342900" indent="-342900" fontAlgn="base">
              <a:buFont typeface="Wingdings" pitchFamily="2" charset="2"/>
              <a:buChar char="ü"/>
            </a:pPr>
            <a:r>
              <a:rPr lang="ru-RU" sz="1400" dirty="0" smtClean="0"/>
              <a:t>Мониторинг КБЖУ: следи за балансом калорий, белков, жиров и углеводов</a:t>
            </a:r>
          </a:p>
          <a:p>
            <a:pPr marL="342900" indent="-342900" fontAlgn="base">
              <a:buFont typeface="Wingdings" pitchFamily="2" charset="2"/>
              <a:buChar char="ü"/>
            </a:pPr>
            <a:r>
              <a:rPr lang="ru-RU" sz="1400" dirty="0" smtClean="0"/>
              <a:t>Дублирующий дисплей: полный контроль над холодильником прямо в смартфоне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3446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 descr="photo_2025-10-17_13-17-42.jpg"/>
          <p:cNvPicPr>
            <a:picLocks noChangeAspect="1"/>
          </p:cNvPicPr>
          <p:nvPr/>
        </p:nvPicPr>
        <p:blipFill>
          <a:blip r:embed="rId2" cstate="print"/>
          <a:srcRect t="12500" b="1250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1360" y="1066801"/>
            <a:ext cx="4998720" cy="5019040"/>
          </a:xfrm>
        </p:spPr>
        <p:txBody>
          <a:bodyPr>
            <a:normAutofit/>
          </a:bodyPr>
          <a:lstStyle/>
          <a:p>
            <a:pPr fontAlgn="base"/>
            <a:r>
              <a:rPr lang="ru-RU" sz="2800" dirty="0" smtClean="0">
                <a:latin typeface="+mn-lt"/>
              </a:rPr>
              <a:t> Наш проект предназначен для людей: 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-в возрасте от 18 лет;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-ведущие ЗОЖ и следящие за КБЖ;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-следящие за сбалансированным питанием; 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-спортсменам;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-страдающие аллергией, сахарным диабетом, у которых есть ограничения по здоровью и питанию</a:t>
            </a:r>
            <a:endParaRPr lang="ru-RU" sz="2800" dirty="0">
              <a:latin typeface="+mn-lt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329680" y="4074160"/>
            <a:ext cx="5425440" cy="2367280"/>
          </a:xfrm>
          <a:prstGeom prst="rect">
            <a:avLst/>
          </a:prstGeom>
          <a:ln>
            <a:solidFill>
              <a:srgbClr val="F44C39"/>
            </a:solidFill>
            <a:prstDash val="lgDash"/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ru-RU" sz="2000" dirty="0">
              <a:solidFill>
                <a:prstClr val="black"/>
              </a:solidFill>
              <a:latin typeface="Calibri Light" panose="020F0302020204030204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40392" y="899550"/>
            <a:ext cx="5393048" cy="5552049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93840" y="4296308"/>
            <a:ext cx="5130800" cy="155427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</a:pPr>
            <a:r>
              <a:rPr lang="ru-RU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     </a:t>
            </a:r>
            <a:r>
              <a:rPr lang="ru-RU" sz="2000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Умный холодильник представлен:</a:t>
            </a:r>
          </a:p>
          <a:p>
            <a:pPr>
              <a:lnSpc>
                <a:spcPct val="70000"/>
              </a:lnSpc>
              <a:spcBef>
                <a:spcPts val="1000"/>
              </a:spcBef>
              <a:buFont typeface="Wingdings" pitchFamily="2" charset="2"/>
              <a:buChar char="ü"/>
            </a:pPr>
            <a:r>
              <a:rPr lang="ru-RU" sz="2000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с датчиками;</a:t>
            </a:r>
          </a:p>
          <a:p>
            <a:pPr>
              <a:lnSpc>
                <a:spcPct val="70000"/>
              </a:lnSpc>
              <a:spcBef>
                <a:spcPts val="1000"/>
              </a:spcBef>
              <a:buFont typeface="Wingdings" pitchFamily="2" charset="2"/>
              <a:buChar char="ü"/>
            </a:pPr>
            <a:r>
              <a:rPr lang="ru-RU" sz="2000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мобильным приложением;</a:t>
            </a:r>
          </a:p>
          <a:p>
            <a:pPr>
              <a:lnSpc>
                <a:spcPct val="70000"/>
              </a:lnSpc>
              <a:spcBef>
                <a:spcPts val="1000"/>
              </a:spcBef>
              <a:buFont typeface="Wingdings" pitchFamily="2" charset="2"/>
              <a:buChar char="ü"/>
            </a:pPr>
            <a:r>
              <a:rPr lang="ru-RU" sz="2000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персональными рекомендациями по здоровью и питанию.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543040" y="2075921"/>
            <a:ext cx="5080000" cy="125265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lnSpc>
                <a:spcPct val="70000"/>
              </a:lnSpc>
              <a:spcBef>
                <a:spcPts val="1000"/>
              </a:spcBef>
            </a:pPr>
            <a:r>
              <a:rPr lang="ru-RU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Умный холодильник уникален в том</a:t>
            </a:r>
            <a:r>
              <a:rPr lang="en-US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, </a:t>
            </a:r>
            <a:r>
              <a:rPr lang="ru-RU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что:</a:t>
            </a:r>
          </a:p>
          <a:p>
            <a:pPr>
              <a:lnSpc>
                <a:spcPct val="70000"/>
              </a:lnSpc>
              <a:spcBef>
                <a:spcPts val="1000"/>
              </a:spcBef>
              <a:buFont typeface="Wingdings" pitchFamily="2" charset="2"/>
              <a:buChar char="ü"/>
            </a:pPr>
            <a:r>
              <a:rPr lang="ru-RU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распознаёт продукты;</a:t>
            </a:r>
          </a:p>
          <a:p>
            <a:pPr>
              <a:lnSpc>
                <a:spcPct val="70000"/>
              </a:lnSpc>
              <a:spcBef>
                <a:spcPts val="1000"/>
              </a:spcBef>
              <a:buFont typeface="Wingdings" pitchFamily="2" charset="2"/>
              <a:buChar char="ü"/>
            </a:pPr>
            <a:r>
              <a:rPr lang="ru-RU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предупреждает о просрочке;</a:t>
            </a:r>
          </a:p>
          <a:p>
            <a:pPr>
              <a:lnSpc>
                <a:spcPct val="70000"/>
              </a:lnSpc>
              <a:spcBef>
                <a:spcPts val="1000"/>
              </a:spcBef>
              <a:buFont typeface="Wingdings" pitchFamily="2" charset="2"/>
              <a:buChar char="ü"/>
            </a:pPr>
            <a:r>
              <a:rPr lang="ru-RU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составляет рецепты и планирует закупки.</a:t>
            </a:r>
            <a:endParaRPr lang="ru-RU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6289040" y="1808480"/>
            <a:ext cx="5445760" cy="1920240"/>
          </a:xfrm>
          <a:prstGeom prst="rect">
            <a:avLst/>
          </a:prstGeom>
          <a:ln>
            <a:solidFill>
              <a:srgbClr val="F44C39"/>
            </a:solidFill>
            <a:prstDash val="lgDash"/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Font typeface="Arial" panose="020B0604020202020204" pitchFamily="34" charset="0"/>
              <a:buNone/>
            </a:pPr>
            <a:endParaRPr lang="ru-RU" sz="2000" dirty="0">
              <a:solidFill>
                <a:prstClr val="black"/>
              </a:solidFill>
              <a:latin typeface="Calibri Light" panose="020F0302020204030204"/>
            </a:endParaRP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10383520" y="144570"/>
            <a:ext cx="1308866" cy="1308310"/>
          </a:xfrm>
          <a:prstGeom prst="rect">
            <a:avLst/>
          </a:prstGeom>
          <a:ln>
            <a:solidFill>
              <a:srgbClr val="B8DBE2"/>
            </a:solidFill>
            <a:prstDash val="lgDash"/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ru-RU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pic>
        <p:nvPicPr>
          <p:cNvPr id="13" name="Рисунок 12" descr="photo_2025-10-14_20-34-4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149840" y="121921"/>
            <a:ext cx="1549123" cy="154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4813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_2025-10-17_13-17-42.jpg"/>
          <p:cNvPicPr>
            <a:picLocks noChangeAspect="1"/>
          </p:cNvPicPr>
          <p:nvPr/>
        </p:nvPicPr>
        <p:blipFill>
          <a:blip r:embed="rId2" cstate="print"/>
          <a:srcRect t="12500" b="1250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Объект 2"/>
          <p:cNvSpPr txBox="1">
            <a:spLocks/>
          </p:cNvSpPr>
          <p:nvPr/>
        </p:nvSpPr>
        <p:spPr>
          <a:xfrm>
            <a:off x="497061" y="640249"/>
            <a:ext cx="5274598" cy="2580634"/>
          </a:xfrm>
          <a:prstGeom prst="rect">
            <a:avLst/>
          </a:prstGeom>
          <a:ln>
            <a:solidFill>
              <a:srgbClr val="FBB3C1"/>
            </a:solidFill>
            <a:prstDash val="lgDash"/>
          </a:ln>
        </p:spPr>
        <p:txBody>
          <a:bodyPr anchor="ctr">
            <a:normAutofit fontScale="25000" lnSpcReduction="20000"/>
          </a:bodyPr>
          <a:lstStyle/>
          <a:p>
            <a:pPr marR="0" lvl="0" algn="ctr" fontAlgn="auto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sz="3400" dirty="0" smtClean="0">
              <a:ea typeface="+mj-ea"/>
              <a:cs typeface="+mj-cs"/>
            </a:endParaRPr>
          </a:p>
          <a:p>
            <a:pPr marR="0" lvl="0" algn="ctr" fontAlgn="auto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8000" dirty="0" smtClean="0">
                <a:ea typeface="+mj-ea"/>
                <a:cs typeface="+mj-cs"/>
              </a:rPr>
              <a:t>Для кого:</a:t>
            </a:r>
          </a:p>
          <a:p>
            <a:pPr fontAlgn="base">
              <a:buFont typeface="Wingdings" pitchFamily="2" charset="2"/>
              <a:buChar char="ü"/>
            </a:pPr>
            <a:r>
              <a:rPr lang="ru-RU" sz="8000" dirty="0" smtClean="0"/>
              <a:t>люди в возрасте от 18 лет, ведущие ЗОЖ, и следящие за  КБЖ;</a:t>
            </a:r>
          </a:p>
          <a:p>
            <a:pPr fontAlgn="base">
              <a:buFont typeface="Wingdings" pitchFamily="2" charset="2"/>
              <a:buChar char="ü"/>
            </a:pPr>
            <a:r>
              <a:rPr lang="ru-RU" sz="8000" dirty="0" smtClean="0"/>
              <a:t>люди, следящие за сбалансированным питанием;</a:t>
            </a:r>
          </a:p>
          <a:p>
            <a:pPr fontAlgn="base">
              <a:buFont typeface="Wingdings" pitchFamily="2" charset="2"/>
              <a:buChar char="ü"/>
            </a:pPr>
            <a:r>
              <a:rPr lang="ru-RU" sz="8000" dirty="0" smtClean="0"/>
              <a:t>спортсмены;</a:t>
            </a:r>
          </a:p>
          <a:p>
            <a:pPr fontAlgn="base">
              <a:buFont typeface="Wingdings" pitchFamily="2" charset="2"/>
              <a:buChar char="ü"/>
            </a:pPr>
            <a:r>
              <a:rPr lang="ru-RU" sz="8000" dirty="0" smtClean="0"/>
              <a:t>люди страдающие аллергией, сахарным диабетом, у которых есть ограничения по здоровью и питанию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6319520" y="640080"/>
            <a:ext cx="4549591" cy="2580640"/>
          </a:xfrm>
          <a:prstGeom prst="rect">
            <a:avLst/>
          </a:prstGeom>
          <a:ln>
            <a:solidFill>
              <a:srgbClr val="FBB3C1"/>
            </a:solidFill>
            <a:prstDash val="lgDash"/>
          </a:ln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endParaRPr lang="ru-RU" sz="2000" dirty="0">
              <a:ea typeface="+mj-ea"/>
              <a:cs typeface="+mj-cs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48640" y="3657600"/>
            <a:ext cx="5222240" cy="2509520"/>
          </a:xfrm>
          <a:prstGeom prst="rect">
            <a:avLst/>
          </a:prstGeom>
          <a:ln>
            <a:solidFill>
              <a:srgbClr val="FBB3C1"/>
            </a:solidFill>
            <a:prstDash val="lgDash"/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400" dirty="0" smtClean="0">
                <a:ea typeface="+mj-ea"/>
                <a:cs typeface="+mj-cs"/>
              </a:rPr>
              <a:t>Проблема:</a:t>
            </a:r>
          </a:p>
          <a:p>
            <a:pPr marL="0" indent="0">
              <a:buFont typeface="Wingdings" pitchFamily="2" charset="2"/>
              <a:buChar char="ü"/>
            </a:pPr>
            <a:r>
              <a:rPr lang="ru-RU" sz="2400" dirty="0" smtClean="0">
                <a:ea typeface="+mj-ea"/>
                <a:cs typeface="+mj-cs"/>
              </a:rPr>
              <a:t>Продукты быстро портятся;</a:t>
            </a:r>
          </a:p>
          <a:p>
            <a:pPr marL="0" indent="0">
              <a:buFont typeface="Wingdings" pitchFamily="2" charset="2"/>
              <a:buChar char="ü"/>
            </a:pPr>
            <a:r>
              <a:rPr lang="ru-RU" sz="2400" dirty="0" smtClean="0">
                <a:ea typeface="+mj-ea"/>
                <a:cs typeface="+mj-cs"/>
              </a:rPr>
              <a:t>сложно подобрать правильное сочетание продуктов;</a:t>
            </a:r>
          </a:p>
          <a:p>
            <a:pPr marL="0" indent="0">
              <a:buFont typeface="Wingdings" pitchFamily="2" charset="2"/>
              <a:buChar char="ü"/>
            </a:pPr>
            <a:r>
              <a:rPr lang="ru-RU" sz="2400" dirty="0" smtClean="0">
                <a:ea typeface="+mj-ea"/>
                <a:cs typeface="+mj-cs"/>
              </a:rPr>
              <a:t>спланировать питание.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6329680" y="3657600"/>
            <a:ext cx="4541520" cy="2505609"/>
          </a:xfrm>
          <a:prstGeom prst="rect">
            <a:avLst/>
          </a:prstGeom>
          <a:ln>
            <a:solidFill>
              <a:srgbClr val="FBB3C1"/>
            </a:solidFill>
            <a:prstDash val="lgDash"/>
          </a:ln>
        </p:spPr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ru-RU" sz="2400" dirty="0" smtClean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 marL="0" indent="0" algn="ctr">
              <a:buNone/>
            </a:pPr>
            <a:r>
              <a:rPr lang="ru-RU" sz="2400" dirty="0" smtClean="0">
                <a:ea typeface="+mj-ea"/>
                <a:cs typeface="+mj-cs"/>
              </a:rPr>
              <a:t>Эффект:</a:t>
            </a:r>
          </a:p>
          <a:p>
            <a:pPr marL="0" indent="0">
              <a:buFont typeface="Wingdings" pitchFamily="2" charset="2"/>
              <a:buChar char="ü"/>
            </a:pPr>
            <a:r>
              <a:rPr lang="ru-RU" sz="2400" dirty="0" smtClean="0">
                <a:ea typeface="+mj-ea"/>
                <a:cs typeface="+mj-cs"/>
              </a:rPr>
              <a:t>Экономия денег;</a:t>
            </a:r>
          </a:p>
          <a:p>
            <a:pPr marL="0" indent="0">
              <a:buFont typeface="Wingdings" pitchFamily="2" charset="2"/>
              <a:buChar char="ü"/>
            </a:pPr>
            <a:r>
              <a:rPr lang="ru-RU" sz="2400" dirty="0" smtClean="0">
                <a:ea typeface="+mj-ea"/>
                <a:cs typeface="+mj-cs"/>
              </a:rPr>
              <a:t>снижение рисков заболеваний;</a:t>
            </a:r>
          </a:p>
          <a:p>
            <a:pPr marL="0" indent="0">
              <a:buFont typeface="Wingdings" pitchFamily="2" charset="2"/>
              <a:buChar char="ü"/>
            </a:pPr>
            <a:r>
              <a:rPr lang="ru-RU" sz="2400" dirty="0" smtClean="0">
                <a:ea typeface="+mj-ea"/>
                <a:cs typeface="+mj-cs"/>
              </a:rPr>
              <a:t>правильный баланс витаминов и минералов.</a:t>
            </a:r>
          </a:p>
          <a:p>
            <a:endParaRPr lang="ru-RU" sz="2400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19520" y="731520"/>
            <a:ext cx="454152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Задача</a:t>
            </a:r>
          </a:p>
          <a:p>
            <a:r>
              <a:rPr lang="ru-RU" sz="2000" dirty="0" smtClean="0"/>
              <a:t>Разработать Умный холодильник, обеспечивающий автоматический учёт продуктов, контроль их свежести, персональную диету и оптимальные условия хранения для повышения здоровья и снижения расходов.</a:t>
            </a:r>
          </a:p>
          <a:p>
            <a:endParaRPr lang="ru-RU" dirty="0"/>
          </a:p>
        </p:txBody>
      </p:sp>
      <p:pic>
        <p:nvPicPr>
          <p:cNvPr id="10" name="Рисунок 9" descr="photo_2025-10-14_20-34-4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217131" y="-139485"/>
            <a:ext cx="1577424" cy="15725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photo_2025-10-17_13-17-42.jpg"/>
          <p:cNvPicPr>
            <a:picLocks noChangeAspect="1"/>
          </p:cNvPicPr>
          <p:nvPr/>
        </p:nvPicPr>
        <p:blipFill>
          <a:blip r:embed="rId2" cstate="print"/>
          <a:srcRect t="12500" b="1250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5267" y="2413416"/>
            <a:ext cx="4676458" cy="3755549"/>
          </a:xfrm>
          <a:ln>
            <a:solidFill>
              <a:srgbClr val="FBB3C1"/>
            </a:solidFill>
            <a:prstDash val="lgDash"/>
          </a:ln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Что уже есть:</a:t>
            </a:r>
          </a:p>
          <a:p>
            <a:pPr marL="0" indent="0">
              <a:buFont typeface="Wingdings" pitchFamily="2" charset="2"/>
              <a:buChar char="ü"/>
            </a:pPr>
            <a:r>
              <a:rPr lang="ru-RU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Команда проекта;</a:t>
            </a:r>
          </a:p>
          <a:p>
            <a:pPr marL="0" indent="0">
              <a:buFont typeface="Wingdings" pitchFamily="2" charset="2"/>
              <a:buChar char="ü"/>
            </a:pPr>
            <a:r>
              <a:rPr lang="ru-RU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3</a:t>
            </a:r>
            <a:r>
              <a:rPr 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</a:t>
            </a:r>
            <a:r>
              <a:rPr lang="ru-RU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модель холодильника;</a:t>
            </a:r>
          </a:p>
          <a:p>
            <a:pPr marL="0" indent="0">
              <a:buFont typeface="Wingdings" pitchFamily="2" charset="2"/>
              <a:buChar char="ü"/>
            </a:pPr>
            <a:r>
              <a:rPr lang="ru-RU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прототип приложения</a:t>
            </a:r>
            <a:r>
              <a:rPr 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  <a:endParaRPr lang="ru-RU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8514" y="396498"/>
            <a:ext cx="7906583" cy="1804261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8379502" y="2409012"/>
            <a:ext cx="3561942" cy="2984397"/>
          </a:xfrm>
          <a:prstGeom prst="rect">
            <a:avLst/>
          </a:prstGeom>
          <a:ln>
            <a:solidFill>
              <a:srgbClr val="FBB3C1"/>
            </a:solidFill>
            <a:prstDash val="lgDash"/>
          </a:ln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8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Коммерциализация:</a:t>
            </a:r>
          </a:p>
          <a:p>
            <a:pPr marL="0" indent="0">
              <a:buFont typeface="Wingdings" pitchFamily="2" charset="2"/>
              <a:buChar char="ü"/>
            </a:pPr>
            <a:r>
              <a:rPr lang="ru-RU" sz="18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Продажа самого холодильника;</a:t>
            </a:r>
          </a:p>
          <a:p>
            <a:pPr marL="0" indent="0">
              <a:buFont typeface="Wingdings" pitchFamily="2" charset="2"/>
              <a:buChar char="ü"/>
            </a:pPr>
            <a:r>
              <a:rPr lang="ru-RU" sz="18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1 месяц бесплатно</a:t>
            </a:r>
            <a:r>
              <a:rPr lang="en-US" sz="18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ru-RU" sz="18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потом по подписке;</a:t>
            </a:r>
          </a:p>
          <a:p>
            <a:pPr marL="0" indent="0">
              <a:buFont typeface="Wingdings" pitchFamily="2" charset="2"/>
              <a:buChar char="ü"/>
            </a:pPr>
            <a:r>
              <a:rPr lang="ru-RU" sz="18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1 профиль с полным доступом</a:t>
            </a:r>
            <a:r>
              <a:rPr lang="en-US" sz="18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</a:t>
            </a:r>
            <a:r>
              <a:rPr lang="ru-RU" sz="18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для остальных – символическая ежемесячная оплата</a:t>
            </a:r>
            <a:r>
              <a:rPr lang="en-US" sz="18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  <a:endParaRPr lang="ru-RU" sz="1800" dirty="0" smtClean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5126636" y="2409013"/>
            <a:ext cx="3117954" cy="3002436"/>
          </a:xfrm>
          <a:prstGeom prst="rect">
            <a:avLst/>
          </a:prstGeom>
          <a:ln>
            <a:solidFill>
              <a:srgbClr val="FBB3C1"/>
            </a:solidFill>
            <a:prstDash val="lgDash"/>
          </a:ln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Что нам необходимо:</a:t>
            </a:r>
          </a:p>
          <a:p>
            <a:pPr marL="0" indent="0">
              <a:buFont typeface="Wingdings" pitchFamily="2" charset="2"/>
              <a:buChar char="ü"/>
            </a:pPr>
            <a:r>
              <a:rPr lang="ru-RU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Инженер – конструктор холодильного оборудования;</a:t>
            </a:r>
          </a:p>
          <a:p>
            <a:pPr marL="0" indent="0">
              <a:buFont typeface="Wingdings" pitchFamily="2" charset="2"/>
              <a:buChar char="ü"/>
            </a:pPr>
            <a:r>
              <a:rPr lang="ru-RU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Программисты;</a:t>
            </a:r>
          </a:p>
          <a:p>
            <a:pPr marL="0" indent="0">
              <a:buFont typeface="Wingdings" pitchFamily="2" charset="2"/>
              <a:buChar char="ü"/>
            </a:pPr>
            <a:r>
              <a:rPr lang="ru-RU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Финансы</a:t>
            </a:r>
            <a:r>
              <a:rPr lang="en-US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.</a:t>
            </a:r>
            <a:endParaRPr lang="ru-RU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pic>
        <p:nvPicPr>
          <p:cNvPr id="8" name="Рисунок 7" descr="photo_2025-10-14_20-34-4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984657" y="182880"/>
            <a:ext cx="1577424" cy="157253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64210" y="395207"/>
            <a:ext cx="771815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ru-RU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План: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создать 3</a:t>
            </a:r>
            <a:r>
              <a:rPr 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</a:t>
            </a:r>
            <a:r>
              <a:rPr lang="ru-RU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модель холодильника </a:t>
            </a:r>
            <a:r>
              <a:rPr 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-</a:t>
            </a:r>
            <a:r>
              <a:rPr lang="ru-RU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октябрь 2025г</a:t>
            </a:r>
            <a:r>
              <a:rPr 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  <a:r>
              <a:rPr lang="ru-RU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разработать прототип приложения </a:t>
            </a:r>
            <a:r>
              <a:rPr 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-</a:t>
            </a:r>
            <a:r>
              <a:rPr lang="ru-RU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октябрь 2025г</a:t>
            </a:r>
            <a:r>
              <a:rPr 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  <a:r>
              <a:rPr lang="ru-RU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провести опросы</a:t>
            </a:r>
            <a:r>
              <a:rPr 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-</a:t>
            </a:r>
            <a:r>
              <a:rPr lang="ru-RU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октябрь 2025г</a:t>
            </a:r>
            <a:r>
              <a:rPr 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  <a:r>
              <a:rPr lang="ru-RU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провести анализ конкурентов</a:t>
            </a:r>
            <a:r>
              <a:rPr 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-</a:t>
            </a:r>
            <a:r>
              <a:rPr lang="ru-RU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октябрь 2025г</a:t>
            </a:r>
            <a:r>
              <a:rPr 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  <a:r>
              <a:rPr lang="ru-RU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протестировать приложение </a:t>
            </a:r>
            <a:r>
              <a:rPr 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-</a:t>
            </a:r>
            <a:r>
              <a:rPr lang="ru-RU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ноябрь 2025г</a:t>
            </a:r>
            <a:r>
              <a:rPr lang="en-US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2701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Рисунок 28" descr="photo_2025-10-17_13-17-42.jpg"/>
          <p:cNvPicPr>
            <a:picLocks noChangeAspect="1"/>
          </p:cNvPicPr>
          <p:nvPr/>
        </p:nvPicPr>
        <p:blipFill>
          <a:blip r:embed="rId2" cstate="print"/>
          <a:srcRect t="12500" b="1250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11853273" y="1459118"/>
            <a:ext cx="342754" cy="1459118"/>
          </a:xfrm>
          <a:prstGeom prst="rect">
            <a:avLst/>
          </a:prstGeom>
          <a:solidFill>
            <a:srgbClr val="FBB3C1"/>
          </a:solidFill>
          <a:ln>
            <a:solidFill>
              <a:srgbClr val="FBB3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1849246" y="0"/>
            <a:ext cx="339879" cy="1459118"/>
          </a:xfrm>
          <a:prstGeom prst="rect">
            <a:avLst/>
          </a:prstGeom>
          <a:solidFill>
            <a:srgbClr val="FBA918"/>
          </a:solidFill>
          <a:ln>
            <a:solidFill>
              <a:srgbClr val="FBA9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1849246" y="5627071"/>
            <a:ext cx="342754" cy="1230928"/>
          </a:xfrm>
          <a:prstGeom prst="rect">
            <a:avLst/>
          </a:prstGeom>
          <a:solidFill>
            <a:srgbClr val="B8DBE2"/>
          </a:solidFill>
          <a:ln>
            <a:solidFill>
              <a:srgbClr val="B8DB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 rot="5400000">
            <a:off x="8682076" y="5700984"/>
            <a:ext cx="342754" cy="1973585"/>
          </a:xfrm>
          <a:prstGeom prst="rect">
            <a:avLst/>
          </a:prstGeom>
          <a:solidFill>
            <a:srgbClr val="FBB3C1"/>
          </a:solidFill>
          <a:ln>
            <a:solidFill>
              <a:srgbClr val="FBB3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982043" y="6515244"/>
            <a:ext cx="1965129" cy="342755"/>
          </a:xfrm>
          <a:prstGeom prst="rect">
            <a:avLst/>
          </a:prstGeom>
          <a:solidFill>
            <a:srgbClr val="F44C39"/>
          </a:solidFill>
          <a:ln>
            <a:solidFill>
              <a:srgbClr val="F44C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8E01FF"/>
                </a:solidFill>
              </a:ln>
              <a:solidFill>
                <a:srgbClr val="8E01FF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 rot="16200000">
            <a:off x="4758358" y="5704057"/>
            <a:ext cx="342754" cy="1965127"/>
          </a:xfrm>
          <a:prstGeom prst="rect">
            <a:avLst/>
          </a:prstGeom>
          <a:solidFill>
            <a:srgbClr val="B8DBE2"/>
          </a:solidFill>
          <a:ln>
            <a:solidFill>
              <a:srgbClr val="B8DB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 rot="5400000">
            <a:off x="816853" y="5701269"/>
            <a:ext cx="339879" cy="1973586"/>
          </a:xfrm>
          <a:prstGeom prst="rect">
            <a:avLst/>
          </a:prstGeom>
          <a:solidFill>
            <a:srgbClr val="FBA918"/>
          </a:solidFill>
          <a:ln>
            <a:solidFill>
              <a:srgbClr val="FBA9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912299" y="6515244"/>
            <a:ext cx="1965129" cy="342756"/>
          </a:xfrm>
          <a:prstGeom prst="rect">
            <a:avLst/>
          </a:prstGeom>
          <a:solidFill>
            <a:srgbClr val="8E0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 rot="5400000">
            <a:off x="11409185" y="4840229"/>
            <a:ext cx="1230928" cy="342756"/>
          </a:xfrm>
          <a:prstGeom prst="rect">
            <a:avLst/>
          </a:prstGeom>
          <a:solidFill>
            <a:srgbClr val="8E0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 rot="5400000">
            <a:off x="11276377" y="3485813"/>
            <a:ext cx="1477906" cy="342755"/>
          </a:xfrm>
          <a:prstGeom prst="rect">
            <a:avLst/>
          </a:prstGeom>
          <a:solidFill>
            <a:srgbClr val="F44C39"/>
          </a:solidFill>
          <a:ln>
            <a:solidFill>
              <a:srgbClr val="F44C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8E01FF"/>
                </a:solidFill>
              </a:ln>
              <a:solidFill>
                <a:srgbClr val="8E01FF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9851012" y="6515242"/>
            <a:ext cx="2002259" cy="342755"/>
          </a:xfrm>
          <a:prstGeom prst="rect">
            <a:avLst/>
          </a:prstGeom>
          <a:solidFill>
            <a:srgbClr val="F44C39"/>
          </a:solidFill>
          <a:ln>
            <a:solidFill>
              <a:srgbClr val="F44C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8E01FF"/>
                </a:solidFill>
              </a:ln>
              <a:solidFill>
                <a:srgbClr val="8E01FF"/>
              </a:solidFill>
            </a:endParaRPr>
          </a:p>
        </p:txBody>
      </p:sp>
      <p:sp>
        <p:nvSpPr>
          <p:cNvPr id="27" name="Заголовок 1"/>
          <p:cNvSpPr>
            <a:spLocks noGrp="1"/>
          </p:cNvSpPr>
          <p:nvPr>
            <p:ph type="title"/>
          </p:nvPr>
        </p:nvSpPr>
        <p:spPr>
          <a:xfrm>
            <a:off x="711201" y="1618659"/>
            <a:ext cx="4907279" cy="4081101"/>
          </a:xfrm>
        </p:spPr>
        <p:txBody>
          <a:bodyPr anchor="t">
            <a:normAutofit fontScale="90000"/>
          </a:bodyPr>
          <a:lstStyle/>
          <a:p>
            <a:r>
              <a:rPr lang="ru-RU" sz="3600" b="1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 </a:t>
            </a:r>
            <a:r>
              <a:rPr lang="ru-RU" sz="3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Команда:</a:t>
            </a:r>
            <a:br>
              <a:rPr lang="ru-RU" sz="3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ru-RU" sz="3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Кириллова Ксения </a:t>
            </a:r>
            <a:br>
              <a:rPr lang="ru-RU" sz="3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ru-RU" sz="3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Михайлова Евгения</a:t>
            </a:r>
            <a:br>
              <a:rPr lang="ru-RU" sz="3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ru-RU" sz="3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Сазонова Полина</a:t>
            </a:r>
            <a:br>
              <a:rPr lang="ru-RU" sz="3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ru-RU" sz="3600" dirty="0" err="1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Сошина</a:t>
            </a:r>
            <a:r>
              <a:rPr lang="ru-RU" sz="3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Виктория </a:t>
            </a:r>
            <a:br>
              <a:rPr lang="ru-RU" sz="3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ru-RU" sz="3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Спиридонова Анна</a:t>
            </a:r>
            <a:br>
              <a:rPr lang="ru-RU" sz="3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ru-RU" sz="3600" dirty="0" err="1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Хайруллоева</a:t>
            </a:r>
            <a:r>
              <a:rPr lang="ru-RU" sz="3600" dirty="0" smtClean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Аниса </a:t>
            </a:r>
            <a:r>
              <a:rPr lang="ru-RU" sz="3600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/>
            </a:r>
            <a:br>
              <a:rPr lang="ru-RU" sz="3600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</a:br>
            <a:r>
              <a:rPr lang="ru-RU" sz="3600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/>
            </a:r>
            <a:br>
              <a:rPr lang="ru-RU" sz="3600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</a:br>
            <a:endParaRPr lang="ru-RU" sz="2700" b="1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92323" y="766374"/>
            <a:ext cx="5266797" cy="5400746"/>
          </a:xfrm>
          <a:prstGeom prst="rect">
            <a:avLst/>
          </a:prstGeom>
          <a:noFill/>
          <a:ln>
            <a:solidFill>
              <a:srgbClr val="8F00FF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28" name="Рисунок 27" descr="photo_2025-10-14_20-30-5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6320" y="802640"/>
            <a:ext cx="3627120" cy="5440680"/>
          </a:xfrm>
          <a:prstGeom prst="rect">
            <a:avLst/>
          </a:prstGeom>
        </p:spPr>
      </p:pic>
      <p:pic>
        <p:nvPicPr>
          <p:cNvPr id="30" name="Рисунок 29" descr="photo_2025-10-14_20-34-4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147217" y="264160"/>
            <a:ext cx="1577424" cy="1572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5631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3268</TotalTime>
  <Words>363</Words>
  <Application>Microsoft Office PowerPoint</Application>
  <PresentationFormat>Произвольный</PresentationFormat>
  <Paragraphs>58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Умный холодильник, следит за свежестью ваших продуктов, подсказывает вкусные и здоровые рецепты, основываясь на вашем рационе, и заботится о вашем благополучии </vt:lpstr>
      <vt:lpstr> Наш проект предназначен для людей:  -в возрасте от 18 лет; -ведущие ЗОЖ и следящие за КБЖ; -следящие за сбалансированным питанием;  -спортсменам; -страдающие аллергией, сахарным диабетом, у которых есть ограничения по здоровью и питанию</vt:lpstr>
      <vt:lpstr>Слайд 3</vt:lpstr>
      <vt:lpstr>Слайд 4</vt:lpstr>
      <vt:lpstr>  Команда: Кириллова Ксения  Михайлова Евгения Сазонова Полина Сошина Виктория  Спиридонова Анна Хайруллоева Аниса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 Windows</cp:lastModifiedBy>
  <cp:revision>58</cp:revision>
  <dcterms:created xsi:type="dcterms:W3CDTF">2022-10-03T11:11:40Z</dcterms:created>
  <dcterms:modified xsi:type="dcterms:W3CDTF">2025-10-19T22:10:17Z</dcterms:modified>
</cp:coreProperties>
</file>