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0"/>
  </p:notesMasterIdLst>
  <p:sldIdLst>
    <p:sldId id="256" r:id="rId4"/>
    <p:sldId id="271" r:id="rId5"/>
    <p:sldId id="259" r:id="rId6"/>
    <p:sldId id="260" r:id="rId7"/>
    <p:sldId id="261" r:id="rId8"/>
    <p:sldId id="273" r:id="rId9"/>
    <p:sldId id="262" r:id="rId10"/>
    <p:sldId id="270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2" r:id="rId1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Helvetica Neue" panose="020B0604020202020204" charset="0"/>
      <p:regular r:id="rId25"/>
      <p:bold r:id="rId26"/>
      <p:italic r:id="rId27"/>
      <p:boldItalic r:id="rId28"/>
    </p:embeddedFont>
    <p:embeddedFont>
      <p:font typeface="Montserrat" panose="00000500000000000000" pitchFamily="2" charset="-52"/>
      <p:regular r:id="rId29"/>
      <p:bold r:id="rId30"/>
      <p:italic r:id="rId31"/>
      <p:boldItalic r:id="rId32"/>
    </p:embeddedFont>
    <p:embeddedFont>
      <p:font typeface="Raleway" pitchFamily="2" charset="-52"/>
      <p:regular r:id="rId33"/>
      <p:bold r:id="rId34"/>
      <p:italic r:id="rId35"/>
      <p:boldItalic r:id="rId36"/>
    </p:embeddedFont>
    <p:embeddedFont>
      <p:font typeface="Raleway SemiBold" pitchFamily="2" charset="-52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903" userDrawn="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jNzdf8HrbSiE7R6xusDrOU0X/r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57466D4-2DB3-4C58-AEED-F0C188965735}">
  <a:tblStyle styleId="{857466D4-2DB3-4C58-AEED-F0C18896573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300" y="56"/>
      </p:cViewPr>
      <p:guideLst>
        <p:guide orient="horz" pos="162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5504801D-1B27-AC75-2326-480B3A357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:notes">
            <a:extLst>
              <a:ext uri="{FF2B5EF4-FFF2-40B4-BE49-F238E27FC236}">
                <a16:creationId xmlns:a16="http://schemas.microsoft.com/office/drawing/2014/main" id="{4551B350-F1FE-3540-5F99-8B8B55A259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1 ВАРИАНТ ИСПОЛЬЗОВАНИЯ</a:t>
            </a:r>
            <a:endParaRPr/>
          </a:p>
        </p:txBody>
      </p:sp>
      <p:sp>
        <p:nvSpPr>
          <p:cNvPr id="192" name="Google Shape;192;p2:notes">
            <a:extLst>
              <a:ext uri="{FF2B5EF4-FFF2-40B4-BE49-F238E27FC236}">
                <a16:creationId xmlns:a16="http://schemas.microsoft.com/office/drawing/2014/main" id="{16B498D6-6B1B-8690-DC1C-49A068BE5E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532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5832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8" name="Google Shape;2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>
          <a:extLst>
            <a:ext uri="{FF2B5EF4-FFF2-40B4-BE49-F238E27FC236}">
              <a16:creationId xmlns:a16="http://schemas.microsoft.com/office/drawing/2014/main" id="{CAF83A33-8CF2-8D5C-6587-966CA90B2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>
            <a:extLst>
              <a:ext uri="{FF2B5EF4-FFF2-40B4-BE49-F238E27FC236}">
                <a16:creationId xmlns:a16="http://schemas.microsoft.com/office/drawing/2014/main" id="{8D5C590A-F3B8-288D-DCE6-709782B95F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7:notes">
            <a:extLst>
              <a:ext uri="{FF2B5EF4-FFF2-40B4-BE49-F238E27FC236}">
                <a16:creationId xmlns:a16="http://schemas.microsoft.com/office/drawing/2014/main" id="{5A7B3058-71B1-1356-532F-5553650250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2961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dirty="0"/>
          </a:p>
        </p:txBody>
      </p:sp>
      <p:sp>
        <p:nvSpPr>
          <p:cNvPr id="290" name="Google Shape;2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Реклама – участие в форумах в качестве спикера.</a:t>
            </a:r>
            <a:br>
              <a:rPr lang="ru-RU" dirty="0"/>
            </a:br>
            <a:r>
              <a:rPr lang="ru-RU" dirty="0"/>
              <a:t>Канал распространения – холодные звонки, личные встречи, </a:t>
            </a:r>
            <a:r>
              <a:rPr lang="ru-RU" dirty="0" err="1"/>
              <a:t>маркет-плейсы</a:t>
            </a:r>
            <a:r>
              <a:rPr lang="ru-RU" dirty="0"/>
              <a:t>, мониторинг и участие в тендерах/закупках.</a:t>
            </a:r>
            <a:endParaRPr dirty="0"/>
          </a:p>
        </p:txBody>
      </p:sp>
      <p:sp>
        <p:nvSpPr>
          <p:cNvPr id="304" name="Google Shape;3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dirty="0"/>
              <a:t>Этап разработки препарата, анализ бактерий и их свойств, лабораторные испытания, разработка </a:t>
            </a:r>
            <a:r>
              <a:rPr lang="en-US" dirty="0"/>
              <a:t>MVP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8" name="Google Shape;3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E1865ABE-00DB-4B36-E0E1-FE2B3C83C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:notes">
            <a:extLst>
              <a:ext uri="{FF2B5EF4-FFF2-40B4-BE49-F238E27FC236}">
                <a16:creationId xmlns:a16="http://schemas.microsoft.com/office/drawing/2014/main" id="{29A04FE0-9E6C-F5AB-6EE5-9893EF6B3E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/>
              <a:t>1 ВАРИАНТ ИСПОЛЬЗОВАНИЯ</a:t>
            </a:r>
            <a:endParaRPr/>
          </a:p>
        </p:txBody>
      </p:sp>
      <p:sp>
        <p:nvSpPr>
          <p:cNvPr id="192" name="Google Shape;192;p2:notes">
            <a:extLst>
              <a:ext uri="{FF2B5EF4-FFF2-40B4-BE49-F238E27FC236}">
                <a16:creationId xmlns:a16="http://schemas.microsoft.com/office/drawing/2014/main" id="{008B053E-82B1-36C0-FAF9-6DB51B69BF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020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6208184" y="476779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298450" y="465481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2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4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3" name="Google Shape;123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6" name="Google Shape;126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2" name="Google Shape;142;p33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143" name="Google Shape;143;p33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4" name="Google Shape;144;p33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4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47" name="Google Shape;147;p34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34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7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7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37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57" name="Google Shape;157;p37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8"/>
          <p:cNvPicPr preferRelativeResize="0"/>
          <p:nvPr/>
        </p:nvPicPr>
        <p:blipFill rotWithShape="1">
          <a:blip r:embed="rId2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8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8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8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64" name="Google Shape;164;p38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9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70" name="Google Shape;170;p39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174" name="Google Shape;174;p4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175" name="Google Shape;175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76" name="Google Shape;176;p40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0"/>
            <a:ext cx="9303017" cy="518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3005" y="277235"/>
            <a:ext cx="1025173" cy="39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4906" y="249944"/>
            <a:ext cx="765356" cy="59597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"/>
          <p:cNvSpPr txBox="1"/>
          <p:nvPr/>
        </p:nvSpPr>
        <p:spPr>
          <a:xfrm>
            <a:off x="289240" y="1999359"/>
            <a:ext cx="41433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БИОРЕМЕДИАЦИЯ ЧЕРНОГО МОРЯ</a:t>
            </a:r>
            <a:endParaRPr lang="ru-RU" dirty="0"/>
          </a:p>
        </p:txBody>
      </p:sp>
      <p:sp>
        <p:nvSpPr>
          <p:cNvPr id="185" name="Google Shape;185;p1"/>
          <p:cNvSpPr txBox="1"/>
          <p:nvPr/>
        </p:nvSpPr>
        <p:spPr>
          <a:xfrm>
            <a:off x="289240" y="3980410"/>
            <a:ext cx="42827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Спикер</a:t>
            </a:r>
            <a:r>
              <a:rPr lang="ru" sz="1200" b="1" dirty="0">
                <a:solidFill>
                  <a:srgbClr val="0070C0"/>
                </a:solidFill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Ермошкина Анна, </a:t>
            </a:r>
            <a:r>
              <a:rPr lang="ru-RU" sz="1200" b="1" dirty="0">
                <a:solidFill>
                  <a:srgbClr val="0070C0"/>
                </a:solidFill>
              </a:rPr>
              <a:t>лидер команды</a:t>
            </a:r>
            <a:endParaRPr dirty="0"/>
          </a:p>
        </p:txBody>
      </p:sp>
      <p:pic>
        <p:nvPicPr>
          <p:cNvPr id="186" name="Google Shape;18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80921" y="317090"/>
            <a:ext cx="1115247" cy="31638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"/>
          <p:cNvSpPr txBox="1"/>
          <p:nvPr/>
        </p:nvSpPr>
        <p:spPr>
          <a:xfrm>
            <a:off x="7440843" y="3657244"/>
            <a:ext cx="13192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Фото спикера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5126" y="277235"/>
            <a:ext cx="1067037" cy="46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56500" y="2662492"/>
            <a:ext cx="2481008" cy="248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9669760-00D6-F0C8-5E2D-DE4539914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80"/>
          <a:stretch>
            <a:fillRect/>
          </a:stretch>
        </p:blipFill>
        <p:spPr bwMode="auto">
          <a:xfrm>
            <a:off x="6937507" y="2882900"/>
            <a:ext cx="2365509" cy="230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>
          <a:extLst>
            <a:ext uri="{FF2B5EF4-FFF2-40B4-BE49-F238E27FC236}">
              <a16:creationId xmlns:a16="http://schemas.microsoft.com/office/drawing/2014/main" id="{5BDC1752-A29C-9D18-91FB-849B9CB38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01C944BE-E2C4-60D9-A2A2-3CFB3902769F}"/>
              </a:ext>
            </a:extLst>
          </p:cNvPr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">
            <a:extLst>
              <a:ext uri="{FF2B5EF4-FFF2-40B4-BE49-F238E27FC236}">
                <a16:creationId xmlns:a16="http://schemas.microsoft.com/office/drawing/2014/main" id="{2CE39418-C01B-538D-4D5D-3CA4E53D70AB}"/>
              </a:ext>
            </a:extLst>
          </p:cNvPr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">
            <a:extLst>
              <a:ext uri="{FF2B5EF4-FFF2-40B4-BE49-F238E27FC236}">
                <a16:creationId xmlns:a16="http://schemas.microsoft.com/office/drawing/2014/main" id="{014555A8-DC19-58BC-7A58-9039E240B993}"/>
              </a:ext>
            </a:extLst>
          </p:cNvPr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">
            <a:extLst>
              <a:ext uri="{FF2B5EF4-FFF2-40B4-BE49-F238E27FC236}">
                <a16:creationId xmlns:a16="http://schemas.microsoft.com/office/drawing/2014/main" id="{DBD42FA8-3525-F950-DB5A-E8BD64709F83}"/>
              </a:ext>
            </a:extLst>
          </p:cNvPr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2">
            <a:extLst>
              <a:ext uri="{FF2B5EF4-FFF2-40B4-BE49-F238E27FC236}">
                <a16:creationId xmlns:a16="http://schemas.microsoft.com/office/drawing/2014/main" id="{E79292DC-C63C-FD0C-0197-66DD41537147}"/>
              </a:ext>
            </a:extLst>
          </p:cNvPr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2">
            <a:extLst>
              <a:ext uri="{FF2B5EF4-FFF2-40B4-BE49-F238E27FC236}">
                <a16:creationId xmlns:a16="http://schemas.microsoft.com/office/drawing/2014/main" id="{3BF5690D-8123-4906-C497-9A4E91A26E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">
            <a:extLst>
              <a:ext uri="{FF2B5EF4-FFF2-40B4-BE49-F238E27FC236}">
                <a16:creationId xmlns:a16="http://schemas.microsoft.com/office/drawing/2014/main" id="{1273BF43-5A34-7D1B-8656-36EF1A1C8D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">
            <a:extLst>
              <a:ext uri="{FF2B5EF4-FFF2-40B4-BE49-F238E27FC236}">
                <a16:creationId xmlns:a16="http://schemas.microsoft.com/office/drawing/2014/main" id="{8A99088F-04E2-04FF-44ED-A62E63C8A482}"/>
              </a:ext>
            </a:extLst>
          </p:cNvPr>
          <p:cNvSpPr/>
          <p:nvPr/>
        </p:nvSpPr>
        <p:spPr>
          <a:xfrm>
            <a:off x="7229232" y="3225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2">
            <a:extLst>
              <a:ext uri="{FF2B5EF4-FFF2-40B4-BE49-F238E27FC236}">
                <a16:creationId xmlns:a16="http://schemas.microsoft.com/office/drawing/2014/main" id="{F23AE072-DC93-4E9D-FFBF-F0085BC55AFA}"/>
              </a:ext>
            </a:extLst>
          </p:cNvPr>
          <p:cNvSpPr txBox="1"/>
          <p:nvPr/>
        </p:nvSpPr>
        <p:spPr>
          <a:xfrm>
            <a:off x="287762" y="1694937"/>
            <a:ext cx="4004838" cy="301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900"/>
            </a:pPr>
            <a:r>
              <a:rPr lang="ru-RU" sz="12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	Проект представляет разработку специализированного биопрепарата на основе консорциума бактерий-</a:t>
            </a:r>
            <a:r>
              <a:rPr lang="ru-RU" sz="1200" dirty="0" err="1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нефтедеструкторов</a:t>
            </a:r>
            <a:r>
              <a:rPr lang="ru-RU" sz="12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для очистки морских акваторий от нефтепродуктов.</a:t>
            </a:r>
            <a:endParaRPr lang="en-US" sz="12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Clr>
                <a:schemeClr val="lt1"/>
              </a:buClr>
              <a:buSzPts val="900"/>
            </a:pPr>
            <a:r>
              <a:rPr lang="ru-RU" sz="12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 сожалению, в наше время участились аварии, приводящие к разливу нефтепродуктов. Так, крушение нефтяных танкеров в Керченском проливе стало крупнейшей экологической катастрофой на Черном море за многие десятилетия. В воду попало около 4 тысяч тонн мазута, который </a:t>
            </a:r>
            <a:r>
              <a:rPr lang="ru-RU" sz="1200" dirty="0">
                <a:solidFill>
                  <a:schemeClr val="tx1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нанес существенный вред экосистеме Черного моря.</a:t>
            </a:r>
            <a:endParaRPr lang="en-US" sz="1200" dirty="0">
              <a:solidFill>
                <a:schemeClr val="tx1"/>
              </a:solidFill>
              <a:latin typeface="Montserrat" panose="00000500000000000000" pitchFamily="2" charset="-52"/>
              <a:ea typeface="Calibri" panose="020F0502020204030204" pitchFamily="34" charset="0"/>
            </a:endParaRPr>
          </a:p>
          <a:p>
            <a:pPr lvl="1">
              <a:lnSpc>
                <a:spcPct val="90000"/>
              </a:lnSpc>
              <a:buClr>
                <a:schemeClr val="lt1"/>
              </a:buClr>
              <a:buSzPts val="900"/>
            </a:pPr>
            <a:r>
              <a:rPr lang="ru-RU" sz="1200" dirty="0">
                <a:solidFill>
                  <a:schemeClr val="tx1"/>
                </a:solidFill>
                <a:latin typeface="Montserrat" panose="00000500000000000000" pitchFamily="2" charset="-52"/>
                <a:ea typeface="Open Sans"/>
                <a:cs typeface="Open Sans"/>
                <a:sym typeface="Open Sans"/>
              </a:rPr>
              <a:t>Цель</a:t>
            </a: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-52"/>
                <a:ea typeface="Open Sans"/>
                <a:cs typeface="Open Sans"/>
                <a:sym typeface="Open Sans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Montserrat" panose="00000500000000000000" pitchFamily="2" charset="-52"/>
                <a:ea typeface="Open Sans"/>
                <a:cs typeface="Open Sans"/>
                <a:sym typeface="Open Sans"/>
              </a:rPr>
              <a:t>проекта - создание эффективного средства для ликвидации последствий разливов мазута в условиях Черного моря.</a:t>
            </a:r>
          </a:p>
        </p:txBody>
      </p:sp>
      <p:sp>
        <p:nvSpPr>
          <p:cNvPr id="204" name="Google Shape;204;p2">
            <a:extLst>
              <a:ext uri="{FF2B5EF4-FFF2-40B4-BE49-F238E27FC236}">
                <a16:creationId xmlns:a16="http://schemas.microsoft.com/office/drawing/2014/main" id="{C1FB0403-DE39-FBF7-66BE-049680A591EA}"/>
              </a:ext>
            </a:extLst>
          </p:cNvPr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205" name="Google Shape;205;p2">
            <a:extLst>
              <a:ext uri="{FF2B5EF4-FFF2-40B4-BE49-F238E27FC236}">
                <a16:creationId xmlns:a16="http://schemas.microsoft.com/office/drawing/2014/main" id="{DF23EC89-5101-9D16-A147-37189FB2501A}"/>
              </a:ext>
            </a:extLst>
          </p:cNvPr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206" name="Google Shape;206;p2">
              <a:extLst>
                <a:ext uri="{FF2B5EF4-FFF2-40B4-BE49-F238E27FC236}">
                  <a16:creationId xmlns:a16="http://schemas.microsoft.com/office/drawing/2014/main" id="{D8336F6E-0320-EE83-5AAC-C121C4445FCD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7" name="Google Shape;207;p2">
              <a:extLst>
                <a:ext uri="{FF2B5EF4-FFF2-40B4-BE49-F238E27FC236}">
                  <a16:creationId xmlns:a16="http://schemas.microsoft.com/office/drawing/2014/main" id="{6B568370-F843-2880-7890-7A91027E30C7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2">
              <a:extLst>
                <a:ext uri="{FF2B5EF4-FFF2-40B4-BE49-F238E27FC236}">
                  <a16:creationId xmlns:a16="http://schemas.microsoft.com/office/drawing/2014/main" id="{2B6C40A5-A85F-2172-B920-44BAAE2A1698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2">
              <a:extLst>
                <a:ext uri="{FF2B5EF4-FFF2-40B4-BE49-F238E27FC236}">
                  <a16:creationId xmlns:a16="http://schemas.microsoft.com/office/drawing/2014/main" id="{65A003D7-242F-C3B2-930C-84CBF4480BA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2">
              <a:extLst>
                <a:ext uri="{FF2B5EF4-FFF2-40B4-BE49-F238E27FC236}">
                  <a16:creationId xmlns:a16="http://schemas.microsoft.com/office/drawing/2014/main" id="{73A85F51-C5D3-5424-723B-B59C51A0F5A1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" name="Picture 2" descr="Собрано уже 80 тонн мазута – нефтепродукты продолжают вытекать из  затонувших близ Анапы танкеров">
            <a:extLst>
              <a:ext uri="{FF2B5EF4-FFF2-40B4-BE49-F238E27FC236}">
                <a16:creationId xmlns:a16="http://schemas.microsoft.com/office/drawing/2014/main" id="{3AB71360-D500-DD7A-42AF-1BBF45872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687" y="3079947"/>
            <a:ext cx="2508436" cy="188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рта разлива мазута после аварии в Керченском проливе | МОРЯК ДЗЕН | Дзен">
            <a:extLst>
              <a:ext uri="{FF2B5EF4-FFF2-40B4-BE49-F238E27FC236}">
                <a16:creationId xmlns:a16="http://schemas.microsoft.com/office/drawing/2014/main" id="{8613A348-0E23-A5CA-018F-73421B96E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19885" b="16666"/>
          <a:stretch/>
        </p:blipFill>
        <p:spPr bwMode="auto">
          <a:xfrm>
            <a:off x="4441686" y="1786689"/>
            <a:ext cx="2508146" cy="165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73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"/>
          <p:cNvSpPr txBox="1">
            <a:spLocks noGrp="1"/>
          </p:cNvSpPr>
          <p:nvPr>
            <p:ph type="title"/>
          </p:nvPr>
        </p:nvSpPr>
        <p:spPr>
          <a:xfrm>
            <a:off x="456817" y="141789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dirty="0">
                <a:solidFill>
                  <a:schemeClr val="dk1"/>
                </a:solidFill>
              </a:rPr>
              <a:t>ПРОБЛЕМА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29" name="Google Shape;229;p4"/>
          <p:cNvSpPr txBox="1">
            <a:spLocks noGrp="1"/>
          </p:cNvSpPr>
          <p:nvPr>
            <p:ph type="body" idx="1"/>
          </p:nvPr>
        </p:nvSpPr>
        <p:spPr>
          <a:xfrm>
            <a:off x="456817" y="2020096"/>
            <a:ext cx="4218364" cy="277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indent="0" algn="just" defTabSz="538163">
              <a:lnSpc>
                <a:spcPct val="90000"/>
              </a:lnSpc>
              <a:buClr>
                <a:schemeClr val="lt1"/>
              </a:buClr>
              <a:buSzPts val="900"/>
              <a:buNone/>
            </a:pPr>
            <a:r>
              <a:rPr lang="ru-RU" dirty="0">
                <a:solidFill>
                  <a:srgbClr val="132C40"/>
                </a:solidFill>
              </a:rPr>
              <a:t>	Разлив мазута нарушает экосистему водоема и прибрежной зоны, а также представляет угрозу для здоровья людей. Ежегодно растут штрафы за загрязнение окружающей среды, поэтому компаниям необходимы эффективные методы, позволяющие оперативно очистить воду от нефтепродуктов.</a:t>
            </a:r>
          </a:p>
          <a:p>
            <a:pPr marL="0" indent="0" algn="just" defTabSz="538163">
              <a:lnSpc>
                <a:spcPct val="90000"/>
              </a:lnSpc>
              <a:buClr>
                <a:schemeClr val="lt1"/>
              </a:buClr>
              <a:buSzPts val="900"/>
              <a:buNone/>
            </a:pPr>
            <a:r>
              <a:rPr lang="ru-RU" dirty="0">
                <a:solidFill>
                  <a:srgbClr val="132C40"/>
                </a:solidFill>
              </a:rPr>
              <a:t>	Традиционные методы очистки имеют ряд недостатков. Механический и химический метод требуют больших затрат на специализированные материалы, вещества и технику. Также эти методы не позволяют полностью очистить воды от тяжелых фракций мазута.</a:t>
            </a:r>
          </a:p>
          <a:p>
            <a:pPr marL="0" indent="0" algn="just" defTabSz="538163">
              <a:lnSpc>
                <a:spcPct val="90000"/>
              </a:lnSpc>
              <a:buClr>
                <a:schemeClr val="lt1"/>
              </a:buClr>
              <a:buSzPts val="900"/>
              <a:buNone/>
            </a:pPr>
            <a:r>
              <a:rPr lang="ru-RU" dirty="0">
                <a:solidFill>
                  <a:srgbClr val="132C40"/>
                </a:solidFill>
              </a:rPr>
              <a:t>	Биологический метод очистки имеет ряд преимуществ, однако существующие биопрепараты не способны работать в соленной воде, а также нет данных об их эффективности для разложения мазута.</a:t>
            </a:r>
          </a:p>
        </p:txBody>
      </p:sp>
      <p:sp>
        <p:nvSpPr>
          <p:cNvPr id="230" name="Google Shape;230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7" name="Google Shape;2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4C6319-5971-822C-254A-B5F2BDFCCE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85"/>
          <a:stretch>
            <a:fillRect/>
          </a:stretch>
        </p:blipFill>
        <p:spPr>
          <a:xfrm>
            <a:off x="4666750" y="2088579"/>
            <a:ext cx="1895257" cy="13199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096168-EBE7-2F79-F996-1975DB3AC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064" y="2088579"/>
            <a:ext cx="2238341" cy="13199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0769B9-8BC0-7611-E1B1-440B449A7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2063" y="3409050"/>
            <a:ext cx="2226112" cy="12786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834467-600E-FC2A-64FC-35701F35B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237" y="3408561"/>
            <a:ext cx="1895257" cy="12726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FB288C5F-A8AD-254C-9952-72F40A8EA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24" y="3768757"/>
            <a:ext cx="2228850" cy="108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2" name="Google Shape;242;p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3" name="Google Shape;243;p5"/>
          <p:cNvSpPr txBox="1">
            <a:spLocks noGrp="1"/>
          </p:cNvSpPr>
          <p:nvPr>
            <p:ph type="body" idx="1"/>
          </p:nvPr>
        </p:nvSpPr>
        <p:spPr>
          <a:xfrm>
            <a:off x="429062" y="2196485"/>
            <a:ext cx="3879542" cy="249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b="1" dirty="0">
                <a:solidFill>
                  <a:srgbClr val="132C40"/>
                </a:solidFill>
              </a:rPr>
              <a:t>B2B</a:t>
            </a:r>
            <a:r>
              <a:rPr lang="ru-RU" b="1" dirty="0">
                <a:solidFill>
                  <a:srgbClr val="132C40"/>
                </a:solidFill>
              </a:rPr>
              <a:t> сегмент: 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Нефтегазовые компании: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Роснефть,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Лукойл,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Газпромнефть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Крупные морские порты: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Туапсе,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Севастополь, </a:t>
            </a:r>
            <a:br>
              <a:rPr lang="ru-RU" dirty="0">
                <a:solidFill>
                  <a:srgbClr val="132C40"/>
                </a:solidFill>
              </a:rPr>
            </a:br>
            <a:r>
              <a:rPr lang="ru-RU" dirty="0">
                <a:solidFill>
                  <a:srgbClr val="132C40"/>
                </a:solidFill>
              </a:rPr>
              <a:t>Новороссийск</a:t>
            </a:r>
            <a:endParaRPr lang="en-US" dirty="0">
              <a:solidFill>
                <a:srgbClr val="132C40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b="1" dirty="0">
                <a:solidFill>
                  <a:srgbClr val="132C40"/>
                </a:solidFill>
              </a:rPr>
              <a:t>B2G</a:t>
            </a:r>
            <a:r>
              <a:rPr lang="ru-RU" b="1" dirty="0">
                <a:solidFill>
                  <a:srgbClr val="132C40"/>
                </a:solidFill>
              </a:rPr>
              <a:t> сегмент: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Региональное подразделение МЧС</a:t>
            </a:r>
          </a:p>
          <a:p>
            <a:pPr marL="311150" indent="-171450">
              <a:buClr>
                <a:schemeClr val="dk1"/>
              </a:buClr>
            </a:pPr>
            <a:r>
              <a:rPr lang="ru-RU" dirty="0">
                <a:solidFill>
                  <a:srgbClr val="132C40"/>
                </a:solidFill>
              </a:rPr>
              <a:t>Министерство экологии приморских регионов</a:t>
            </a:r>
            <a:endParaRPr dirty="0">
              <a:solidFill>
                <a:srgbClr val="132C40"/>
              </a:solidFill>
            </a:endParaRPr>
          </a:p>
          <a:p>
            <a:pPr marL="10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 dirty="0">
              <a:solidFill>
                <a:srgbClr val="132C40"/>
              </a:solidFill>
            </a:endParaRPr>
          </a:p>
        </p:txBody>
      </p:sp>
      <p:sp>
        <p:nvSpPr>
          <p:cNvPr id="244" name="Google Shape;244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1" name="Google Shape;25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730" y="656240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03591319-439C-0C2F-9A48-DEACA70E6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24" y="2090810"/>
            <a:ext cx="2033012" cy="106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0193A086-C9C4-B16C-7A21-969A4F135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170327"/>
            <a:ext cx="2228850" cy="71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B62254A9-16C5-BC32-F1C9-2E5B16ECF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863307"/>
            <a:ext cx="993949" cy="99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7" name="Google Shape;257;p6"/>
          <p:cNvSpPr txBox="1">
            <a:spLocks noGrp="1"/>
          </p:cNvSpPr>
          <p:nvPr>
            <p:ph type="body" idx="1"/>
          </p:nvPr>
        </p:nvSpPr>
        <p:spPr>
          <a:xfrm>
            <a:off x="456817" y="2088579"/>
            <a:ext cx="4845228" cy="2666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dirty="0">
                <a:solidFill>
                  <a:srgbClr val="132C40"/>
                </a:solidFill>
              </a:rPr>
              <a:t>В основе продуктового предложения стартап-проекта лежит специализированный биопрепарат на основе консорциума бактерий-нефтедеструкторов</a:t>
            </a:r>
            <a:r>
              <a:rPr lang="ru-RU" dirty="0">
                <a:solidFill>
                  <a:srgbClr val="132C40"/>
                </a:solidFill>
              </a:rPr>
              <a:t>.</a:t>
            </a:r>
            <a:r>
              <a:rPr lang="ru" dirty="0">
                <a:solidFill>
                  <a:srgbClr val="132C40"/>
                </a:solidFill>
              </a:rPr>
              <a:t> </a:t>
            </a:r>
            <a:endParaRPr dirty="0">
              <a:solidFill>
                <a:srgbClr val="132C40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200"/>
              <a:buNone/>
            </a:pPr>
            <a:r>
              <a:rPr lang="ru" dirty="0">
                <a:solidFill>
                  <a:srgbClr val="132C40"/>
                </a:solidFill>
              </a:rPr>
              <a:t>Основные предполагаемые технические параметры биопрепарата:</a:t>
            </a:r>
          </a:p>
          <a:p>
            <a:pPr marL="311150" indent="-171450">
              <a:buClr>
                <a:schemeClr val="tx1"/>
              </a:buClr>
            </a:pPr>
            <a:r>
              <a:rPr lang="ru" dirty="0">
                <a:solidFill>
                  <a:srgbClr val="132C40"/>
                </a:solidFill>
              </a:rPr>
              <a:t>Эффективность- 35% за первые 7 дней, 85%-92% за 40 дней </a:t>
            </a:r>
          </a:p>
          <a:p>
            <a:pPr marL="311150" indent="-171450">
              <a:buClr>
                <a:schemeClr val="tx1"/>
              </a:buClr>
            </a:pPr>
            <a:r>
              <a:rPr lang="ru" dirty="0">
                <a:solidFill>
                  <a:srgbClr val="132C40"/>
                </a:solidFill>
              </a:rPr>
              <a:t>Рабочая температура +5 - +30 С</a:t>
            </a:r>
          </a:p>
          <a:p>
            <a:pPr marL="311150" indent="-171450">
              <a:buClr>
                <a:schemeClr val="tx1"/>
              </a:buClr>
            </a:pPr>
            <a:r>
              <a:rPr lang="ru" dirty="0">
                <a:solidFill>
                  <a:srgbClr val="132C40"/>
                </a:solidFill>
              </a:rPr>
              <a:t>Способен работать в воде соленностью  до 30 промилль</a:t>
            </a:r>
            <a:endParaRPr dirty="0">
              <a:solidFill>
                <a:srgbClr val="132C40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ru" dirty="0">
                <a:solidFill>
                  <a:srgbClr val="132C40"/>
                </a:solidFill>
              </a:rPr>
              <a:t>Биопрепарат специализирован на разложенни всех фракций мазута. Бактерии, входящие в состав бопрепарата способны работать в условиях Черного моря. Также препарат экологически безопасен и не создает вторичных загрязнений.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5" name="Google Shape;26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бактерии, изолированные от яиц и культурные в культуре пластины - биоремедиация бактерии стоковые фото и изображения">
            <a:extLst>
              <a:ext uri="{FF2B5EF4-FFF2-40B4-BE49-F238E27FC236}">
                <a16:creationId xmlns:a16="http://schemas.microsoft.com/office/drawing/2014/main" id="{DCEAA239-32FC-0AED-0677-C0F4DC956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4" t="10713"/>
          <a:stretch/>
        </p:blipFill>
        <p:spPr bwMode="auto">
          <a:xfrm>
            <a:off x="5630534" y="2123231"/>
            <a:ext cx="2829155" cy="248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"/>
          <p:cNvSpPr txBox="1">
            <a:spLocks noGrp="1"/>
          </p:cNvSpPr>
          <p:nvPr>
            <p:ph type="title"/>
          </p:nvPr>
        </p:nvSpPr>
        <p:spPr>
          <a:xfrm>
            <a:off x="456816" y="1543631"/>
            <a:ext cx="8331307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lvl="0">
              <a:buSzPts val="2800"/>
            </a:pPr>
            <a:r>
              <a:rPr lang="ru" sz="3000" dirty="0">
                <a:solidFill>
                  <a:schemeClr val="dk1"/>
                </a:solidFill>
              </a:rPr>
              <a:t>РЕШЕНИЕ </a:t>
            </a:r>
            <a:r>
              <a:rPr lang="ru-RU" sz="2000" dirty="0">
                <a:solidFill>
                  <a:schemeClr val="dk1"/>
                </a:solidFill>
              </a:rPr>
              <a:t>Метаболизм </a:t>
            </a:r>
            <a:r>
              <a:rPr lang="ru-RU" sz="2000" dirty="0" err="1">
                <a:solidFill>
                  <a:schemeClr val="dk1"/>
                </a:solidFill>
              </a:rPr>
              <a:t>нефтедеструкторов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6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5" name="Google Shape;26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Объект 2">
            <a:extLst>
              <a:ext uri="{FF2B5EF4-FFF2-40B4-BE49-F238E27FC236}">
                <a16:creationId xmlns:a16="http://schemas.microsoft.com/office/drawing/2014/main" id="{D65BFCA5-46C3-4D3D-8EF5-8D4E931DA41C}"/>
              </a:ext>
            </a:extLst>
          </p:cNvPr>
          <p:cNvSpPr txBox="1">
            <a:spLocks/>
          </p:cNvSpPr>
          <p:nvPr/>
        </p:nvSpPr>
        <p:spPr>
          <a:xfrm>
            <a:off x="229136" y="2385257"/>
            <a:ext cx="5564091" cy="616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152400" indent="0">
              <a:lnSpc>
                <a:spcPct val="100000"/>
              </a:lnSpc>
              <a:buNone/>
            </a:pPr>
            <a:r>
              <a:rPr lang="ru-RU" dirty="0">
                <a:ea typeface="Calibri" panose="020F0502020204030204" pitchFamily="34" charset="0"/>
              </a:rPr>
              <a:t>У микроорганизмов: метаболизм нефтепродуктов начинается с окисления углеводородов до первичных спиртов. Далее следуют биологические превращения спирта в альдегид и альдегида в кислоту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31E324-032C-4E6B-B1E2-457EB8F6C92F}"/>
              </a:ext>
            </a:extLst>
          </p:cNvPr>
          <p:cNvSpPr txBox="1"/>
          <p:nvPr/>
        </p:nvSpPr>
        <p:spPr>
          <a:xfrm>
            <a:off x="439827" y="4167938"/>
            <a:ext cx="5372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Дальше процесс идет по пути β-окисления жирных кислот, при котором </a:t>
            </a:r>
            <a:r>
              <a:rPr lang="en-US" sz="12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образуется </a:t>
            </a:r>
            <a:r>
              <a:rPr lang="ru-RU" sz="1200" dirty="0">
                <a:solidFill>
                  <a:srgbClr val="000000"/>
                </a:solidFill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ацетил-</a:t>
            </a:r>
            <a:r>
              <a:rPr lang="ru-RU" sz="1200" dirty="0" err="1">
                <a:solidFill>
                  <a:srgbClr val="000000"/>
                </a:solidFill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коА</a:t>
            </a:r>
            <a:r>
              <a:rPr lang="ru-RU" sz="1200" dirty="0">
                <a:effectLst/>
                <a:latin typeface="Raleway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, который затем окисляется с образованием АТФ.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895036-B2C1-4879-B1A7-CF4745E1B232}"/>
              </a:ext>
            </a:extLst>
          </p:cNvPr>
          <p:cNvSpPr txBox="1"/>
          <p:nvPr/>
        </p:nvSpPr>
        <p:spPr>
          <a:xfrm>
            <a:off x="401716" y="3248079"/>
            <a:ext cx="61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</a:rPr>
              <a:t>Общая схема реакций окисления углеводородов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7A5D07B-FAA4-41E1-8451-37081B9FF36C}"/>
              </a:ext>
            </a:extLst>
          </p:cNvPr>
          <p:cNvGrpSpPr/>
          <p:nvPr/>
        </p:nvGrpSpPr>
        <p:grpSpPr>
          <a:xfrm>
            <a:off x="526880" y="3591698"/>
            <a:ext cx="5090433" cy="428936"/>
            <a:chOff x="648472" y="3233820"/>
            <a:chExt cx="9967944" cy="839926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BD0C41E3-DAB7-4F54-910E-BF36BD5DEE21}"/>
                </a:ext>
              </a:extLst>
            </p:cNvPr>
            <p:cNvSpPr/>
            <p:nvPr/>
          </p:nvSpPr>
          <p:spPr>
            <a:xfrm>
              <a:off x="649224" y="3519308"/>
              <a:ext cx="1944303" cy="5412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1D4188A8-8B6F-4ABF-AF0F-5D8DDACDA029}"/>
                </a:ext>
              </a:extLst>
            </p:cNvPr>
            <p:cNvCxnSpPr>
              <a:cxnSpLocks/>
              <a:endCxn id="32" idx="1"/>
            </p:cNvCxnSpPr>
            <p:nvPr/>
          </p:nvCxnSpPr>
          <p:spPr>
            <a:xfrm>
              <a:off x="2593527" y="3803116"/>
              <a:ext cx="655962" cy="1"/>
            </a:xfrm>
            <a:prstGeom prst="straightConnector1">
              <a:avLst/>
            </a:prstGeom>
            <a:ln w="38100">
              <a:solidFill>
                <a:srgbClr val="00B0F0">
                  <a:alpha val="95000"/>
                </a:srgb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7974AEF9-01D1-478A-B171-D85B6F8F39A1}"/>
                </a:ext>
              </a:extLst>
            </p:cNvPr>
            <p:cNvSpPr/>
            <p:nvPr/>
          </p:nvSpPr>
          <p:spPr>
            <a:xfrm>
              <a:off x="3249489" y="3532487"/>
              <a:ext cx="1944303" cy="5412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B6636D59-F564-47B3-9D30-4AFD58500E6F}"/>
                </a:ext>
              </a:extLst>
            </p:cNvPr>
            <p:cNvSpPr/>
            <p:nvPr/>
          </p:nvSpPr>
          <p:spPr>
            <a:xfrm>
              <a:off x="5849754" y="3517548"/>
              <a:ext cx="1944303" cy="5412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3827B9FE-99E8-4D4E-A592-291EDE333F2E}"/>
                </a:ext>
              </a:extLst>
            </p:cNvPr>
            <p:cNvSpPr/>
            <p:nvPr/>
          </p:nvSpPr>
          <p:spPr>
            <a:xfrm>
              <a:off x="8639155" y="3517548"/>
              <a:ext cx="1944303" cy="5412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7DD31617-AAEC-4082-9EDC-DFEC01A0A3C5}"/>
                </a:ext>
              </a:extLst>
            </p:cNvPr>
            <p:cNvCxnSpPr>
              <a:cxnSpLocks/>
              <a:stCxn id="32" idx="3"/>
              <a:endCxn id="33" idx="1"/>
            </p:cNvCxnSpPr>
            <p:nvPr/>
          </p:nvCxnSpPr>
          <p:spPr>
            <a:xfrm flipV="1">
              <a:off x="5193792" y="3788178"/>
              <a:ext cx="655962" cy="14939"/>
            </a:xfrm>
            <a:prstGeom prst="straightConnector1">
              <a:avLst/>
            </a:prstGeom>
            <a:ln w="38100">
              <a:solidFill>
                <a:srgbClr val="00B0F0">
                  <a:alpha val="95000"/>
                </a:srgb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id="{5AEFD7EA-3F9D-43DD-9AA5-1A525D8A091B}"/>
                </a:ext>
              </a:extLst>
            </p:cNvPr>
            <p:cNvCxnSpPr>
              <a:cxnSpLocks/>
              <a:stCxn id="33" idx="3"/>
              <a:endCxn id="34" idx="1"/>
            </p:cNvCxnSpPr>
            <p:nvPr/>
          </p:nvCxnSpPr>
          <p:spPr>
            <a:xfrm>
              <a:off x="7794057" y="3788178"/>
              <a:ext cx="845098" cy="0"/>
            </a:xfrm>
            <a:prstGeom prst="straightConnector1">
              <a:avLst/>
            </a:prstGeom>
            <a:ln w="38100">
              <a:solidFill>
                <a:srgbClr val="00B0F0">
                  <a:alpha val="95000"/>
                </a:srgb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54C8DD-B57F-4F3D-9975-74A119091FC5}"/>
                </a:ext>
              </a:extLst>
            </p:cNvPr>
            <p:cNvSpPr txBox="1"/>
            <p:nvPr/>
          </p:nvSpPr>
          <p:spPr>
            <a:xfrm>
              <a:off x="648472" y="3548538"/>
              <a:ext cx="1944947" cy="4520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R-CH</a:t>
              </a:r>
              <a:r>
                <a:rPr kumimoji="0" lang="en-US" altLang="ru-RU" sz="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-CH</a:t>
              </a:r>
              <a:r>
                <a:rPr kumimoji="0" lang="en-US" altLang="ru-RU" sz="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ru-RU" sz="8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094A025-8CA1-4D45-A856-E217993E32FB}"/>
                </a:ext>
              </a:extLst>
            </p:cNvPr>
            <p:cNvSpPr txBox="1"/>
            <p:nvPr/>
          </p:nvSpPr>
          <p:spPr>
            <a:xfrm>
              <a:off x="3249381" y="3592514"/>
              <a:ext cx="1944304" cy="421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ru-RU" sz="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R-CH2-CH2-OH</a:t>
              </a:r>
              <a:endParaRPr lang="ru-RU" sz="8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EA0F381-40CE-476E-B1CC-65BFC567FF84}"/>
                </a:ext>
              </a:extLst>
            </p:cNvPr>
            <p:cNvSpPr txBox="1"/>
            <p:nvPr/>
          </p:nvSpPr>
          <p:spPr>
            <a:xfrm>
              <a:off x="5875329" y="3550790"/>
              <a:ext cx="1944302" cy="4520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R-CH</a:t>
              </a:r>
              <a:r>
                <a:rPr kumimoji="0" lang="en-US" altLang="ru-RU" sz="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-CHO</a:t>
              </a:r>
              <a:endParaRPr lang="ru-RU" sz="9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556064-FBF8-43D3-B847-A192F36F0AC3}"/>
                </a:ext>
              </a:extLst>
            </p:cNvPr>
            <p:cNvSpPr txBox="1"/>
            <p:nvPr/>
          </p:nvSpPr>
          <p:spPr>
            <a:xfrm>
              <a:off x="8672112" y="3548538"/>
              <a:ext cx="1944304" cy="4520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R-CH</a:t>
              </a:r>
              <a:r>
                <a:rPr kumimoji="0" lang="en-US" altLang="ru-RU" sz="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-COOH</a:t>
              </a:r>
              <a:endParaRPr lang="ru-RU" sz="9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6DB5F5F-2811-45C2-8697-33F40BC10AD3}"/>
                </a:ext>
              </a:extLst>
            </p:cNvPr>
            <p:cNvSpPr txBox="1"/>
            <p:nvPr/>
          </p:nvSpPr>
          <p:spPr>
            <a:xfrm>
              <a:off x="2446883" y="3233820"/>
              <a:ext cx="802496" cy="4520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+O</a:t>
              </a:r>
              <a:r>
                <a:rPr kumimoji="0" lang="en-US" altLang="ru-RU" sz="800" b="0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ru-RU" sz="900" b="0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ru-RU" sz="900" dirty="0">
                <a:solidFill>
                  <a:schemeClr val="tx2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42" name="Текст 2">
            <a:extLst>
              <a:ext uri="{FF2B5EF4-FFF2-40B4-BE49-F238E27FC236}">
                <a16:creationId xmlns:a16="http://schemas.microsoft.com/office/drawing/2014/main" id="{6C15652F-0332-460C-9922-33D7DFA6C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9300" y="2176597"/>
            <a:ext cx="2806909" cy="1034099"/>
          </a:xfrm>
        </p:spPr>
        <p:txBody>
          <a:bodyPr/>
          <a:lstStyle/>
          <a:p>
            <a:r>
              <a:rPr lang="en-US" b="1" dirty="0"/>
              <a:t>Pseudomonas Putida</a:t>
            </a:r>
            <a:endParaRPr lang="ru-RU" b="1" dirty="0"/>
          </a:p>
          <a:p>
            <a:r>
              <a:rPr lang="en-US" b="1" dirty="0" err="1"/>
              <a:t>Alcanovirax</a:t>
            </a:r>
            <a:r>
              <a:rPr lang="ru-RU" b="1" dirty="0"/>
              <a:t> </a:t>
            </a:r>
            <a:r>
              <a:rPr lang="en-US" b="1" dirty="0" err="1"/>
              <a:t>borkumensis</a:t>
            </a:r>
            <a:endParaRPr lang="ru-RU" b="1" dirty="0"/>
          </a:p>
          <a:p>
            <a:r>
              <a:rPr lang="en-US" b="1" dirty="0" err="1"/>
              <a:t>Rhodococcus</a:t>
            </a:r>
            <a:r>
              <a:rPr lang="en-US" b="1" dirty="0"/>
              <a:t> </a:t>
            </a:r>
            <a:r>
              <a:rPr lang="en-US" b="1" dirty="0" err="1"/>
              <a:t>Ruber</a:t>
            </a:r>
            <a:endParaRPr lang="ru-RU" b="1" dirty="0"/>
          </a:p>
          <a:p>
            <a:r>
              <a:rPr lang="ru-RU" b="1" dirty="0" err="1">
                <a:ea typeface="Calibri" panose="020F0502020204030204" pitchFamily="34" charset="0"/>
              </a:rPr>
              <a:t>Acinetobacter</a:t>
            </a:r>
            <a:r>
              <a:rPr lang="ru-RU" b="1" dirty="0">
                <a:ea typeface="Calibri" panose="020F0502020204030204" pitchFamily="34" charset="0"/>
              </a:rPr>
              <a:t> </a:t>
            </a:r>
            <a:r>
              <a:rPr lang="ru-RU" b="1" dirty="0" err="1">
                <a:ea typeface="Calibri" panose="020F0502020204030204" pitchFamily="34" charset="0"/>
              </a:rPr>
              <a:t>calcoaceticus</a:t>
            </a:r>
            <a:r>
              <a:rPr lang="ru-RU" b="1" dirty="0">
                <a:ea typeface="Calibri" panose="020F0502020204030204" pitchFamily="34" charset="0"/>
              </a:rPr>
              <a:t> </a:t>
            </a:r>
            <a:endParaRPr lang="ru-RU" b="1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46DC99E-F707-4A37-ACC4-AE5C398BE006}"/>
              </a:ext>
            </a:extLst>
          </p:cNvPr>
          <p:cNvGrpSpPr/>
          <p:nvPr/>
        </p:nvGrpSpPr>
        <p:grpSpPr>
          <a:xfrm>
            <a:off x="6071888" y="3210696"/>
            <a:ext cx="2434240" cy="1563308"/>
            <a:chOff x="5940787" y="3210696"/>
            <a:chExt cx="2664738" cy="2134898"/>
          </a:xfrm>
        </p:grpSpPr>
        <p:pic>
          <p:nvPicPr>
            <p:cNvPr id="44" name="Picture 2" descr="Pseudomonas putida - NBRC 12996">
              <a:extLst>
                <a:ext uri="{FF2B5EF4-FFF2-40B4-BE49-F238E27FC236}">
                  <a16:creationId xmlns:a16="http://schemas.microsoft.com/office/drawing/2014/main" id="{817F2BAC-3C71-49F6-8551-E289DB76D6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24537" b="9690"/>
            <a:stretch/>
          </p:blipFill>
          <p:spPr bwMode="auto">
            <a:xfrm>
              <a:off x="5940805" y="3210697"/>
              <a:ext cx="1354538" cy="1116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8">
              <a:extLst>
                <a:ext uri="{FF2B5EF4-FFF2-40B4-BE49-F238E27FC236}">
                  <a16:creationId xmlns:a16="http://schemas.microsoft.com/office/drawing/2014/main" id="{0A7C6DFA-96C6-481C-977F-9D13E53907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3" r="4031" b="20863"/>
            <a:stretch/>
          </p:blipFill>
          <p:spPr bwMode="auto">
            <a:xfrm>
              <a:off x="7303681" y="3210696"/>
              <a:ext cx="1299471" cy="1119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">
              <a:extLst>
                <a:ext uri="{FF2B5EF4-FFF2-40B4-BE49-F238E27FC236}">
                  <a16:creationId xmlns:a16="http://schemas.microsoft.com/office/drawing/2014/main" id="{5B51EE54-E8C4-4D83-AEB7-4E9018EC68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03" b="14763"/>
            <a:stretch/>
          </p:blipFill>
          <p:spPr bwMode="auto">
            <a:xfrm>
              <a:off x="7297716" y="4329931"/>
              <a:ext cx="1307809" cy="1015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0">
              <a:extLst>
                <a:ext uri="{FF2B5EF4-FFF2-40B4-BE49-F238E27FC236}">
                  <a16:creationId xmlns:a16="http://schemas.microsoft.com/office/drawing/2014/main" id="{FDC4129C-62E1-44FF-8553-57E4839F5D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6" t="17387" r="39680" b="48712"/>
            <a:stretch/>
          </p:blipFill>
          <p:spPr bwMode="auto">
            <a:xfrm>
              <a:off x="5940787" y="4326867"/>
              <a:ext cx="1373011" cy="1012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206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7"/>
          <p:cNvSpPr/>
          <p:nvPr/>
        </p:nvSpPr>
        <p:spPr>
          <a:xfrm>
            <a:off x="421900" y="724853"/>
            <a:ext cx="5486774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xfrm>
            <a:off x="421900" y="690451"/>
            <a:ext cx="5416925" cy="57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3000" dirty="0">
                <a:solidFill>
                  <a:schemeClr val="lt1"/>
                </a:solidFill>
              </a:rPr>
              <a:t>КОНКУРЕНТНЫЕ МЕТОДЫ</a:t>
            </a:r>
          </a:p>
        </p:txBody>
      </p:sp>
      <p:sp>
        <p:nvSpPr>
          <p:cNvPr id="275" name="Google Shape;275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8170CF9-6E4A-4B8D-AEC4-EA5273296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700235"/>
              </p:ext>
            </p:extLst>
          </p:nvPr>
        </p:nvGraphicFramePr>
        <p:xfrm>
          <a:off x="421900" y="1548551"/>
          <a:ext cx="8261187" cy="3074073"/>
        </p:xfrm>
        <a:graphic>
          <a:graphicData uri="http://schemas.openxmlformats.org/drawingml/2006/table">
            <a:tbl>
              <a:tblPr firstRow="1" bandRow="1">
                <a:tableStyleId>{857466D4-2DB3-4C58-AEED-F0C188965735}</a:tableStyleId>
              </a:tblPr>
              <a:tblGrid>
                <a:gridCol w="1959254">
                  <a:extLst>
                    <a:ext uri="{9D8B030D-6E8A-4147-A177-3AD203B41FA5}">
                      <a16:colId xmlns:a16="http://schemas.microsoft.com/office/drawing/2014/main" val="3130136969"/>
                    </a:ext>
                  </a:extLst>
                </a:gridCol>
                <a:gridCol w="2211736">
                  <a:extLst>
                    <a:ext uri="{9D8B030D-6E8A-4147-A177-3AD203B41FA5}">
                      <a16:colId xmlns:a16="http://schemas.microsoft.com/office/drawing/2014/main" val="3073887863"/>
                    </a:ext>
                  </a:extLst>
                </a:gridCol>
                <a:gridCol w="1999653">
                  <a:extLst>
                    <a:ext uri="{9D8B030D-6E8A-4147-A177-3AD203B41FA5}">
                      <a16:colId xmlns:a16="http://schemas.microsoft.com/office/drawing/2014/main" val="2192139691"/>
                    </a:ext>
                  </a:extLst>
                </a:gridCol>
                <a:gridCol w="2090544">
                  <a:extLst>
                    <a:ext uri="{9D8B030D-6E8A-4147-A177-3AD203B41FA5}">
                      <a16:colId xmlns:a16="http://schemas.microsoft.com/office/drawing/2014/main" val="322681886"/>
                    </a:ext>
                  </a:extLst>
                </a:gridCol>
              </a:tblGrid>
              <a:tr h="48916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Параметр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Биологический метод 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Химический метод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Механический метод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964231"/>
                  </a:ext>
                </a:extLst>
              </a:tr>
              <a:tr h="506217">
                <a:tc>
                  <a:txBody>
                    <a:bodyPr/>
                    <a:lstStyle/>
                    <a:p>
                      <a:r>
                        <a:rPr lang="ru-RU" sz="1000" dirty="0"/>
                        <a:t>Скорость очистки воды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14-21 дней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Около 30 дней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Более 2 месяцев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85451"/>
                  </a:ext>
                </a:extLst>
              </a:tr>
              <a:tr h="506217">
                <a:tc>
                  <a:txBody>
                    <a:bodyPr/>
                    <a:lstStyle/>
                    <a:p>
                      <a:r>
                        <a:rPr lang="ru-RU" sz="1000" dirty="0"/>
                        <a:t>Затраты человеческого ресурса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Минимальные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Средние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Высокие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33878"/>
                  </a:ext>
                </a:extLst>
              </a:tr>
              <a:tr h="506217">
                <a:tc>
                  <a:txBody>
                    <a:bodyPr/>
                    <a:lstStyle/>
                    <a:p>
                      <a:r>
                        <a:rPr lang="ru-RU" sz="1000" dirty="0"/>
                        <a:t>Сопутствующее влияние на окружающую среду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Отсутствует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err="1"/>
                        <a:t>Оказывет</a:t>
                      </a:r>
                      <a:r>
                        <a:rPr lang="ru-RU" sz="1000" dirty="0"/>
                        <a:t> токсичное влияние на экосистему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Нарушает прибрежную экосистему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553197"/>
                  </a:ext>
                </a:extLst>
              </a:tr>
              <a:tr h="506217">
                <a:tc>
                  <a:txBody>
                    <a:bodyPr/>
                    <a:lstStyle/>
                    <a:p>
                      <a:r>
                        <a:rPr lang="ru-RU" sz="1000" dirty="0"/>
                        <a:t>Эффективность очистки на дне (труднодоступные зоны)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82-92%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0-15% (практически не эффективен)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0% (невозможность применения)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417944"/>
                  </a:ext>
                </a:extLst>
              </a:tr>
              <a:tr h="560043">
                <a:tc>
                  <a:txBody>
                    <a:bodyPr/>
                    <a:lstStyle/>
                    <a:p>
                      <a:r>
                        <a:rPr lang="ru-RU" sz="1000" dirty="0"/>
                        <a:t>Стоимость (в расчете на одинаковую площадь загрязнения)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15-20 тыс. рублей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25-40 тыс. рублей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50-70 тыс. рублей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8093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>
          <a:extLst>
            <a:ext uri="{FF2B5EF4-FFF2-40B4-BE49-F238E27FC236}">
              <a16:creationId xmlns:a16="http://schemas.microsoft.com/office/drawing/2014/main" id="{D055EC1B-3AEB-31C5-47FE-5C59ACF74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">
            <a:extLst>
              <a:ext uri="{FF2B5EF4-FFF2-40B4-BE49-F238E27FC236}">
                <a16:creationId xmlns:a16="http://schemas.microsoft.com/office/drawing/2014/main" id="{0131A5FB-FDC5-C377-B6FF-A963D98F6BB4}"/>
              </a:ext>
            </a:extLst>
          </p:cNvPr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7">
            <a:extLst>
              <a:ext uri="{FF2B5EF4-FFF2-40B4-BE49-F238E27FC236}">
                <a16:creationId xmlns:a16="http://schemas.microsoft.com/office/drawing/2014/main" id="{5C6C4B93-7779-1135-0A24-6B4D40F8AC47}"/>
              </a:ext>
            </a:extLst>
          </p:cNvPr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7">
            <a:extLst>
              <a:ext uri="{FF2B5EF4-FFF2-40B4-BE49-F238E27FC236}">
                <a16:creationId xmlns:a16="http://schemas.microsoft.com/office/drawing/2014/main" id="{83AF128E-2DB7-AF68-F93F-0FE0283CA81E}"/>
              </a:ext>
            </a:extLst>
          </p:cNvPr>
          <p:cNvSpPr/>
          <p:nvPr/>
        </p:nvSpPr>
        <p:spPr>
          <a:xfrm>
            <a:off x="456826" y="7250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7">
            <a:extLst>
              <a:ext uri="{FF2B5EF4-FFF2-40B4-BE49-F238E27FC236}">
                <a16:creationId xmlns:a16="http://schemas.microsoft.com/office/drawing/2014/main" id="{761BB70D-7FB0-F2EB-B22D-491E1E7307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826" y="6905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КОНКУРЕНТЫ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275" name="Google Shape;275;p7">
            <a:extLst>
              <a:ext uri="{FF2B5EF4-FFF2-40B4-BE49-F238E27FC236}">
                <a16:creationId xmlns:a16="http://schemas.microsoft.com/office/drawing/2014/main" id="{59321B1D-3B32-60D2-EB2F-2BBA0ACC1E51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7">
            <a:extLst>
              <a:ext uri="{FF2B5EF4-FFF2-40B4-BE49-F238E27FC236}">
                <a16:creationId xmlns:a16="http://schemas.microsoft.com/office/drawing/2014/main" id="{220EEDEF-D768-F423-6B6A-7DC04E293FCF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7">
            <a:extLst>
              <a:ext uri="{FF2B5EF4-FFF2-40B4-BE49-F238E27FC236}">
                <a16:creationId xmlns:a16="http://schemas.microsoft.com/office/drawing/2014/main" id="{DA8DC83F-10BD-A2F9-60B8-0B58AA200A71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7">
            <a:extLst>
              <a:ext uri="{FF2B5EF4-FFF2-40B4-BE49-F238E27FC236}">
                <a16:creationId xmlns:a16="http://schemas.microsoft.com/office/drawing/2014/main" id="{620B0A49-7948-0FEF-1ED8-88B68C00CAF1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10A6CB3-F24E-011F-03FD-56C61FFEF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28290"/>
              </p:ext>
            </p:extLst>
          </p:nvPr>
        </p:nvGraphicFramePr>
        <p:xfrm>
          <a:off x="456826" y="1524000"/>
          <a:ext cx="8074743" cy="2940050"/>
        </p:xfrm>
        <a:graphic>
          <a:graphicData uri="http://schemas.openxmlformats.org/drawingml/2006/table">
            <a:tbl>
              <a:tblPr firstRow="1" bandRow="1">
                <a:tableStyleId>{857466D4-2DB3-4C58-AEED-F0C188965735}</a:tableStyleId>
              </a:tblPr>
              <a:tblGrid>
                <a:gridCol w="1932039">
                  <a:extLst>
                    <a:ext uri="{9D8B030D-6E8A-4147-A177-3AD203B41FA5}">
                      <a16:colId xmlns:a16="http://schemas.microsoft.com/office/drawing/2014/main" val="3130136969"/>
                    </a:ext>
                  </a:extLst>
                </a:gridCol>
                <a:gridCol w="1535676">
                  <a:extLst>
                    <a:ext uri="{9D8B030D-6E8A-4147-A177-3AD203B41FA5}">
                      <a16:colId xmlns:a16="http://schemas.microsoft.com/office/drawing/2014/main" val="2192139691"/>
                    </a:ext>
                  </a:extLst>
                </a:gridCol>
                <a:gridCol w="1535676">
                  <a:extLst>
                    <a:ext uri="{9D8B030D-6E8A-4147-A177-3AD203B41FA5}">
                      <a16:colId xmlns:a16="http://schemas.microsoft.com/office/drawing/2014/main" val="322681886"/>
                    </a:ext>
                  </a:extLst>
                </a:gridCol>
                <a:gridCol w="1535676">
                  <a:extLst>
                    <a:ext uri="{9D8B030D-6E8A-4147-A177-3AD203B41FA5}">
                      <a16:colId xmlns:a16="http://schemas.microsoft.com/office/drawing/2014/main" val="888892261"/>
                    </a:ext>
                  </a:extLst>
                </a:gridCol>
                <a:gridCol w="1535676">
                  <a:extLst>
                    <a:ext uri="{9D8B030D-6E8A-4147-A177-3AD203B41FA5}">
                      <a16:colId xmlns:a16="http://schemas.microsoft.com/office/drawing/2014/main" val="3973695204"/>
                    </a:ext>
                  </a:extLst>
                </a:gridCol>
              </a:tblGrid>
              <a:tr h="424873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Параметр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Наше решение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err="1"/>
                        <a:t>Аквавицин</a:t>
                      </a:r>
                      <a:endParaRPr lang="ru-RU" sz="10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/>
                        <a:t>Bionex</a:t>
                      </a:r>
                      <a:r>
                        <a:rPr lang="en-US" sz="1000" b="1" dirty="0"/>
                        <a:t> Oil Solvent</a:t>
                      </a:r>
                      <a:endParaRPr lang="ru-RU" sz="10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BBS Petroleum</a:t>
                      </a:r>
                      <a:endParaRPr lang="ru-RU" sz="10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964231"/>
                  </a:ext>
                </a:extLst>
              </a:tr>
              <a:tr h="547231">
                <a:tc>
                  <a:txBody>
                    <a:bodyPr/>
                    <a:lstStyle/>
                    <a:p>
                      <a:r>
                        <a:rPr lang="ru-RU" sz="1000" dirty="0"/>
                        <a:t>Скорость очистки воды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14-21 дней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30-40 дней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20-25 дней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25-30 дней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85451"/>
                  </a:ext>
                </a:extLst>
              </a:tr>
              <a:tr h="547231">
                <a:tc>
                  <a:txBody>
                    <a:bodyPr/>
                    <a:lstStyle/>
                    <a:p>
                      <a:r>
                        <a:rPr lang="ru-RU" sz="1000" dirty="0"/>
                        <a:t>Разложение тяжелых фракций мазута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Разлагает более 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Не адаптирован для разложения тяжелых фракций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Разлагает 40-50%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Разлагает 30-40%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33878"/>
                  </a:ext>
                </a:extLst>
              </a:tr>
              <a:tr h="382206">
                <a:tc>
                  <a:txBody>
                    <a:bodyPr/>
                    <a:lstStyle/>
                    <a:p>
                      <a:r>
                        <a:rPr lang="ru-RU" sz="1000" dirty="0"/>
                        <a:t>Температурный режим применения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 +5 до +35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 +15 до +25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 +10 до +28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От +15 до +30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809342"/>
                  </a:ext>
                </a:extLst>
              </a:tr>
              <a:tr h="547231">
                <a:tc>
                  <a:txBody>
                    <a:bodyPr/>
                    <a:lstStyle/>
                    <a:p>
                      <a:r>
                        <a:rPr lang="ru-RU" sz="1000" dirty="0"/>
                        <a:t>Способность работать в соленой воде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До 35 промилле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До 5 промилле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До 15 промилле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До 3 промилле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733232"/>
                  </a:ext>
                </a:extLst>
              </a:tr>
              <a:tr h="475835">
                <a:tc>
                  <a:txBody>
                    <a:bodyPr/>
                    <a:lstStyle/>
                    <a:p>
                      <a:r>
                        <a:rPr lang="ru-RU" sz="1000" dirty="0"/>
                        <a:t>Стоимость за 5 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4500 рублей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 5500 рублей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5000-6500 рублей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5000 рублей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54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297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5" name="Google Shape;285;p8"/>
          <p:cNvSpPr txBox="1"/>
          <p:nvPr/>
        </p:nvSpPr>
        <p:spPr>
          <a:xfrm>
            <a:off x="738206" y="1774563"/>
            <a:ext cx="5316007" cy="1978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Мы, компания Чистое море,</a:t>
            </a:r>
            <a:endParaRPr sz="1200" b="0" i="0" u="none" strike="noStrike" cap="none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</a:t>
            </a: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омогаем нефтегазовым компаниям и государственным структурам в ситуациях разлива мазута решать проблему экологического загрязнения с помощью специализированного биопрепарата.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Потребитель получает надежный, экологич</a:t>
            </a:r>
            <a:r>
              <a:rPr lang="ru-RU" sz="1200" dirty="0" err="1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</a:t>
            </a:r>
            <a:r>
              <a:rPr lang="ru-RU" sz="1200" b="0" i="0" u="none" strike="noStrike" cap="none" dirty="0" err="1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ый</a:t>
            </a: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 инструмент борьбы с последствиями</a:t>
            </a:r>
            <a:r>
              <a:rPr lang="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</a:t>
            </a:r>
            <a:r>
              <a:rPr lang="ru-RU" sz="1200" b="0" i="0" u="none" strike="noStrike" cap="none" dirty="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который дает уверенность в случае ЧП.</a:t>
            </a:r>
          </a:p>
        </p:txBody>
      </p:sp>
      <p:sp>
        <p:nvSpPr>
          <p:cNvPr id="286" name="Google Shape;286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8" descr="рука ученого в защитном костюме и перчатке делает забор воды в озеро - биоремедиация моря стоковые фото и изображения">
            <a:extLst>
              <a:ext uri="{FF2B5EF4-FFF2-40B4-BE49-F238E27FC236}">
                <a16:creationId xmlns:a16="http://schemas.microsoft.com/office/drawing/2014/main" id="{207CFEEF-E44F-CB63-3D6F-19491C9E4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r="23342" b="13062"/>
          <a:stretch>
            <a:fillRect/>
          </a:stretch>
        </p:blipFill>
        <p:spPr bwMode="auto">
          <a:xfrm>
            <a:off x="6264984" y="1953196"/>
            <a:ext cx="2312369" cy="189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275;p7">
            <a:extLst>
              <a:ext uri="{FF2B5EF4-FFF2-40B4-BE49-F238E27FC236}">
                <a16:creationId xmlns:a16="http://schemas.microsoft.com/office/drawing/2014/main" id="{240F8B50-A06C-7510-D42D-9DE995946795}"/>
              </a:ext>
            </a:extLst>
          </p:cNvPr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277;p7">
            <a:extLst>
              <a:ext uri="{FF2B5EF4-FFF2-40B4-BE49-F238E27FC236}">
                <a16:creationId xmlns:a16="http://schemas.microsoft.com/office/drawing/2014/main" id="{77475E7C-4F16-01C5-6883-C29B04443CF8}"/>
              </a:ext>
            </a:extLst>
          </p:cNvPr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278;p7">
            <a:extLst>
              <a:ext uri="{FF2B5EF4-FFF2-40B4-BE49-F238E27FC236}">
                <a16:creationId xmlns:a16="http://schemas.microsoft.com/office/drawing/2014/main" id="{3CF53B36-9A02-B99D-3975-C4D26DC984C3}"/>
              </a:ext>
            </a:extLst>
          </p:cNvPr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276;p7">
            <a:extLst>
              <a:ext uri="{FF2B5EF4-FFF2-40B4-BE49-F238E27FC236}">
                <a16:creationId xmlns:a16="http://schemas.microsoft.com/office/drawing/2014/main" id="{C3377EF6-C9E5-CAE4-C9A8-06D6F7A73650}"/>
              </a:ext>
            </a:extLst>
          </p:cNvPr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9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97" name="Google Shape;297;p9"/>
          <p:cNvSpPr txBox="1">
            <a:spLocks noGrp="1"/>
          </p:cNvSpPr>
          <p:nvPr>
            <p:ph type="body" idx="1"/>
          </p:nvPr>
        </p:nvSpPr>
        <p:spPr>
          <a:xfrm>
            <a:off x="340450" y="1793007"/>
            <a:ext cx="7993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работаем на рынке B2B и B2G</a:t>
            </a:r>
            <a:endParaRPr dirty="0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Наша ЦА - это 10+ нефтегазовых компаний и 20+ государственных структур </a:t>
            </a:r>
            <a:r>
              <a:rPr lang="ru-RU" dirty="0"/>
              <a:t>приморских регионов</a:t>
            </a:r>
            <a:endParaRPr lang="ru" dirty="0"/>
          </a:p>
        </p:txBody>
      </p:sp>
      <p:sp>
        <p:nvSpPr>
          <p:cNvPr id="298" name="Google Shape;298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4CFD2F8-9D50-4BBF-F729-03CE95B12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207595"/>
              </p:ext>
            </p:extLst>
          </p:nvPr>
        </p:nvGraphicFramePr>
        <p:xfrm>
          <a:off x="456817" y="2611861"/>
          <a:ext cx="7361064" cy="1569720"/>
        </p:xfrm>
        <a:graphic>
          <a:graphicData uri="http://schemas.openxmlformats.org/drawingml/2006/table">
            <a:tbl>
              <a:tblPr firstRow="1" bandRow="1">
                <a:tableStyleId>{857466D4-2DB3-4C58-AEED-F0C188965735}</a:tableStyleId>
              </a:tblPr>
              <a:tblGrid>
                <a:gridCol w="2404768">
                  <a:extLst>
                    <a:ext uri="{9D8B030D-6E8A-4147-A177-3AD203B41FA5}">
                      <a16:colId xmlns:a16="http://schemas.microsoft.com/office/drawing/2014/main" val="4165869570"/>
                    </a:ext>
                  </a:extLst>
                </a:gridCol>
                <a:gridCol w="2478148">
                  <a:extLst>
                    <a:ext uri="{9D8B030D-6E8A-4147-A177-3AD203B41FA5}">
                      <a16:colId xmlns:a16="http://schemas.microsoft.com/office/drawing/2014/main" val="2317186468"/>
                    </a:ext>
                  </a:extLst>
                </a:gridCol>
                <a:gridCol w="2478148">
                  <a:extLst>
                    <a:ext uri="{9D8B030D-6E8A-4147-A177-3AD203B41FA5}">
                      <a16:colId xmlns:a16="http://schemas.microsoft.com/office/drawing/2014/main" val="1729831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Raleway" pitchFamily="2" charset="-52"/>
                        </a:rPr>
                        <a:t>Категория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Raleway" pitchFamily="2" charset="-52"/>
                        </a:rPr>
                        <a:t>Текущие затраты </a:t>
                      </a:r>
                      <a:br>
                        <a:rPr lang="ru-RU" sz="1200" b="1" dirty="0">
                          <a:solidFill>
                            <a:schemeClr val="bg1"/>
                          </a:solidFill>
                          <a:latin typeface="Raleway" pitchFamily="2" charset="-52"/>
                        </a:rPr>
                      </a:b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Raleway" pitchFamily="2" charset="-52"/>
                        </a:rPr>
                        <a:t>(млн руб. в год)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Raleway" pitchFamily="2" charset="-52"/>
                        </a:rPr>
                        <a:t>Затраты с нашим продуктом (млн руб. в год)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74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Raleway" pitchFamily="2" charset="-52"/>
                        </a:rPr>
                        <a:t>Нефтегазовые 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150-500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45-150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77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Raleway" pitchFamily="2" charset="-52"/>
                        </a:rPr>
                        <a:t>Морские порты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50-120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15-35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3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Raleway" pitchFamily="2" charset="-52"/>
                        </a:rPr>
                        <a:t>Подразделения МЧС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200-400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Raleway" pitchFamily="2" charset="-52"/>
                        </a:rPr>
                        <a:t>60-120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5578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"/>
          <p:cNvSpPr txBox="1"/>
          <p:nvPr/>
        </p:nvSpPr>
        <p:spPr>
          <a:xfrm>
            <a:off x="456818" y="1670052"/>
            <a:ext cx="8458582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 </a:t>
            </a:r>
            <a:r>
              <a:rPr lang="ru" sz="12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– проекта основана на создании ценности через предоставление экологически безопасного и экономически эффективного решение для очистки морских акваторий от нефтезагрязнений.</a:t>
            </a:r>
            <a:endParaRPr sz="1200" b="0" i="0" u="none" strike="noStrike" cap="none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7" name="Google Shape;307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456818" y="972844"/>
            <a:ext cx="352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0"/>
          <p:cNvSpPr txBox="1">
            <a:spLocks noGrp="1"/>
          </p:cNvSpPr>
          <p:nvPr>
            <p:ph type="title"/>
          </p:nvPr>
        </p:nvSpPr>
        <p:spPr>
          <a:xfrm>
            <a:off x="456818" y="972844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dirty="0">
                <a:solidFill>
                  <a:schemeClr val="lt1"/>
                </a:solidFill>
              </a:rPr>
              <a:t>БИЗНЕС-МОДЕЛЬ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311" name="Google Shape;311;p10"/>
          <p:cNvSpPr txBox="1">
            <a:spLocks noGrp="1"/>
          </p:cNvSpPr>
          <p:nvPr>
            <p:ph type="body" idx="1"/>
          </p:nvPr>
        </p:nvSpPr>
        <p:spPr>
          <a:xfrm>
            <a:off x="457200" y="2330127"/>
            <a:ext cx="4748981" cy="256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Мы будем делать биопрепарат в форме жидкого геля объемом 5 л</a:t>
            </a:r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Себестоимость препарата – 2500 руб.</a:t>
            </a:r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r>
              <a:rPr lang="ru" dirty="0"/>
              <a:t>Планируемая розничная цена препарата – 4500 руб .</a:t>
            </a:r>
          </a:p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None/>
            </a:pPr>
            <a:r>
              <a:rPr lang="ru" b="1" dirty="0"/>
              <a:t>Основные клиенты</a:t>
            </a:r>
          </a:p>
          <a:p>
            <a:pPr marL="260350" indent="-17145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</a:pPr>
            <a:r>
              <a:rPr lang="ru" dirty="0"/>
              <a:t>Нефтегазовые компании- 50-100 л в месяц на одно месторождение + 20 </a:t>
            </a:r>
            <a:r>
              <a:rPr lang="ru-RU" dirty="0"/>
              <a:t>л в резерве</a:t>
            </a:r>
            <a:endParaRPr lang="ru" dirty="0"/>
          </a:p>
          <a:p>
            <a:pPr marL="260350" indent="-17145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</a:pPr>
            <a:r>
              <a:rPr lang="ru" dirty="0"/>
              <a:t>Морские порты- 20-50 л в месяц на порт + 20 </a:t>
            </a:r>
            <a:r>
              <a:rPr lang="ru-RU" dirty="0"/>
              <a:t>л в резерве</a:t>
            </a:r>
            <a:endParaRPr lang="ru" dirty="0"/>
          </a:p>
          <a:p>
            <a:pPr marL="260350" indent="-17145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</a:pPr>
            <a:r>
              <a:rPr lang="ru" dirty="0"/>
              <a:t>МЧС- 100-200 л для </a:t>
            </a:r>
            <a:r>
              <a:rPr lang="ru-RU" dirty="0"/>
              <a:t>резервного </a:t>
            </a:r>
            <a:r>
              <a:rPr lang="ru" dirty="0"/>
              <a:t>хранения на складе </a:t>
            </a:r>
            <a:r>
              <a:rPr lang="ru-RU" dirty="0"/>
              <a:t>для обеспечения реагирования в случае ЧП</a:t>
            </a:r>
            <a:endParaRPr lang="ru" dirty="0"/>
          </a:p>
        </p:txBody>
      </p:sp>
      <p:sp>
        <p:nvSpPr>
          <p:cNvPr id="312" name="Google Shape;312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100EF6-376F-F1D1-012A-7EBB95713500}"/>
              </a:ext>
            </a:extLst>
          </p:cNvPr>
          <p:cNvSpPr txBox="1"/>
          <p:nvPr/>
        </p:nvSpPr>
        <p:spPr>
          <a:xfrm>
            <a:off x="5112518" y="2607126"/>
            <a:ext cx="3629484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254000">
              <a:spcAft>
                <a:spcPts val="60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dirty="0">
                <a:solidFill>
                  <a:schemeClr val="bg2"/>
                </a:solidFill>
                <a:latin typeface="Raleway" pitchFamily="2" charset="-52"/>
              </a:rPr>
              <a:t>Учитывая нашу целевую аудиторию, в месяц планируется продавать около 5 тыс. литров препарата.</a:t>
            </a:r>
          </a:p>
          <a:p>
            <a:pPr marL="342900" indent="-254000">
              <a:spcAft>
                <a:spcPts val="60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dirty="0">
                <a:solidFill>
                  <a:schemeClr val="bg2"/>
                </a:solidFill>
                <a:latin typeface="Raleway" pitchFamily="2" charset="-52"/>
              </a:rPr>
              <a:t>С одного литра препарата, учитывая все затраты, планируется получать 400 рублей.</a:t>
            </a:r>
          </a:p>
          <a:p>
            <a:pPr marL="342900" indent="-254000">
              <a:spcAft>
                <a:spcPts val="60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dirty="0">
                <a:solidFill>
                  <a:schemeClr val="bg2"/>
                </a:solidFill>
                <a:latin typeface="Raleway" pitchFamily="2" charset="-52"/>
              </a:rPr>
              <a:t>Планируемая выгода в месяц- 2 млн рублей </a:t>
            </a:r>
          </a:p>
          <a:p>
            <a:pPr marL="342900" indent="-254000">
              <a:spcAft>
                <a:spcPts val="600"/>
              </a:spcAft>
              <a:buClr>
                <a:schemeClr val="dk1"/>
              </a:buClr>
              <a:buSzPts val="1200"/>
              <a:buFont typeface="Arial"/>
              <a:buChar char="●"/>
            </a:pPr>
            <a:endParaRPr lang="ru-RU" dirty="0">
              <a:solidFill>
                <a:schemeClr val="bg2"/>
              </a:solidFill>
              <a:latin typeface="Raleway" pitchFamily="2" charset="-52"/>
            </a:endParaRPr>
          </a:p>
          <a:p>
            <a:pPr marL="342900" indent="-254000">
              <a:spcAft>
                <a:spcPts val="600"/>
              </a:spcAft>
              <a:buClr>
                <a:schemeClr val="dk1"/>
              </a:buClr>
              <a:buSzPts val="1200"/>
              <a:buFont typeface="Arial"/>
              <a:buChar char="●"/>
            </a:pPr>
            <a:endParaRPr lang="ru-RU" dirty="0">
              <a:solidFill>
                <a:schemeClr val="bg2"/>
              </a:solidFill>
              <a:latin typeface="Raleway" pitchFamily="2" charset="-52"/>
            </a:endParaRPr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endParaRPr lang="ru" dirty="0"/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endParaRPr lang="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AFA426-6C71-2206-692F-0D7C3AF859A8}"/>
              </a:ext>
            </a:extLst>
          </p:cNvPr>
          <p:cNvSpPr txBox="1"/>
          <p:nvPr/>
        </p:nvSpPr>
        <p:spPr>
          <a:xfrm>
            <a:off x="5112518" y="2322850"/>
            <a:ext cx="24685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None/>
            </a:pPr>
            <a:r>
              <a:rPr lang="ru" sz="1200" b="1" dirty="0"/>
              <a:t>Планируемая выгода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2" name="Google Shape;322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224040-7A94-8370-B34C-49D9215C7629}"/>
              </a:ext>
            </a:extLst>
          </p:cNvPr>
          <p:cNvSpPr txBox="1"/>
          <p:nvPr/>
        </p:nvSpPr>
        <p:spPr>
          <a:xfrm>
            <a:off x="456817" y="2084387"/>
            <a:ext cx="4151696" cy="1721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254000">
              <a:lnSpc>
                <a:spcPct val="150000"/>
              </a:lnSpc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dirty="0">
                <a:latin typeface="Raleway" pitchFamily="2" charset="-52"/>
              </a:rPr>
              <a:t>Проект находится на ранней стадии разработки</a:t>
            </a:r>
          </a:p>
          <a:p>
            <a:pPr marL="342900" indent="-254000">
              <a:lnSpc>
                <a:spcPct val="150000"/>
              </a:lnSpc>
              <a:buClr>
                <a:schemeClr val="dk1"/>
              </a:buClr>
              <a:buSzPts val="1200"/>
              <a:buFont typeface="Arial"/>
              <a:buChar char="●"/>
            </a:pPr>
            <a:r>
              <a:rPr lang="ru-RU" sz="1200" dirty="0">
                <a:latin typeface="Raleway" pitchFamily="2" charset="-52"/>
              </a:rPr>
              <a:t>На данное время ведется проработка по взаимодействию с кафедрой микробиологии САМГМУ для осуществления подбора штаммов бактерий и оценки их свойств и анализа воды Черного моря.</a:t>
            </a:r>
          </a:p>
        </p:txBody>
      </p:sp>
      <p:pic>
        <p:nvPicPr>
          <p:cNvPr id="6" name="Google Shape;213;p21">
            <a:extLst>
              <a:ext uri="{FF2B5EF4-FFF2-40B4-BE49-F238E27FC236}">
                <a16:creationId xmlns:a16="http://schemas.microsoft.com/office/drawing/2014/main" id="{A88CAF75-E4BB-303B-197E-B0C3D78328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3800" y="2084387"/>
            <a:ext cx="3365500" cy="2712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"/>
          <p:cNvSpPr txBox="1">
            <a:spLocks noGrp="1"/>
          </p:cNvSpPr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331" name="Google Shape;331;p12"/>
          <p:cNvGraphicFramePr/>
          <p:nvPr>
            <p:extLst>
              <p:ext uri="{D42A27DB-BD31-4B8C-83A1-F6EECF244321}">
                <p14:modId xmlns:p14="http://schemas.microsoft.com/office/powerpoint/2010/main" val="2388672236"/>
              </p:ext>
            </p:extLst>
          </p:nvPr>
        </p:nvGraphicFramePr>
        <p:xfrm>
          <a:off x="542810" y="960166"/>
          <a:ext cx="6169168" cy="3943278"/>
        </p:xfrm>
        <a:graphic>
          <a:graphicData uri="http://schemas.openxmlformats.org/drawingml/2006/table">
            <a:tbl>
              <a:tblPr>
                <a:noFill/>
                <a:tableStyleId>{857466D4-2DB3-4C58-AEED-F0C188965735}</a:tableStyleId>
              </a:tblPr>
              <a:tblGrid>
                <a:gridCol w="2135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9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95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Ермошкина Анна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Ермошкина Анна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3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Лисина Анастасия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4" name="Google Shape;334;p1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5" name="Google Shape;335;p1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7" name="Google Shape;337;p1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p1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1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92687F-E779-C235-66C9-D31155A210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0"/>
          <a:stretch>
            <a:fillRect/>
          </a:stretch>
        </p:blipFill>
        <p:spPr bwMode="auto">
          <a:xfrm>
            <a:off x="4996817" y="1454501"/>
            <a:ext cx="1707067" cy="178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A990D6F-82A4-5768-4CDB-F55EBEF59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t="37232" r="10004" b="4289"/>
          <a:stretch>
            <a:fillRect/>
          </a:stretch>
        </p:blipFill>
        <p:spPr bwMode="auto">
          <a:xfrm>
            <a:off x="4996817" y="3226853"/>
            <a:ext cx="1715161" cy="166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3"/>
          <p:cNvSpPr txBox="1">
            <a:spLocks noGrp="1"/>
          </p:cNvSpPr>
          <p:nvPr>
            <p:ph type="title"/>
          </p:nvPr>
        </p:nvSpPr>
        <p:spPr>
          <a:xfrm>
            <a:off x="1544617" y="582331"/>
            <a:ext cx="4655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800">
                <a:solidFill>
                  <a:schemeClr val="dk1"/>
                </a:solidFill>
              </a:rPr>
              <a:t>ПЛАНЫ РАЗВИТИЯ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46" name="Google Shape;346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7" name="Google Shape;347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1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3" name="Google Shape;353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54" name="Google Shape;354;p13"/>
          <p:cNvGraphicFramePr/>
          <p:nvPr>
            <p:extLst>
              <p:ext uri="{D42A27DB-BD31-4B8C-83A1-F6EECF244321}">
                <p14:modId xmlns:p14="http://schemas.microsoft.com/office/powerpoint/2010/main" val="3846472693"/>
              </p:ext>
            </p:extLst>
          </p:nvPr>
        </p:nvGraphicFramePr>
        <p:xfrm>
          <a:off x="401716" y="1802190"/>
          <a:ext cx="7684436" cy="1935360"/>
        </p:xfrm>
        <a:graphic>
          <a:graphicData uri="http://schemas.openxmlformats.org/drawingml/2006/table">
            <a:tbl>
              <a:tblPr>
                <a:noFill/>
                <a:tableStyleId>{857466D4-2DB3-4C58-AEED-F0C188965735}</a:tableStyleId>
              </a:tblPr>
              <a:tblGrid>
                <a:gridCol w="3321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9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90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СРОК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latin typeface="Raleway" pitchFamily="2" charset="-52"/>
                        </a:rPr>
                        <a:t>Проработка вопросов с кафедрой микробиологии</a:t>
                      </a:r>
                      <a:endParaRPr sz="1200" u="none" strike="noStrike" cap="none" dirty="0">
                        <a:latin typeface="Raleway" pitchFamily="2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solidFill>
                            <a:srgbClr val="132C40"/>
                          </a:solidFill>
                          <a:latin typeface="Raleway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2 неделя</a:t>
                      </a:r>
                      <a:endParaRPr sz="1200" u="none" strike="noStrike" cap="none" dirty="0">
                        <a:solidFill>
                          <a:srgbClr val="132C40"/>
                        </a:solidFill>
                        <a:latin typeface="Raleway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Ермошкина А. И., лидер команды</a:t>
                      </a: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1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latin typeface="Raleway" pitchFamily="2" charset="-52"/>
                        </a:rPr>
                        <a:t>Подбор штаммов бактерий</a:t>
                      </a:r>
                      <a:endParaRPr sz="1200" u="none" strike="noStrike" cap="none" dirty="0">
                        <a:latin typeface="Raleway" pitchFamily="2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solidFill>
                            <a:srgbClr val="132C40"/>
                          </a:solidFill>
                          <a:latin typeface="Raleway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3 неделя</a:t>
                      </a:r>
                      <a:endParaRPr sz="1200" u="none" strike="noStrike" cap="none" dirty="0">
                        <a:solidFill>
                          <a:srgbClr val="132C40"/>
                        </a:solidFill>
                        <a:latin typeface="Raleway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Ермошкина А. И., лидер команды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1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latin typeface="Raleway" pitchFamily="2" charset="-52"/>
                        </a:rPr>
                        <a:t>Лабораторные испытания препарата</a:t>
                      </a:r>
                      <a:endParaRPr sz="1200" u="none" strike="noStrike" cap="none" dirty="0">
                        <a:latin typeface="Raleway" pitchFamily="2" charset="-5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200" u="none" strike="noStrike" cap="none" dirty="0">
                          <a:solidFill>
                            <a:srgbClr val="132C40"/>
                          </a:solidFill>
                          <a:latin typeface="Raleway" pitchFamily="2" charset="-52"/>
                          <a:ea typeface="Raleway SemiBold"/>
                          <a:cs typeface="Raleway SemiBold"/>
                          <a:sym typeface="Raleway SemiBold"/>
                        </a:rPr>
                        <a:t>4 неделя</a:t>
                      </a:r>
                      <a:endParaRPr sz="1200" u="none" strike="noStrike" cap="none" dirty="0">
                        <a:solidFill>
                          <a:srgbClr val="132C40"/>
                        </a:solidFill>
                        <a:latin typeface="Raleway" pitchFamily="2" charset="-52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ru-RU" sz="1100" u="none" strike="noStrike" cap="none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Ермошкина А. И., лидер команды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5" name="Google Shape;355;p13"/>
          <p:cNvSpPr txBox="1"/>
          <p:nvPr/>
        </p:nvSpPr>
        <p:spPr>
          <a:xfrm>
            <a:off x="198316" y="1311504"/>
            <a:ext cx="7751676" cy="41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план-график на ближайшие 2-4  недели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61" name="Google Shape;361;p14"/>
          <p:cNvSpPr txBox="1">
            <a:spLocks noGrp="1"/>
          </p:cNvSpPr>
          <p:nvPr>
            <p:ph type="body" idx="1"/>
          </p:nvPr>
        </p:nvSpPr>
        <p:spPr>
          <a:xfrm>
            <a:off x="456608" y="2658843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Ермошкина Анна Ильинична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Номер телефона: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+7(960)-824-62-88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>
                <a:solidFill>
                  <a:srgbClr val="132C40"/>
                </a:solidFill>
              </a:rPr>
              <a:t>Электронная почта:</a:t>
            </a:r>
          </a:p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solidFill>
                  <a:srgbClr val="132C40"/>
                </a:solidFill>
              </a:rPr>
              <a:t>ermoschkinaanya@yandex.ru</a:t>
            </a:r>
            <a:endParaRPr sz="1400" dirty="0">
              <a:solidFill>
                <a:srgbClr val="132C40"/>
              </a:solidFill>
            </a:endParaRPr>
          </a:p>
        </p:txBody>
      </p:sp>
      <p:sp>
        <p:nvSpPr>
          <p:cNvPr id="362" name="Google Shape;362;p14"/>
          <p:cNvSpPr txBox="1">
            <a:spLocks noGrp="1"/>
          </p:cNvSpPr>
          <p:nvPr>
            <p:ph type="body" idx="1"/>
          </p:nvPr>
        </p:nvSpPr>
        <p:spPr>
          <a:xfrm>
            <a:off x="4351860" y="2216829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solidFill>
                  <a:srgbClr val="132C40"/>
                </a:solidFill>
              </a:rPr>
              <a:t>Ссылка на ВК</a:t>
            </a:r>
            <a:endParaRPr dirty="0">
              <a:solidFill>
                <a:srgbClr val="132C40"/>
              </a:solidFill>
            </a:endParaRPr>
          </a:p>
        </p:txBody>
      </p:sp>
      <p:sp>
        <p:nvSpPr>
          <p:cNvPr id="363" name="Google Shape;363;p1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p1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982EEE2-213C-2537-EC06-37E8E9F14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567" y="2450847"/>
            <a:ext cx="2168120" cy="216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>
          <a:extLst>
            <a:ext uri="{FF2B5EF4-FFF2-40B4-BE49-F238E27FC236}">
              <a16:creationId xmlns:a16="http://schemas.microsoft.com/office/drawing/2014/main" id="{16B4082C-476A-A52E-BFA1-8A52EF1E7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701E4062-CFD3-4073-A23F-B2DAAB0F620C}"/>
              </a:ext>
            </a:extLst>
          </p:cNvPr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">
            <a:extLst>
              <a:ext uri="{FF2B5EF4-FFF2-40B4-BE49-F238E27FC236}">
                <a16:creationId xmlns:a16="http://schemas.microsoft.com/office/drawing/2014/main" id="{458FB51D-8A59-65DA-CFF8-9516B0D2D630}"/>
              </a:ext>
            </a:extLst>
          </p:cNvPr>
          <p:cNvSpPr/>
          <p:nvPr/>
        </p:nvSpPr>
        <p:spPr>
          <a:xfrm>
            <a:off x="7229232" y="0"/>
            <a:ext cx="1914000" cy="369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">
            <a:extLst>
              <a:ext uri="{FF2B5EF4-FFF2-40B4-BE49-F238E27FC236}">
                <a16:creationId xmlns:a16="http://schemas.microsoft.com/office/drawing/2014/main" id="{C9410739-10AA-DB68-EDC2-9DCCA0FD5574}"/>
              </a:ext>
            </a:extLst>
          </p:cNvPr>
          <p:cNvSpPr/>
          <p:nvPr/>
        </p:nvSpPr>
        <p:spPr>
          <a:xfrm>
            <a:off x="7494444" y="3461532"/>
            <a:ext cx="1648500" cy="16938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">
            <a:extLst>
              <a:ext uri="{FF2B5EF4-FFF2-40B4-BE49-F238E27FC236}">
                <a16:creationId xmlns:a16="http://schemas.microsoft.com/office/drawing/2014/main" id="{E6990676-535F-603C-EF95-FFE3F75EA97F}"/>
              </a:ext>
            </a:extLst>
          </p:cNvPr>
          <p:cNvSpPr/>
          <p:nvPr/>
        </p:nvSpPr>
        <p:spPr>
          <a:xfrm>
            <a:off x="7494443" y="321818"/>
            <a:ext cx="1648500" cy="15699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2">
            <a:extLst>
              <a:ext uri="{FF2B5EF4-FFF2-40B4-BE49-F238E27FC236}">
                <a16:creationId xmlns:a16="http://schemas.microsoft.com/office/drawing/2014/main" id="{99342486-92C1-A40E-27E8-165FEC6294A6}"/>
              </a:ext>
            </a:extLst>
          </p:cNvPr>
          <p:cNvSpPr/>
          <p:nvPr/>
        </p:nvSpPr>
        <p:spPr>
          <a:xfrm>
            <a:off x="7494443" y="1891712"/>
            <a:ext cx="1648500" cy="15699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2">
            <a:extLst>
              <a:ext uri="{FF2B5EF4-FFF2-40B4-BE49-F238E27FC236}">
                <a16:creationId xmlns:a16="http://schemas.microsoft.com/office/drawing/2014/main" id="{D09254FB-A423-597C-4F99-C8CA6467B7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182" y="3916831"/>
            <a:ext cx="869415" cy="86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">
            <a:extLst>
              <a:ext uri="{FF2B5EF4-FFF2-40B4-BE49-F238E27FC236}">
                <a16:creationId xmlns:a16="http://schemas.microsoft.com/office/drawing/2014/main" id="{2016DC12-F8D0-36A1-B416-713D51CA96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189" y="671990"/>
            <a:ext cx="869415" cy="86941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">
            <a:extLst>
              <a:ext uri="{FF2B5EF4-FFF2-40B4-BE49-F238E27FC236}">
                <a16:creationId xmlns:a16="http://schemas.microsoft.com/office/drawing/2014/main" id="{6EE4DCCF-29D0-758A-373A-B5C2A5A3DB12}"/>
              </a:ext>
            </a:extLst>
          </p:cNvPr>
          <p:cNvSpPr/>
          <p:nvPr/>
        </p:nvSpPr>
        <p:spPr>
          <a:xfrm>
            <a:off x="7229232" y="322544"/>
            <a:ext cx="265500" cy="483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2">
            <a:extLst>
              <a:ext uri="{FF2B5EF4-FFF2-40B4-BE49-F238E27FC236}">
                <a16:creationId xmlns:a16="http://schemas.microsoft.com/office/drawing/2014/main" id="{5B12AD8F-89CB-5D9B-B880-406148C8676D}"/>
              </a:ext>
            </a:extLst>
          </p:cNvPr>
          <p:cNvSpPr txBox="1"/>
          <p:nvPr/>
        </p:nvSpPr>
        <p:spPr>
          <a:xfrm>
            <a:off x="770267" y="2216242"/>
            <a:ext cx="6208200" cy="71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600" b="1" dirty="0">
                <a:solidFill>
                  <a:srgbClr val="8F00FF"/>
                </a:solidFill>
                <a:latin typeface="Raleway" pitchFamily="2" charset="-52"/>
                <a:ea typeface="Raleway SemiBold"/>
                <a:cs typeface="Raleway SemiBold"/>
                <a:sym typeface="Raleway SemiBold"/>
              </a:rPr>
              <a:t>СПАСИБО ЗА ВНИМАНИЕ!</a:t>
            </a:r>
            <a:endParaRPr sz="3600" b="1" i="0" u="none" strike="noStrike" cap="none" dirty="0">
              <a:solidFill>
                <a:srgbClr val="8F00FF"/>
              </a:solidFill>
              <a:latin typeface="Raleway" pitchFamily="2" charset="-52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205" name="Google Shape;205;p2">
            <a:extLst>
              <a:ext uri="{FF2B5EF4-FFF2-40B4-BE49-F238E27FC236}">
                <a16:creationId xmlns:a16="http://schemas.microsoft.com/office/drawing/2014/main" id="{E25064CB-F83E-18B7-D1B9-A942456D6D13}"/>
              </a:ext>
            </a:extLst>
          </p:cNvPr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206" name="Google Shape;206;p2">
              <a:extLst>
                <a:ext uri="{FF2B5EF4-FFF2-40B4-BE49-F238E27FC236}">
                  <a16:creationId xmlns:a16="http://schemas.microsoft.com/office/drawing/2014/main" id="{6C0E137E-F700-DF9F-44C4-42D6FD83A9FC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7" name="Google Shape;207;p2">
              <a:extLst>
                <a:ext uri="{FF2B5EF4-FFF2-40B4-BE49-F238E27FC236}">
                  <a16:creationId xmlns:a16="http://schemas.microsoft.com/office/drawing/2014/main" id="{3B4850C8-EC61-914B-0633-63CD68B19CD8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8" name="Google Shape;208;p2">
              <a:extLst>
                <a:ext uri="{FF2B5EF4-FFF2-40B4-BE49-F238E27FC236}">
                  <a16:creationId xmlns:a16="http://schemas.microsoft.com/office/drawing/2014/main" id="{584ABCE1-CA4B-3E95-BDF9-92E764FB8B3B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9" name="Google Shape;209;p2">
              <a:extLst>
                <a:ext uri="{FF2B5EF4-FFF2-40B4-BE49-F238E27FC236}">
                  <a16:creationId xmlns:a16="http://schemas.microsoft.com/office/drawing/2014/main" id="{00A540D5-AAD3-6882-80D7-F0F6E8277283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0" name="Google Shape;210;p2">
              <a:extLst>
                <a:ext uri="{FF2B5EF4-FFF2-40B4-BE49-F238E27FC236}">
                  <a16:creationId xmlns:a16="http://schemas.microsoft.com/office/drawing/2014/main" id="{FF338FD3-ABD3-A8AE-7E5A-E366CA23994F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46318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2939</TotalTime>
  <Words>1004</Words>
  <Application>Microsoft Office PowerPoint</Application>
  <PresentationFormat>Экран (16:9)</PresentationFormat>
  <Paragraphs>188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Montserrat</vt:lpstr>
      <vt:lpstr>Calibri</vt:lpstr>
      <vt:lpstr>Raleway SemiBold</vt:lpstr>
      <vt:lpstr>Century Gothic</vt:lpstr>
      <vt:lpstr>Helvetica Neue</vt:lpstr>
      <vt:lpstr>Raleway</vt:lpstr>
      <vt:lpstr>Тема Office</vt:lpstr>
      <vt:lpstr>Simple Light</vt:lpstr>
      <vt:lpstr>Simple Light</vt:lpstr>
      <vt:lpstr>Презентация PowerPoint</vt:lpstr>
      <vt:lpstr>Презентация PowerPoint</vt:lpstr>
      <vt:lpstr>ПРОБЛЕМА</vt:lpstr>
      <vt:lpstr>ЦЕЛЕВАЯ АУДИТОРИЯ</vt:lpstr>
      <vt:lpstr>РЕШЕНИЕ</vt:lpstr>
      <vt:lpstr>РЕШЕНИЕ Метаболизм нефтедеструкторов</vt:lpstr>
      <vt:lpstr>КОНКУРЕНТНЫЕ МЕТОДЫ</vt:lpstr>
      <vt:lpstr>КОНКУРЕНТЫ</vt:lpstr>
      <vt:lpstr>ЦЕННОСТЬ, ЦЕННОСТНОЕ ПРЕДЛОЖЕНИЕ</vt:lpstr>
      <vt:lpstr>РЫНОК</vt:lpstr>
      <vt:lpstr>БИЗНЕС-МОДЕЛЬ</vt:lpstr>
      <vt:lpstr>ТЕКУЩИЕ РЕЗУЛЬТАТЫ</vt:lpstr>
      <vt:lpstr>КОМАНДА СТАРТАПА</vt:lpstr>
      <vt:lpstr>ПЛАНЫ РАЗВИТИЯ</vt:lpstr>
      <vt:lpstr>КОНТАКТЫ ЛИДЕРА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Persona</dc:creator>
  <cp:lastModifiedBy>Илья Ермошкин</cp:lastModifiedBy>
  <cp:revision>37</cp:revision>
  <dcterms:modified xsi:type="dcterms:W3CDTF">2025-10-29T16:33:56Z</dcterms:modified>
</cp:coreProperties>
</file>