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9928225" cy="14357350"/>
  <p:embeddedFontLst>
    <p:embeddedFont>
      <p:font typeface="Open Sans SemiBold"/>
      <p:regular r:id="rId20"/>
      <p:bold r:id="rId21"/>
      <p:italic r:id="rId22"/>
      <p:boldItalic r:id="rId23"/>
    </p:embeddedFont>
    <p:embeddedFont>
      <p:font typeface="Libre Franklin Black"/>
      <p:bold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i/4wR8rN+yBuVTAw1u9gs/gj6b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32"/>
        <p:guide pos="3024" orient="horz"/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regular.fntdata"/><Relationship Id="rId22" Type="http://schemas.openxmlformats.org/officeDocument/2006/relationships/font" Target="fonts/OpenSansSemiBold-italic.fntdata"/><Relationship Id="rId21" Type="http://schemas.openxmlformats.org/officeDocument/2006/relationships/font" Target="fonts/OpenSansSemiBold-bold.fntdata"/><Relationship Id="rId24" Type="http://schemas.openxmlformats.org/officeDocument/2006/relationships/font" Target="fonts/LibreFranklinBlack-bold.fntdata"/><Relationship Id="rId23" Type="http://schemas.openxmlformats.org/officeDocument/2006/relationships/font" Target="fonts/OpenSansSemi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LibreFranklinBla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7"/>
          <p:cNvPicPr preferRelativeResize="0"/>
          <p:nvPr/>
        </p:nvPicPr>
        <p:blipFill rotWithShape="1">
          <a:blip r:embed="rId2">
            <a:alphaModFix/>
          </a:blip>
          <a:srcRect b="-2370" l="0" r="2179" t="1752"/>
          <a:stretch/>
        </p:blipFill>
        <p:spPr>
          <a:xfrm rot="10800000">
            <a:off x="-1" y="184710"/>
            <a:ext cx="3370997" cy="495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7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7593269" y="4217807"/>
            <a:ext cx="1422664" cy="86362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8" name="Google Shape;1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3" name="Google Shape;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 2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9"/>
          <p:cNvPicPr preferRelativeResize="0"/>
          <p:nvPr/>
        </p:nvPicPr>
        <p:blipFill rotWithShape="1">
          <a:blip r:embed="rId2">
            <a:alphaModFix/>
          </a:blip>
          <a:srcRect b="4329" l="0" r="2179" t="1752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557" cy="7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9"/>
          <p:cNvSpPr txBox="1"/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0" name="Google Shape;3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 3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0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1" name="Google Shape;4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6" name="Google Shape;4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/>
        </p:txBody>
      </p:sp>
      <p:sp>
        <p:nvSpPr>
          <p:cNvPr id="49" name="Google Shape;49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/>
        </p:txBody>
      </p:sp>
      <p:sp>
        <p:nvSpPr>
          <p:cNvPr id="54" name="Google Shape;5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5" name="Google Shape;55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00" lIns="81600" spcFirstLastPara="1" rIns="81600" wrap="square" tIns="8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/>
        </p:txBody>
      </p:sp>
      <p:sp>
        <p:nvSpPr>
          <p:cNvPr id="59" name="Google Shape;59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/>
        </p:txBody>
      </p:sp>
      <p:sp>
        <p:nvSpPr>
          <p:cNvPr id="60" name="Google Shape;60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62" name="Google Shape;6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5" name="Google Shape;6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66" name="Google Shape;66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69" name="Google Shape;69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1" name="Google Shape;7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anchorCtr="0" anchor="b" bIns="16400" lIns="32850" spcFirstLastPara="1" rIns="32850" wrap="square" tIns="164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anchorCtr="0" anchor="t" bIns="16400" lIns="32850" spcFirstLastPara="1" rIns="32850" wrap="square" tIns="164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8" name="Google Shape;7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1" type="ftr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2" type="sldNum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1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9.png"/><Relationship Id="rId5" Type="http://schemas.openxmlformats.org/officeDocument/2006/relationships/image" Target="../media/image24.png"/><Relationship Id="rId6" Type="http://schemas.openxmlformats.org/officeDocument/2006/relationships/image" Target="../media/image26.jpg"/><Relationship Id="rId7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:\-=Tanya=-\2035 Работа\Презентация Архипелаг\Шаблоны презентаций Архипелаг\Presentation\Шаблон_Архипелаг_16х9-01.jpg" id="83" name="Google Shape;8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2919" y="4259094"/>
            <a:ext cx="617523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85" name="Google Shape;8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373866" y="1725886"/>
            <a:ext cx="5590516" cy="798512"/>
          </a:xfrm>
          <a:prstGeom prst="rect">
            <a:avLst/>
          </a:prstGeom>
          <a:noFill/>
          <a:ln>
            <a:noFill/>
          </a:ln>
        </p:spPr>
        <p:txBody>
          <a:bodyPr anchorCtr="0" anchor="t" bIns="25750" lIns="0" spcFirstLastPara="1" rIns="51525" wrap="square" tIns="25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Панель ДНК-зондов для диагностики хромосомных болезней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0848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88093" y="438418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35643" y="415747"/>
            <a:ext cx="1320271" cy="4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72751" y="257499"/>
            <a:ext cx="1238125" cy="6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-473724" y="563991"/>
            <a:ext cx="10091447" cy="592407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ХРОМОСОМНЫЕ БОЛЕЗНИ</a:t>
            </a:r>
            <a:endParaRPr b="0" i="0" sz="28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97" name="Google Shape;97;p2"/>
          <p:cNvCxnSpPr/>
          <p:nvPr/>
        </p:nvCxnSpPr>
        <p:spPr>
          <a:xfrm flipH="1" rot="10800000">
            <a:off x="1371539" y="1318566"/>
            <a:ext cx="6903730" cy="13342"/>
          </a:xfrm>
          <a:prstGeom prst="straightConnector1">
            <a:avLst/>
          </a:prstGeom>
          <a:noFill/>
          <a:ln cap="flat" cmpd="sng" w="79375">
            <a:solidFill>
              <a:srgbClr val="FFCC8B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98" name="Google Shape;98;p2"/>
          <p:cNvCxnSpPr/>
          <p:nvPr/>
        </p:nvCxnSpPr>
        <p:spPr>
          <a:xfrm>
            <a:off x="6444981" y="1482555"/>
            <a:ext cx="0" cy="275208"/>
          </a:xfrm>
          <a:prstGeom prst="straightConnector1">
            <a:avLst/>
          </a:prstGeom>
          <a:noFill/>
          <a:ln cap="flat" cmpd="sng" w="95250">
            <a:solidFill>
              <a:srgbClr val="E0D6C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" name="Google Shape;99;p2"/>
          <p:cNvCxnSpPr/>
          <p:nvPr/>
        </p:nvCxnSpPr>
        <p:spPr>
          <a:xfrm>
            <a:off x="2612177" y="1482555"/>
            <a:ext cx="0" cy="275208"/>
          </a:xfrm>
          <a:prstGeom prst="straightConnector1">
            <a:avLst/>
          </a:prstGeom>
          <a:noFill/>
          <a:ln cap="flat" cmpd="sng" w="95250">
            <a:solidFill>
              <a:srgbClr val="E0D6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2"/>
          <p:cNvSpPr txBox="1"/>
          <p:nvPr/>
        </p:nvSpPr>
        <p:spPr>
          <a:xfrm>
            <a:off x="1962600" y="1808723"/>
            <a:ext cx="135646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ЗАЧАТИЕ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5722129" y="1779019"/>
            <a:ext cx="16350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РОЖДЕНИЕ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990231" y="2273700"/>
            <a:ext cx="7801200" cy="2209800"/>
          </a:xfrm>
          <a:prstGeom prst="rect">
            <a:avLst/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A5DAC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2420842" y="2359132"/>
            <a:ext cx="4939879" cy="888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Анеуплоидия (неправильное число хромосом)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1291439" y="2746495"/>
            <a:ext cx="1557244" cy="734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20%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яйцеклеток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988243" y="3561107"/>
            <a:ext cx="2129209" cy="734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сперматозоидов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2849300" y="3216913"/>
            <a:ext cx="1156761" cy="734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30%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зачатий</a:t>
            </a:r>
            <a:endParaRPr/>
          </a:p>
        </p:txBody>
      </p:sp>
      <p:cxnSp>
        <p:nvCxnSpPr>
          <p:cNvPr id="107" name="Google Shape;107;p2"/>
          <p:cNvCxnSpPr/>
          <p:nvPr/>
        </p:nvCxnSpPr>
        <p:spPr>
          <a:xfrm>
            <a:off x="2742158" y="3073480"/>
            <a:ext cx="212405" cy="130919"/>
          </a:xfrm>
          <a:prstGeom prst="straightConnector1">
            <a:avLst/>
          </a:prstGeom>
          <a:noFill/>
          <a:ln cap="flat" cmpd="sng" w="38100">
            <a:solidFill>
              <a:srgbClr val="FE915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8" name="Google Shape;108;p2"/>
          <p:cNvCxnSpPr/>
          <p:nvPr/>
        </p:nvCxnSpPr>
        <p:spPr>
          <a:xfrm flipH="1" rot="10800000">
            <a:off x="2655733" y="3736617"/>
            <a:ext cx="266670" cy="49530"/>
          </a:xfrm>
          <a:prstGeom prst="straightConnector1">
            <a:avLst/>
          </a:prstGeom>
          <a:noFill/>
          <a:ln cap="flat" cmpd="sng" w="38100">
            <a:solidFill>
              <a:srgbClr val="FE91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9" name="Google Shape;109;p2"/>
          <p:cNvSpPr txBox="1"/>
          <p:nvPr/>
        </p:nvSpPr>
        <p:spPr>
          <a:xfrm>
            <a:off x="3986245" y="3032303"/>
            <a:ext cx="140026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50%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Трехдневн. эмбрионов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5569501" y="2955703"/>
            <a:ext cx="129099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10%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Эмбр.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 триместра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7132940" y="3007440"/>
            <a:ext cx="17124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0,4%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новорожденных</a:t>
            </a:r>
            <a:endParaRPr/>
          </a:p>
        </p:txBody>
      </p:sp>
      <p:cxnSp>
        <p:nvCxnSpPr>
          <p:cNvPr id="112" name="Google Shape;112;p2"/>
          <p:cNvCxnSpPr/>
          <p:nvPr/>
        </p:nvCxnSpPr>
        <p:spPr>
          <a:xfrm flipH="1" rot="10800000">
            <a:off x="3738301" y="3472909"/>
            <a:ext cx="357214" cy="7778"/>
          </a:xfrm>
          <a:prstGeom prst="straightConnector1">
            <a:avLst/>
          </a:prstGeom>
          <a:noFill/>
          <a:ln cap="flat" cmpd="sng" w="38100">
            <a:solidFill>
              <a:srgbClr val="FE915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3" name="Google Shape;113;p2"/>
          <p:cNvCxnSpPr>
            <a:stCxn id="109" idx="3"/>
          </p:cNvCxnSpPr>
          <p:nvPr/>
        </p:nvCxnSpPr>
        <p:spPr>
          <a:xfrm>
            <a:off x="5386508" y="3447802"/>
            <a:ext cx="335700" cy="0"/>
          </a:xfrm>
          <a:prstGeom prst="straightConnector1">
            <a:avLst/>
          </a:prstGeom>
          <a:noFill/>
          <a:ln cap="flat" cmpd="sng" w="38100">
            <a:solidFill>
              <a:srgbClr val="FE915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4" name="Google Shape;114;p2"/>
          <p:cNvCxnSpPr/>
          <p:nvPr/>
        </p:nvCxnSpPr>
        <p:spPr>
          <a:xfrm flipH="1" rot="10800000">
            <a:off x="6798952" y="3405408"/>
            <a:ext cx="166462" cy="6226"/>
          </a:xfrm>
          <a:prstGeom prst="straightConnector1">
            <a:avLst/>
          </a:prstGeom>
          <a:noFill/>
          <a:ln cap="flat" cmpd="sng" w="38100">
            <a:solidFill>
              <a:srgbClr val="FE91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5" name="Google Shape;115;p2"/>
          <p:cNvSpPr txBox="1"/>
          <p:nvPr/>
        </p:nvSpPr>
        <p:spPr>
          <a:xfrm>
            <a:off x="8834707" y="2761810"/>
            <a:ext cx="2820347" cy="2202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Врожденные пороки развития, умственная отсталость, повышенная смертность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172492" y="161075"/>
            <a:ext cx="629314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1800"/>
              <a:t>Целевая аудитория</a:t>
            </a:r>
            <a:endParaRPr b="1" sz="1800"/>
          </a:p>
        </p:txBody>
      </p:sp>
      <p:sp>
        <p:nvSpPr>
          <p:cNvPr id="122" name="Google Shape;122;p3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3" name="Google Shape;123;p3"/>
          <p:cNvSpPr/>
          <p:nvPr/>
        </p:nvSpPr>
        <p:spPr>
          <a:xfrm>
            <a:off x="208319" y="1776335"/>
            <a:ext cx="8698923" cy="1723868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Все медико-генетические консультации и пер</a:t>
            </a:r>
            <a:r>
              <a:rPr b="1" lang="ru-RU" sz="2800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и</a:t>
            </a:r>
            <a:r>
              <a:rPr b="1" i="0" lang="ru-RU" sz="2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натальные центры в РФ </a:t>
            </a:r>
            <a:endParaRPr b="1" i="0" sz="28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(возможно и для стран СНГ)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29" name="Google Shape;129;p4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0" name="Google Shape;130;p4"/>
          <p:cNvSpPr txBox="1"/>
          <p:nvPr/>
        </p:nvSpPr>
        <p:spPr>
          <a:xfrm>
            <a:off x="1185674" y="464949"/>
            <a:ext cx="6772651" cy="592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ДНК-зонды для FISH</a:t>
            </a:r>
            <a:endParaRPr b="0" i="0" sz="32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417" y="3066382"/>
            <a:ext cx="3956567" cy="192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37" name="Google Shape;137;p5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185674" y="464949"/>
            <a:ext cx="6772651" cy="592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ДНК-зонды для FISH</a:t>
            </a:r>
            <a:endParaRPr b="0" i="0" sz="32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417" y="3066382"/>
            <a:ext cx="3956567" cy="192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892" y="1191719"/>
            <a:ext cx="2598372" cy="2295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1185674" y="464949"/>
            <a:ext cx="6772651" cy="5924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ДНК-зонды для FISH</a:t>
            </a:r>
            <a:endParaRPr b="0" i="0" sz="32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417" y="3066382"/>
            <a:ext cx="3956567" cy="192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852" y="1191719"/>
            <a:ext cx="2598372" cy="2295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700" y="1266669"/>
            <a:ext cx="1453126" cy="145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413417" y="1831664"/>
            <a:ext cx="34613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Разработка отечественной панели ДНК-зондов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7" name="Google Shape;157;p7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1406657" y="464949"/>
            <a:ext cx="2123527" cy="3939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5000" u="none" cap="none" strike="noStrike">
                <a:solidFill>
                  <a:srgbClr val="303A5A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1</a:t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4509733" y="1484026"/>
            <a:ext cx="3255171" cy="2142626"/>
          </a:xfrm>
          <a:prstGeom prst="roundRect">
            <a:avLst>
              <a:gd fmla="val 16667" name="adj"/>
            </a:avLst>
          </a:prstGeom>
          <a:solidFill>
            <a:srgbClr val="A5DACA"/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b="0" i="0" sz="14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4661940" y="1539676"/>
            <a:ext cx="3372787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отечественная разработка для пренатальной диагностики</a:t>
            </a:r>
            <a:endParaRPr b="1" i="1" sz="28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/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Ценность, ценностное предложение</a:t>
            </a:r>
            <a:endParaRPr/>
          </a:p>
        </p:txBody>
      </p:sp>
      <p:sp>
        <p:nvSpPr>
          <p:cNvPr id="166" name="Google Shape;166;p8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077" y="244279"/>
            <a:ext cx="8279780" cy="4279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1800"/>
              <a:t>Рынок</a:t>
            </a:r>
            <a:endParaRPr sz="1800"/>
          </a:p>
        </p:txBody>
      </p:sp>
      <p:sp>
        <p:nvSpPr>
          <p:cNvPr id="173" name="Google Shape;173;p9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4" name="Google Shape;17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94" y="377461"/>
            <a:ext cx="4766039" cy="4766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9"/>
          <p:cNvSpPr/>
          <p:nvPr/>
        </p:nvSpPr>
        <p:spPr>
          <a:xfrm>
            <a:off x="645618" y="914609"/>
            <a:ext cx="3687164" cy="1752601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FFDDB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b="0" i="0" sz="1400" u="none" cap="none" strike="noStrike">
              <a:solidFill>
                <a:srgbClr val="FFDDB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645618" y="2985750"/>
            <a:ext cx="3687164" cy="1752601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FFDDB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b="0" i="0" sz="1400" u="none" cap="none" strike="noStrike">
              <a:solidFill>
                <a:srgbClr val="FFDDB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573359" y="3116868"/>
            <a:ext cx="3831682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Из них</a:t>
            </a:r>
            <a:endParaRPr b="0" i="0" sz="16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4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53 416</a:t>
            </a:r>
            <a:endParaRPr b="0" i="0" sz="44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Требуется FISH диагностика</a:t>
            </a:r>
            <a:endParaRPr b="0" i="0" sz="16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406400" y="1021467"/>
            <a:ext cx="4165600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 2020 году в РФ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зарегистрировано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4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1 335 400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случаев беременности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/>
          <p:nvPr>
            <p:ph type="title"/>
          </p:nvPr>
        </p:nvSpPr>
        <p:spPr>
          <a:xfrm>
            <a:off x="86847" y="12740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Бизнес-модель</a:t>
            </a:r>
            <a:endParaRPr/>
          </a:p>
        </p:txBody>
      </p:sp>
      <p:sp>
        <p:nvSpPr>
          <p:cNvPr id="184" name="Google Shape;184;p10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-54625" y="438025"/>
            <a:ext cx="9602700" cy="12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Панель ДНК-зондов для диагностики анеуплоидий</a:t>
            </a:r>
            <a:endParaRPr b="0" i="0" sz="28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1315949" y="1586440"/>
            <a:ext cx="202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Хромосомы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3842900" y="1586400"/>
            <a:ext cx="221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Заболевания</a:t>
            </a:r>
            <a:endParaRPr/>
          </a:p>
        </p:txBody>
      </p:sp>
      <p:sp>
        <p:nvSpPr>
          <p:cNvPr id="188" name="Google Shape;188;p10"/>
          <p:cNvSpPr txBox="1"/>
          <p:nvPr/>
        </p:nvSpPr>
        <p:spPr>
          <a:xfrm>
            <a:off x="3842899" y="2071159"/>
            <a:ext cx="3249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Синдром Шерешевского-Тернера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Синдром Клайнфельтера</a:t>
            </a:r>
            <a:endParaRPr b="0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3842899" y="2569876"/>
            <a:ext cx="1911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Синдром Патау</a:t>
            </a:r>
            <a:endParaRPr b="0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Синдром Дауна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Синдром Эдвардса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1896176" y="2071150"/>
            <a:ext cx="94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X, Y</a:t>
            </a:r>
            <a:endParaRPr b="1" i="0" sz="14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1662619" y="2608847"/>
            <a:ext cx="133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03A5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13, 21, 18</a:t>
            </a:r>
            <a:endParaRPr b="1" i="0" sz="2000" u="none" cap="none" strike="noStrike">
              <a:solidFill>
                <a:srgbClr val="303A5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"/>
          <p:cNvSpPr txBox="1"/>
          <p:nvPr>
            <p:ph type="title"/>
          </p:nvPr>
        </p:nvSpPr>
        <p:spPr>
          <a:xfrm>
            <a:off x="191779" y="94377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97" name="Google Shape;197;p11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98" name="Google Shape;1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4087" y="547268"/>
            <a:ext cx="3535048" cy="163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6422" y="2185153"/>
            <a:ext cx="3442713" cy="281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/>
          <p:nvPr/>
        </p:nvSpPr>
        <p:spPr>
          <a:xfrm>
            <a:off x="491775" y="601100"/>
            <a:ext cx="4080300" cy="4395600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Прикладное научное исследование в НИИ медицинской генетики ТНИМЦ</a:t>
            </a:r>
            <a:endParaRPr sz="1600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«Молекулярно-цитогенетическая диагностика хромосомных инверсий в кариотипе родителей пациентов с умственной отсталостью и рекуррентными хромосомными микроделециями и микродупликациями», 2020-2022 гг.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29315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Разработан способ получения уникальных ДНК-зондов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b="0" i="0" lang="ru-RU" sz="16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Подтверждена эффективность работы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06" name="Google Shape;206;p12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902" y="577237"/>
            <a:ext cx="1506067" cy="2254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4299" y="577237"/>
            <a:ext cx="2187636" cy="2239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7935" y="3045567"/>
            <a:ext cx="1942450" cy="193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/>
          <p:cNvPicPr preferRelativeResize="0"/>
          <p:nvPr/>
        </p:nvPicPr>
        <p:blipFill rotWithShape="1">
          <a:blip r:embed="rId6">
            <a:alphaModFix/>
          </a:blip>
          <a:srcRect b="0" l="13914" r="13220" t="0"/>
          <a:stretch/>
        </p:blipFill>
        <p:spPr>
          <a:xfrm>
            <a:off x="6108492" y="536041"/>
            <a:ext cx="2533338" cy="232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7">
            <a:alphaModFix/>
          </a:blip>
          <a:srcRect b="24390" l="0" r="0" t="0"/>
          <a:stretch/>
        </p:blipFill>
        <p:spPr>
          <a:xfrm>
            <a:off x="4488605" y="3050498"/>
            <a:ext cx="3831515" cy="193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17" name="Google Shape;217;p13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18" name="Google Shape;218;p13"/>
          <p:cNvSpPr/>
          <p:nvPr/>
        </p:nvSpPr>
        <p:spPr>
          <a:xfrm>
            <a:off x="1581719" y="1905207"/>
            <a:ext cx="7250400" cy="781200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Регистрация технологии</a:t>
            </a:r>
            <a:endParaRPr b="1" i="0" sz="2400" u="none" cap="none" strike="noStrike">
              <a:solidFill>
                <a:srgbClr val="00346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1581719" y="2926498"/>
            <a:ext cx="7250400" cy="781200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Создание малосерийного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производства</a:t>
            </a:r>
            <a:endParaRPr/>
          </a:p>
        </p:txBody>
      </p:sp>
      <p:sp>
        <p:nvSpPr>
          <p:cNvPr id="220" name="Google Shape;220;p13"/>
          <p:cNvSpPr/>
          <p:nvPr/>
        </p:nvSpPr>
        <p:spPr>
          <a:xfrm>
            <a:off x="1589214" y="3967149"/>
            <a:ext cx="7250400" cy="781200"/>
          </a:xfrm>
          <a:prstGeom prst="roundRect">
            <a:avLst>
              <a:gd fmla="val 16667" name="adj"/>
            </a:avLst>
          </a:prstGeom>
          <a:solidFill>
            <a:srgbClr val="B1DCDB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Выход на отечественный и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международный рынок</a:t>
            </a:r>
            <a:endParaRPr/>
          </a:p>
        </p:txBody>
      </p:sp>
      <p:sp>
        <p:nvSpPr>
          <p:cNvPr id="221" name="Google Shape;221;p13"/>
          <p:cNvSpPr/>
          <p:nvPr/>
        </p:nvSpPr>
        <p:spPr>
          <a:xfrm>
            <a:off x="1581720" y="906639"/>
            <a:ext cx="7250580" cy="780892"/>
          </a:xfrm>
          <a:prstGeom prst="roundRect">
            <a:avLst>
              <a:gd fmla="val 16667" name="adj"/>
            </a:avLst>
          </a:prstGeom>
          <a:solidFill>
            <a:srgbClr val="FFDDB2">
              <a:alpha val="48627"/>
            </a:srgbClr>
          </a:solidFill>
          <a:ln cap="flat" cmpd="sng" w="9525">
            <a:solidFill>
              <a:srgbClr val="303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34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Отработка технологии и проверка качества</a:t>
            </a:r>
            <a:endParaRPr b="1" i="0" sz="2400" u="none" cap="none" strike="noStrike">
              <a:solidFill>
                <a:srgbClr val="00346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427005" y="906248"/>
            <a:ext cx="849279" cy="781283"/>
          </a:xfrm>
          <a:prstGeom prst="ellipse">
            <a:avLst/>
          </a:prstGeom>
          <a:solidFill>
            <a:srgbClr val="E0D6CA"/>
          </a:solidFill>
          <a:ln cap="flat" cmpd="sng" w="88900">
            <a:solidFill>
              <a:srgbClr val="FE91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</a:t>
            </a:r>
            <a:endParaRPr/>
          </a:p>
        </p:txBody>
      </p:sp>
      <p:sp>
        <p:nvSpPr>
          <p:cNvPr id="223" name="Google Shape;223;p13"/>
          <p:cNvSpPr/>
          <p:nvPr/>
        </p:nvSpPr>
        <p:spPr>
          <a:xfrm>
            <a:off x="426845" y="1905207"/>
            <a:ext cx="849600" cy="781200"/>
          </a:xfrm>
          <a:prstGeom prst="ellipse">
            <a:avLst/>
          </a:prstGeom>
          <a:solidFill>
            <a:srgbClr val="E0D6CA"/>
          </a:solidFill>
          <a:ln cap="flat" cmpd="sng" w="88900">
            <a:solidFill>
              <a:srgbClr val="FE91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2</a:t>
            </a:r>
            <a:endParaRPr/>
          </a:p>
        </p:txBody>
      </p:sp>
      <p:sp>
        <p:nvSpPr>
          <p:cNvPr id="224" name="Google Shape;224;p13"/>
          <p:cNvSpPr/>
          <p:nvPr/>
        </p:nvSpPr>
        <p:spPr>
          <a:xfrm>
            <a:off x="426845" y="2926498"/>
            <a:ext cx="849600" cy="781200"/>
          </a:xfrm>
          <a:prstGeom prst="ellipse">
            <a:avLst/>
          </a:prstGeom>
          <a:solidFill>
            <a:srgbClr val="E0D6CA"/>
          </a:solidFill>
          <a:ln cap="flat" cmpd="sng" w="88900">
            <a:solidFill>
              <a:srgbClr val="FE91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3</a:t>
            </a: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488706" y="3967149"/>
            <a:ext cx="849600" cy="781200"/>
          </a:xfrm>
          <a:prstGeom prst="ellipse">
            <a:avLst/>
          </a:prstGeom>
          <a:solidFill>
            <a:srgbClr val="E0D6CA"/>
          </a:solidFill>
          <a:ln cap="flat" cmpd="sng" w="88900">
            <a:solidFill>
              <a:srgbClr val="FE91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800" u="none" cap="none" strike="noStrike">
                <a:solidFill>
                  <a:srgbClr val="29315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/>
          <p:nvPr>
            <p:ph type="title"/>
          </p:nvPr>
        </p:nvSpPr>
        <p:spPr>
          <a:xfrm>
            <a:off x="386643" y="2201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>
                <a:solidFill>
                  <a:srgbClr val="303A5A"/>
                </a:solidFill>
              </a:rPr>
              <a:t>Контакты</a:t>
            </a:r>
            <a:endParaRPr>
              <a:solidFill>
                <a:srgbClr val="303A5A"/>
              </a:solidFill>
            </a:endParaRPr>
          </a:p>
        </p:txBody>
      </p:sp>
      <p:sp>
        <p:nvSpPr>
          <p:cNvPr id="231" name="Google Shape;231;p14"/>
          <p:cNvSpPr txBox="1"/>
          <p:nvPr>
            <p:ph idx="1" type="body"/>
          </p:nvPr>
        </p:nvSpPr>
        <p:spPr>
          <a:xfrm>
            <a:off x="311698" y="1152475"/>
            <a:ext cx="59391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3156"/>
              </a:buClr>
              <a:buSzPts val="2800"/>
              <a:buNone/>
            </a:pPr>
            <a:r>
              <a:rPr b="1"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  <a:t>Деменева Виктория Вадимовна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3156"/>
              </a:buClr>
              <a:buSzPts val="2800"/>
              <a:buNone/>
            </a:pPr>
            <a:r>
              <a:rPr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  <a:t>634050, Томск, Набережная р. Ушайки, д. 10</a:t>
            </a:r>
            <a:br>
              <a:rPr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  <a:t>+7 923 446 18 23</a:t>
            </a:r>
            <a:br>
              <a:rPr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>
                <a:solidFill>
                  <a:srgbClr val="293156"/>
                </a:solidFill>
                <a:latin typeface="Arial"/>
                <a:ea typeface="Arial"/>
                <a:cs typeface="Arial"/>
                <a:sym typeface="Arial"/>
              </a:rPr>
              <a:t>deviva2503@gmail.com</a:t>
            </a:r>
            <a:endParaRPr sz="2800">
              <a:solidFill>
                <a:srgbClr val="29315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558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4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1828" y="2563318"/>
            <a:ext cx="2425844" cy="2425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