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16" r:id="rId1"/>
    <p:sldMasterId id="2147483717" r:id="rId2"/>
    <p:sldMasterId id="2147483718" r:id="rId3"/>
    <p:sldMasterId id="2147483719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 type="screen16x9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15615"/>
    <p:restoredTop sz="94678"/>
  </p:normalViewPr>
  <p:slideViewPr>
    <p:cSldViewPr snapToGrid="0">
      <p:cViewPr varScale="1">
        <p:scale>
          <a:sx n="87" d="100"/>
          <a:sy n="87" d="100"/>
        </p:scale>
        <p:origin x="906" y="72"/>
      </p:cViewPr>
      <p:guideLst>
        <p:guide orient="horz" pos="1619"/>
        <p:guide orient="horz" pos="854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6.xml"  /><Relationship Id="rId11" Type="http://schemas.openxmlformats.org/officeDocument/2006/relationships/slide" Target="slides/slide7.xml"  /><Relationship Id="rId12" Type="http://schemas.openxmlformats.org/officeDocument/2006/relationships/slide" Target="slides/slide8.xml"  /><Relationship Id="rId13" Type="http://schemas.openxmlformats.org/officeDocument/2006/relationships/slide" Target="slides/slide9.xml"  /><Relationship Id="rId14" Type="http://schemas.openxmlformats.org/officeDocument/2006/relationships/slide" Target="slides/slide10.xml"  /><Relationship Id="rId15" Type="http://schemas.openxmlformats.org/officeDocument/2006/relationships/slide" Target="slides/slide11.xml"  /><Relationship Id="rId16" Type="http://schemas.openxmlformats.org/officeDocument/2006/relationships/slide" Target="slides/slide12.xml"  /><Relationship Id="rId17" Type="http://schemas.openxmlformats.org/officeDocument/2006/relationships/slide" Target="slides/slide13.xml"  /><Relationship Id="rId18" Type="http://schemas.openxmlformats.org/officeDocument/2006/relationships/presProps" Target="presProps.xml"  /><Relationship Id="rId19" Type="http://schemas.openxmlformats.org/officeDocument/2006/relationships/viewProps" Target="viewProps.xml"  /><Relationship Id="rId2" Type="http://schemas.openxmlformats.org/officeDocument/2006/relationships/slideMaster" Target="slideMasters/slideMaster2.xml"  /><Relationship Id="rId20" Type="http://schemas.openxmlformats.org/officeDocument/2006/relationships/theme" Target="theme/theme1.xml"  /><Relationship Id="rId21" Type="http://schemas.openxmlformats.org/officeDocument/2006/relationships/tableStyles" Target="tableStyles.xml"  /><Relationship Id="rId3" Type="http://schemas.openxmlformats.org/officeDocument/2006/relationships/slideMaster" Target="slideMasters/slideMaster3.xml"  /><Relationship Id="rId4" Type="http://schemas.openxmlformats.org/officeDocument/2006/relationships/slideMaster" Target="slideMasters/slideMaster4.xml"  /><Relationship Id="rId5" Type="http://schemas.openxmlformats.org/officeDocument/2006/relationships/slide" Target="slides/slide1.xml"  /><Relationship Id="rId6" Type="http://schemas.openxmlformats.org/officeDocument/2006/relationships/slide" Target="slides/slide2.xml"  /><Relationship Id="rId7" Type="http://schemas.openxmlformats.org/officeDocument/2006/relationships/slide" Target="slides/slide3.xml"  /><Relationship Id="rId8" Type="http://schemas.openxmlformats.org/officeDocument/2006/relationships/slide" Target="slides/slide4.xml"  /><Relationship Id="rId9" Type="http://schemas.openxmlformats.org/officeDocument/2006/relationships/slide" Target="slides/slide5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3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3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10" Type="http://schemas.openxmlformats.org/officeDocument/2006/relationships/slideLayout" Target="../slideLayouts/slideLayout22.xml"  /><Relationship Id="rId11" Type="http://schemas.openxmlformats.org/officeDocument/2006/relationships/slideLayout" Target="../slideLayouts/slideLayout23.xml"  /><Relationship Id="rId12" Type="http://schemas.openxmlformats.org/officeDocument/2006/relationships/slideLayout" Target="../slideLayouts/slideLayout24.xml"  /><Relationship Id="rId13" Type="http://schemas.openxmlformats.org/officeDocument/2006/relationships/theme" Target="../theme/theme2.xml"  /><Relationship Id="rId2" Type="http://schemas.openxmlformats.org/officeDocument/2006/relationships/slideLayout" Target="../slideLayouts/slideLayout14.xml"  /><Relationship Id="rId3" Type="http://schemas.openxmlformats.org/officeDocument/2006/relationships/slideLayout" Target="../slideLayouts/slideLayout15.xml"  /><Relationship Id="rId4" Type="http://schemas.openxmlformats.org/officeDocument/2006/relationships/slideLayout" Target="../slideLayouts/slideLayout16.xml"  /><Relationship Id="rId5" Type="http://schemas.openxmlformats.org/officeDocument/2006/relationships/slideLayout" Target="../slideLayouts/slideLayout17.xml"  /><Relationship Id="rId6" Type="http://schemas.openxmlformats.org/officeDocument/2006/relationships/slideLayout" Target="../slideLayouts/slideLayout18.xml"  /><Relationship Id="rId7" Type="http://schemas.openxmlformats.org/officeDocument/2006/relationships/slideLayout" Target="../slideLayouts/slideLayout19.xml"  /><Relationship Id="rId8" Type="http://schemas.openxmlformats.org/officeDocument/2006/relationships/slideLayout" Target="../slideLayouts/slideLayout20.xml"  /><Relationship Id="rId9" Type="http://schemas.openxmlformats.org/officeDocument/2006/relationships/slideLayout" Target="../slideLayouts/slideLayout21.xml"  /></Relationships>
</file>

<file path=ppt/slideMasters/_rels/slideMaster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10" Type="http://schemas.openxmlformats.org/officeDocument/2006/relationships/slideLayout" Target="../slideLayouts/slideLayout34.xml"  /><Relationship Id="rId11" Type="http://schemas.openxmlformats.org/officeDocument/2006/relationships/slideLayout" Target="../slideLayouts/slideLayout35.xml"  /><Relationship Id="rId12" Type="http://schemas.openxmlformats.org/officeDocument/2006/relationships/slideLayout" Target="../slideLayouts/slideLayout36.xml"  /><Relationship Id="rId13" Type="http://schemas.openxmlformats.org/officeDocument/2006/relationships/theme" Target="../theme/theme3.xml"  /><Relationship Id="rId2" Type="http://schemas.openxmlformats.org/officeDocument/2006/relationships/slideLayout" Target="../slideLayouts/slideLayout26.xml"  /><Relationship Id="rId3" Type="http://schemas.openxmlformats.org/officeDocument/2006/relationships/slideLayout" Target="../slideLayouts/slideLayout27.xml"  /><Relationship Id="rId4" Type="http://schemas.openxmlformats.org/officeDocument/2006/relationships/slideLayout" Target="../slideLayouts/slideLayout28.xml"  /><Relationship Id="rId5" Type="http://schemas.openxmlformats.org/officeDocument/2006/relationships/slideLayout" Target="../slideLayouts/slideLayout29.xml"  /><Relationship Id="rId6" Type="http://schemas.openxmlformats.org/officeDocument/2006/relationships/slideLayout" Target="../slideLayouts/slideLayout30.xml"  /><Relationship Id="rId7" Type="http://schemas.openxmlformats.org/officeDocument/2006/relationships/slideLayout" Target="../slideLayouts/slideLayout31.xml"  /><Relationship Id="rId8" Type="http://schemas.openxmlformats.org/officeDocument/2006/relationships/slideLayout" Target="../slideLayouts/slideLayout32.xml"  /><Relationship Id="rId9" Type="http://schemas.openxmlformats.org/officeDocument/2006/relationships/slideLayout" Target="../slideLayouts/slideLayout33.xml"  /></Relationships>
</file>

<file path=ppt/slideMasters/_rels/slideMaster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7.xml"  /><Relationship Id="rId10" Type="http://schemas.openxmlformats.org/officeDocument/2006/relationships/slideLayout" Target="../slideLayouts/slideLayout46.xml"  /><Relationship Id="rId11" Type="http://schemas.openxmlformats.org/officeDocument/2006/relationships/slideLayout" Target="../slideLayouts/slideLayout47.xml"  /><Relationship Id="rId12" Type="http://schemas.openxmlformats.org/officeDocument/2006/relationships/slideLayout" Target="../slideLayouts/slideLayout48.xml"  /><Relationship Id="rId13" Type="http://schemas.openxmlformats.org/officeDocument/2006/relationships/theme" Target="../theme/theme4.xml"  /><Relationship Id="rId2" Type="http://schemas.openxmlformats.org/officeDocument/2006/relationships/slideLayout" Target="../slideLayouts/slideLayout38.xml"  /><Relationship Id="rId3" Type="http://schemas.openxmlformats.org/officeDocument/2006/relationships/slideLayout" Target="../slideLayouts/slideLayout39.xml"  /><Relationship Id="rId4" Type="http://schemas.openxmlformats.org/officeDocument/2006/relationships/slideLayout" Target="../slideLayouts/slideLayout40.xml"  /><Relationship Id="rId5" Type="http://schemas.openxmlformats.org/officeDocument/2006/relationships/slideLayout" Target="../slideLayouts/slideLayout41.xml"  /><Relationship Id="rId6" Type="http://schemas.openxmlformats.org/officeDocument/2006/relationships/slideLayout" Target="../slideLayouts/slideLayout42.xml"  /><Relationship Id="rId7" Type="http://schemas.openxmlformats.org/officeDocument/2006/relationships/slideLayout" Target="../slideLayouts/slideLayout43.xml"  /><Relationship Id="rId8" Type="http://schemas.openxmlformats.org/officeDocument/2006/relationships/slideLayout" Target="../slideLayouts/slideLayout44.xml"  /><Relationship Id="rId9" Type="http://schemas.openxmlformats.org/officeDocument/2006/relationships/slideLayout" Target="../slideLayouts/slideLayout45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6840" y="1248840"/>
            <a:ext cx="465516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6840" y="1248840"/>
            <a:ext cx="4655160" cy="858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360" cy="3165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7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8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9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7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10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11.png"  /><Relationship Id="rId3" Type="http://schemas.openxmlformats.org/officeDocument/2006/relationships/image" Target="../media/image12.jpe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456840" y="1260360"/>
            <a:ext cx="465516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1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ГАЗМЯС</a:t>
            </a:r>
            <a:endParaRPr lang="ru-RU" sz="3100" b="0" strike="noStrike" spc="-1"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456840" y="2340360"/>
            <a:ext cx="3824640" cy="307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154" name="Google Shape;106;p1"/>
          <p:cNvPicPr/>
          <p:nvPr/>
        </p:nvPicPr>
        <p:blipFill>
          <a:blip r:embed="rId2"/>
          <a:srcRect l="48519"/>
          <a:stretch/>
        </p:blipFill>
        <p:spPr>
          <a:xfrm>
            <a:off x="5224680" y="669600"/>
            <a:ext cx="2832120" cy="4473360"/>
          </a:xfrm>
          <a:prstGeom prst="rect">
            <a:avLst/>
          </a:prstGeom>
          <a:ln>
            <a:noFill/>
          </a:ln>
        </p:spPr>
      </p:pic>
      <p:sp>
        <p:nvSpPr>
          <p:cNvPr id="155" name="CustomShape 3"/>
          <p:cNvSpPr/>
          <p:nvPr/>
        </p:nvSpPr>
        <p:spPr>
          <a:xfrm>
            <a:off x="5224680" y="0"/>
            <a:ext cx="2831760" cy="1098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6" name="CustomShape 4"/>
          <p:cNvSpPr/>
          <p:nvPr/>
        </p:nvSpPr>
        <p:spPr>
          <a:xfrm>
            <a:off x="8057520" y="1098360"/>
            <a:ext cx="1085760" cy="237816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7" name="CustomShape 5"/>
          <p:cNvSpPr/>
          <p:nvPr/>
        </p:nvSpPr>
        <p:spPr>
          <a:xfrm rot="10800000" flipH="1">
            <a:off x="10228680" y="6816960"/>
            <a:ext cx="1085760" cy="167292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58" name="CustomShape 6"/>
          <p:cNvSpPr/>
          <p:nvPr/>
        </p:nvSpPr>
        <p:spPr>
          <a:xfrm>
            <a:off x="8057520" y="0"/>
            <a:ext cx="1085760" cy="1098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159" name="Google Shape;111;p1"/>
          <p:cNvPicPr/>
          <p:nvPr/>
        </p:nvPicPr>
        <p:blipFill>
          <a:blip r:embed="rId3"/>
          <a:stretch/>
        </p:blipFill>
        <p:spPr>
          <a:xfrm>
            <a:off x="6744600" y="363960"/>
            <a:ext cx="1085760" cy="370080"/>
          </a:xfrm>
          <a:prstGeom prst="rect">
            <a:avLst/>
          </a:prstGeom>
          <a:ln>
            <a:noFill/>
          </a:ln>
        </p:spPr>
      </p:pic>
      <p:pic>
        <p:nvPicPr>
          <p:cNvPr id="160" name="Google Shape;112;p1"/>
          <p:cNvPicPr/>
          <p:nvPr/>
        </p:nvPicPr>
        <p:blipFill>
          <a:blip r:embed="rId4"/>
          <a:stretch/>
        </p:blipFill>
        <p:spPr>
          <a:xfrm>
            <a:off x="8222400" y="252360"/>
            <a:ext cx="756000" cy="592920"/>
          </a:xfrm>
          <a:prstGeom prst="rect">
            <a:avLst/>
          </a:prstGeom>
          <a:ln>
            <a:noFill/>
          </a:ln>
        </p:spPr>
      </p:pic>
      <p:sp>
        <p:nvSpPr>
          <p:cNvPr id="161" name="CustomShape 7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2" name="CustomShape 8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A25681A5-820C-4ADD-9951-B7D25FE37424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1</a:t>
            </a:fld>
            <a:endParaRPr lang="ru-RU" sz="1000" b="0" strike="noStrike" spc="-1">
              <a:latin typeface="Arial"/>
            </a:endParaRPr>
          </a:p>
        </p:txBody>
      </p:sp>
      <p:pic>
        <p:nvPicPr>
          <p:cNvPr id="163" name="Рисунок 13"/>
          <p:cNvPicPr/>
          <p:nvPr/>
        </p:nvPicPr>
        <p:blipFill>
          <a:blip r:embed="rId5"/>
          <a:stretch/>
        </p:blipFill>
        <p:spPr>
          <a:xfrm>
            <a:off x="682920" y="3792600"/>
            <a:ext cx="1876320" cy="1209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7440120" y="312480"/>
            <a:ext cx="183960" cy="30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5" name="CustomShape 2"/>
          <p:cNvSpPr/>
          <p:nvPr/>
        </p:nvSpPr>
        <p:spPr>
          <a:xfrm>
            <a:off x="831960" y="2268100"/>
            <a:ext cx="615276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indent="-342360">
              <a:lnSpc>
                <a:spcPct val="115000"/>
              </a:lnSpc>
              <a:buClr>
                <a:srgbClr val="595959"/>
              </a:buClr>
              <a:buFont typeface="Arial"/>
              <a:buChar char="●"/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7229160" y="0"/>
            <a:ext cx="1913400" cy="369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7" name="CustomShape 4"/>
          <p:cNvSpPr/>
          <p:nvPr/>
        </p:nvSpPr>
        <p:spPr>
          <a:xfrm>
            <a:off x="7494480" y="3461400"/>
            <a:ext cx="1647720" cy="169308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8" name="CustomShape 5"/>
          <p:cNvSpPr/>
          <p:nvPr/>
        </p:nvSpPr>
        <p:spPr>
          <a:xfrm>
            <a:off x="7494480" y="321840"/>
            <a:ext cx="1647720" cy="15692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9" name="CustomShape 6"/>
          <p:cNvSpPr/>
          <p:nvPr/>
        </p:nvSpPr>
        <p:spPr>
          <a:xfrm>
            <a:off x="7494480" y="1891800"/>
            <a:ext cx="1647720" cy="156924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170" name="Google Shape;126;p2"/>
          <p:cNvPicPr/>
          <p:nvPr/>
        </p:nvPicPr>
        <p:blipFill>
          <a:blip r:embed="rId2"/>
          <a:stretch/>
        </p:blipFill>
        <p:spPr>
          <a:xfrm>
            <a:off x="7884360" y="3916800"/>
            <a:ext cx="868680" cy="868680"/>
          </a:xfrm>
          <a:prstGeom prst="rect">
            <a:avLst/>
          </a:prstGeom>
          <a:ln>
            <a:noFill/>
          </a:ln>
        </p:spPr>
      </p:pic>
      <p:pic>
        <p:nvPicPr>
          <p:cNvPr id="171" name="Google Shape;127;p2"/>
          <p:cNvPicPr/>
          <p:nvPr/>
        </p:nvPicPr>
        <p:blipFill>
          <a:blip r:embed="rId3"/>
          <a:stretch/>
        </p:blipFill>
        <p:spPr>
          <a:xfrm>
            <a:off x="7884360" y="672120"/>
            <a:ext cx="868680" cy="868680"/>
          </a:xfrm>
          <a:prstGeom prst="rect">
            <a:avLst/>
          </a:prstGeom>
          <a:ln>
            <a:noFill/>
          </a:ln>
        </p:spPr>
      </p:pic>
      <p:sp>
        <p:nvSpPr>
          <p:cNvPr id="172" name="CustomShape 7"/>
          <p:cNvSpPr/>
          <p:nvPr/>
        </p:nvSpPr>
        <p:spPr>
          <a:xfrm>
            <a:off x="7229160" y="309960"/>
            <a:ext cx="264960" cy="48330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73" name="CustomShape 8"/>
          <p:cNvSpPr/>
          <p:nvPr/>
        </p:nvSpPr>
        <p:spPr>
          <a:xfrm>
            <a:off x="587520" y="1891080"/>
            <a:ext cx="6261089" cy="17543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 marL="609480"/>
            <a:r>
              <a:rPr lang="ru-RU" sz="1200" spc="-1" dirty="0">
                <a:ea typeface="Arial"/>
              </a:rPr>
              <a:t>Актуальность нашего нашего проекта заключается в том, что мы предоставляем возможность:</a:t>
            </a:r>
            <a:endParaRPr lang="ru-RU" sz="1200" spc="-1" dirty="0"/>
          </a:p>
          <a:p>
            <a:pPr marL="609480"/>
            <a:endParaRPr lang="ru-RU" sz="1200" b="0" strike="noStrike" spc="-1" dirty="0"/>
          </a:p>
          <a:p>
            <a:pPr marL="1219320"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 dirty="0">
                <a:ea typeface="Raleway"/>
              </a:rPr>
              <a:t>Взглянуть на реализацию современных технологий в сфере быстрого питания </a:t>
            </a:r>
            <a:endParaRPr lang="ru-RU" sz="1200" b="0" strike="noStrike" spc="-1" dirty="0"/>
          </a:p>
          <a:p>
            <a:pPr marL="1219320"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 dirty="0">
                <a:ea typeface="Raleway"/>
              </a:rPr>
              <a:t>Открыть для себя уникальную точку быстрого питания </a:t>
            </a:r>
            <a:endParaRPr lang="ru-RU" sz="1200" b="0" strike="noStrike" spc="-1" dirty="0"/>
          </a:p>
          <a:p>
            <a:pPr marL="1219320"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 dirty="0">
                <a:ea typeface="Raleway"/>
              </a:rPr>
              <a:t>Поучаствовать в популяризации робототехники в России</a:t>
            </a:r>
            <a:endParaRPr lang="ru-RU" sz="1200" b="0" strike="noStrike" spc="-1" dirty="0"/>
          </a:p>
          <a:p>
            <a:pPr>
              <a:lnSpc>
                <a:spcPct val="150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174" name="CustomShape 9"/>
          <p:cNvSpPr/>
          <p:nvPr/>
        </p:nvSpPr>
        <p:spPr>
          <a:xfrm>
            <a:off x="532800" y="915120"/>
            <a:ext cx="6207480" cy="612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7760" tIns="77760" rIns="77760" bIns="7776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АКТУАЛЬНОСТЬ ПРОЕКТА</a:t>
            </a:r>
            <a:endParaRPr lang="ru-RU" sz="3000" b="0" strike="noStrike" spc="-1">
              <a:latin typeface="Arial"/>
            </a:endParaRPr>
          </a:p>
        </p:txBody>
      </p:sp>
      <p:grpSp>
        <p:nvGrpSpPr>
          <p:cNvPr id="175" name="Group 10"/>
          <p:cNvGrpSpPr/>
          <p:nvPr/>
        </p:nvGrpSpPr>
        <p:grpSpPr>
          <a:xfrm>
            <a:off x="0" y="681840"/>
            <a:ext cx="4727520" cy="96480"/>
            <a:chOff x="0" y="681840"/>
            <a:chExt cx="4727520" cy="96480"/>
          </a:xfrm>
        </p:grpSpPr>
        <p:sp>
          <p:nvSpPr>
            <p:cNvPr id="176" name="CustomShape 11"/>
            <p:cNvSpPr/>
            <p:nvPr/>
          </p:nvSpPr>
          <p:spPr>
            <a:xfrm>
              <a:off x="0" y="681840"/>
              <a:ext cx="2331000" cy="9648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7" name="CustomShape 12"/>
            <p:cNvSpPr/>
            <p:nvPr/>
          </p:nvSpPr>
          <p:spPr>
            <a:xfrm>
              <a:off x="606240" y="681840"/>
              <a:ext cx="2331000" cy="9648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8" name="CustomShape 13"/>
            <p:cNvSpPr/>
            <p:nvPr/>
          </p:nvSpPr>
          <p:spPr>
            <a:xfrm>
              <a:off x="1212480" y="681840"/>
              <a:ext cx="2331000" cy="9648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9" name="CustomShape 14"/>
            <p:cNvSpPr/>
            <p:nvPr/>
          </p:nvSpPr>
          <p:spPr>
            <a:xfrm>
              <a:off x="1790280" y="681840"/>
              <a:ext cx="2331000" cy="9648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80" name="CustomShape 15"/>
            <p:cNvSpPr/>
            <p:nvPr/>
          </p:nvSpPr>
          <p:spPr>
            <a:xfrm>
              <a:off x="2396520" y="681840"/>
              <a:ext cx="2331000" cy="9648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456840" y="1543680"/>
            <a:ext cx="465516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ЦЕЛЕВАЯ АУДИТОРИЯ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456840" y="2626200"/>
            <a:ext cx="7992360" cy="206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noAutofit/>
          </a:bodyPr>
          <a:lstStyle/>
          <a:p>
            <a:pPr marL="140400">
              <a:lnSpc>
                <a:spcPct val="115000"/>
              </a:lnSpc>
              <a:buClr>
                <a:srgbClr val="8f00ff"/>
              </a:buClr>
              <a:defRPr/>
            </a:pPr>
            <a:endParaRPr lang="ru-RU" sz="1600" b="1" spc="-1">
              <a:solidFill>
                <a:srgbClr val="132c40"/>
              </a:solidFill>
              <a:ea typeface="Raleway"/>
            </a:endParaRPr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mn-ea"/>
              <a:buChar char="●"/>
              <a:defRPr/>
            </a:pPr>
            <a:r>
              <a:rPr lang="ru-RU" sz="1600" b="0" strike="noStrike" spc="-1">
                <a:solidFill>
                  <a:srgbClr val="132c40"/>
                </a:solidFill>
                <a:ea typeface="Raleway"/>
              </a:rPr>
              <a:t>СТУДЕНТЫ, ШКОЛЬНИКИ</a:t>
            </a:r>
            <a:endParaRPr lang="ru-RU" sz="1600" b="0" strike="noStrike" spc="-1">
              <a:solidFill>
                <a:srgbClr val="132c40"/>
              </a:solidFill>
              <a:ea typeface="Raleway"/>
            </a:endParaRPr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mn-ea"/>
              <a:buChar char="●"/>
              <a:defRPr/>
            </a:pPr>
            <a:r>
              <a:rPr lang="ru-RU" sz="1600" b="0" spc="-1">
                <a:solidFill>
                  <a:srgbClr val="132c40"/>
                </a:solidFill>
                <a:ea typeface="Raleway"/>
              </a:rPr>
              <a:t>ОФИСНЫЕ РАБОТНИКИ </a:t>
            </a:r>
            <a:endParaRPr lang="ru-RU" sz="1600" b="0" spc="-1">
              <a:solidFill>
                <a:srgbClr val="132c40"/>
              </a:solidFill>
              <a:ea typeface="Raleway"/>
            </a:endParaRPr>
          </a:p>
          <a:p>
            <a:pPr marL="140400">
              <a:lnSpc>
                <a:spcPct val="115000"/>
              </a:lnSpc>
              <a:buClr>
                <a:srgbClr val="8f00ff"/>
              </a:buClr>
              <a:defRPr/>
            </a:pPr>
            <a:endParaRPr lang="ru-RU" sz="1200" b="0" spc="-1">
              <a:solidFill>
                <a:srgbClr val="132c40"/>
              </a:solidFill>
              <a:ea typeface="Raleway"/>
            </a:endParaRPr>
          </a:p>
          <a:p>
            <a:pPr marL="140400">
              <a:lnSpc>
                <a:spcPct val="115000"/>
              </a:lnSpc>
              <a:buClr>
                <a:srgbClr val="8f00ff"/>
              </a:buClr>
              <a:defRPr/>
            </a:pPr>
            <a:r>
              <a:rPr lang="ru-RU" sz="1200" b="0" strike="noStrike" spc="-1">
                <a:solidFill>
                  <a:srgbClr val="132c40"/>
                </a:solidFill>
                <a:ea typeface="Raleway"/>
              </a:rPr>
              <a:t> </a:t>
            </a:r>
            <a:endParaRPr lang="ru-RU" sz="1200" b="0" strike="noStrike" spc="-1">
              <a:solidFill>
                <a:srgbClr val="132c40"/>
              </a:solidFill>
              <a:ea typeface="Raleway"/>
            </a:endParaRPr>
          </a:p>
          <a:p>
            <a:pPr marL="140400">
              <a:lnSpc>
                <a:spcPct val="115000"/>
              </a:lnSpc>
              <a:buClr>
                <a:srgbClr val="8f00ff"/>
              </a:buClr>
              <a:defRPr/>
            </a:pPr>
            <a:endParaRPr lang="ru-RU" sz="1200" b="0" strike="noStrike" spc="-1"/>
          </a:p>
        </p:txBody>
      </p:sp>
      <p:sp>
        <p:nvSpPr>
          <p:cNvPr id="183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184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fld id="{2E12659A-BE46-44D7-A694-884352004B0A}" type="slidenum">
              <a:rPr lang="en-US" sz="1000" b="0" strike="noStrike" spc="-1">
                <a:solidFill>
                  <a:srgbClr val="ffffff"/>
                </a:solidFill>
                <a:latin typeface="Arial"/>
                <a:ea typeface="Arial"/>
              </a:rPr>
              <a:pPr algn="ctr">
                <a:lnSpc>
                  <a:spcPct val="100000"/>
                </a:lnSpc>
                <a:defRPr/>
              </a:pPr>
              <a:t>3</a:t>
            </a:fld>
            <a:endParaRPr lang="en-US" sz="1000" b="0" strike="noStrike" spc="-1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185" name="CustomShape 5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186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187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188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189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pic>
        <p:nvPicPr>
          <p:cNvPr id="190" name="Google Shape;150;p3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456840" y="1486440"/>
            <a:ext cx="465516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ПРОБЛЕМА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359999" y="2174400"/>
            <a:ext cx="8012819" cy="11615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58320" tIns="58320" rIns="58320" bIns="58320">
            <a:spAutoFit/>
          </a:bodyPr>
          <a:lstStyle/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spc="-1" dirty="0">
                <a:solidFill>
                  <a:srgbClr val="132C40"/>
                </a:solidFill>
              </a:rPr>
              <a:t>НЕ ВСЕ ЛЮДИ БЕРУТ ЕДУ С СОБОЙ НА РАБОТУ/УЧЕБУ</a:t>
            </a:r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spc="-1" dirty="0">
                <a:solidFill>
                  <a:srgbClr val="132C40"/>
                </a:solidFill>
              </a:rPr>
              <a:t>НЕОПРАВДАННО ВЫСОКИЕ ЦЕНЫ В БОЛЬШИНСТВЕ ЗАВЕДЕНИЙ БЫСТРОГО ПИТАНИЯ</a:t>
            </a:r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 dirty="0">
                <a:solidFill>
                  <a:srgbClr val="132C40"/>
                </a:solidFill>
              </a:rPr>
              <a:t>ОТ</a:t>
            </a:r>
            <a:r>
              <a:rPr lang="ru-RU" sz="1200" spc="-1" dirty="0">
                <a:solidFill>
                  <a:srgbClr val="132C40"/>
                </a:solidFill>
              </a:rPr>
              <a:t>СУТСТВИЕ ДОСТУПНОСТИ ЗАВЕДЕНИЙ С КАЧЕСТВЕННОЙ ПРОДУКЦИЕ</a:t>
            </a:r>
            <a:endParaRPr lang="ru-RU" sz="1200" b="0" strike="noStrike" spc="-1" dirty="0"/>
          </a:p>
          <a:p>
            <a:pPr>
              <a:lnSpc>
                <a:spcPct val="115000"/>
              </a:lnSpc>
            </a:pPr>
            <a:endParaRPr lang="ru-RU" sz="1200" b="0" strike="noStrike" spc="-1" dirty="0">
              <a:latin typeface="Arial"/>
            </a:endParaRPr>
          </a:p>
          <a:p>
            <a:pPr marL="101520">
              <a:lnSpc>
                <a:spcPct val="115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193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94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7862D7FC-7131-411E-A7F0-C089810DC7D7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4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195" name="CustomShape 5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96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97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98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99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200" name="Google Shape;164;p4"/>
          <p:cNvPicPr/>
          <p:nvPr/>
        </p:nvPicPr>
        <p:blipFill>
          <a:blip r:embed="rId2"/>
          <a:stretch/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456840" y="1543680"/>
            <a:ext cx="465516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РЕШЕНИЕ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456840" y="2391480"/>
            <a:ext cx="7992360" cy="9672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 dirty="0">
                <a:solidFill>
                  <a:srgbClr val="132C40"/>
                </a:solidFill>
                <a:ea typeface="Raleway"/>
              </a:rPr>
              <a:t>ПРЕДОСТАВЛЕНИЕ РАЗНООБРАЗИЯ В СФЕРЕ БЫСТРОГО ПИТАНИЯ</a:t>
            </a:r>
            <a:endParaRPr lang="ru-RU" sz="1200" b="0" strike="noStrike" spc="-1" dirty="0"/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 dirty="0">
                <a:solidFill>
                  <a:srgbClr val="132C40"/>
                </a:solidFill>
                <a:ea typeface="Raleway"/>
              </a:rPr>
              <a:t>ЛЕГКАЯ ДОСТУПНОСТЬ ДЛЯ КЛИЕНТОВ </a:t>
            </a:r>
            <a:endParaRPr lang="ru-RU" sz="1200" b="0" strike="noStrike" spc="-1" dirty="0"/>
          </a:p>
          <a:p>
            <a:pPr marL="406440" indent="-266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lang="ru-RU" sz="1200" b="0" strike="noStrike" spc="-1" dirty="0">
                <a:solidFill>
                  <a:srgbClr val="132C40"/>
                </a:solidFill>
                <a:ea typeface="Raleway"/>
              </a:rPr>
              <a:t>ДОСТУПНАЯ ЦЕНА </a:t>
            </a:r>
            <a:endParaRPr lang="ru-RU" sz="1200" b="0" strike="noStrike" spc="-1" dirty="0"/>
          </a:p>
          <a:p>
            <a:pPr>
              <a:lnSpc>
                <a:spcPct val="115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203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04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C5E22479-1966-4435-A5F6-494B7F85C286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5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205" name="CustomShape 5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06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07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08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09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210" name="Google Shape;178;p5"/>
          <p:cNvPicPr/>
          <p:nvPr/>
        </p:nvPicPr>
        <p:blipFill>
          <a:blip r:embed="rId2"/>
          <a:stretch/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432360" y="444960"/>
            <a:ext cx="7975440" cy="10411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8320" tIns="58320" rIns="58320" bIns="5832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000" b="0" strike="noStrike" spc="-1" dirty="0">
                <a:solidFill>
                  <a:srgbClr val="8F00FF"/>
                </a:solidFill>
                <a:latin typeface="Raleway SemiBold"/>
                <a:ea typeface="Raleway SemiBold"/>
              </a:rPr>
              <a:t>ЦЕННОСТЬ, ЦЕННОСТНОЕ ПРЕДЛОЖЕНИЕ</a:t>
            </a:r>
            <a:endParaRPr lang="ru-RU" sz="3000" b="0" strike="noStrike" spc="-1" dirty="0">
              <a:latin typeface="Arial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2079476" y="2658452"/>
            <a:ext cx="5118120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spAutoFit/>
          </a:bodyPr>
          <a:lstStyle/>
          <a:p>
            <a:endParaRPr lang="ru-RU" sz="1200" b="0" strike="noStrike" spc="-1" dirty="0"/>
          </a:p>
        </p:txBody>
      </p:sp>
      <p:sp>
        <p:nvSpPr>
          <p:cNvPr id="213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14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</a:pPr>
            <a:fld id="{3864C3A3-E342-42CD-88F5-F3CB78396F7F}" type="slidenum">
              <a:rPr lang="ru-RU" sz="1000" b="0" strike="noStrike" spc="-1">
                <a:solidFill>
                  <a:srgbClr val="FFFFFF"/>
                </a:solidFill>
                <a:latin typeface="Arial"/>
                <a:ea typeface="Arial"/>
              </a:rPr>
              <a:t>6</a:t>
            </a:fld>
            <a:endParaRPr lang="ru-RU" sz="1000" b="0" strike="noStrike" spc="-1"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F53DB0-1824-5802-A8EE-1FF142F9F4E7}"/>
              </a:ext>
            </a:extLst>
          </p:cNvPr>
          <p:cNvSpPr txBox="1"/>
          <p:nvPr/>
        </p:nvSpPr>
        <p:spPr>
          <a:xfrm>
            <a:off x="2079476" y="1694587"/>
            <a:ext cx="51181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Мы предлагаем вывести сферу быстрого питания на новый уровень путем ввода полноценных </a:t>
            </a:r>
            <a:r>
              <a:rPr lang="ru-RU" dirty="0" err="1"/>
              <a:t>Фудтраков</a:t>
            </a:r>
            <a:r>
              <a:rPr lang="ru-RU" dirty="0"/>
              <a:t> с применением современных технологий, которые смогут решить проблему с дислокацией точек быстрого питания и внести разнообразие на улицах Томска.</a:t>
            </a:r>
          </a:p>
        </p:txBody>
      </p:sp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16" name="CustomShape 2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fld id="{9C468646-00B4-4C4B-9C20-1A22C242C2C0}" type="slidenum">
              <a:rPr lang="en-US" sz="1000" b="0" strike="noStrike" spc="-1">
                <a:solidFill>
                  <a:srgbClr val="ffffff"/>
                </a:solidFill>
                <a:latin typeface="Arial"/>
                <a:ea typeface="Arial"/>
              </a:rPr>
              <a:pPr algn="ctr">
                <a:lnSpc>
                  <a:spcPct val="100000"/>
                </a:lnSpc>
                <a:defRPr/>
              </a:pPr>
              <a:t>7</a:t>
            </a:fld>
            <a:endParaRPr lang="en-US" sz="1000" b="0" strike="noStrike" spc="-1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217" name="CustomShape 3"/>
          <p:cNvSpPr/>
          <p:nvPr/>
        </p:nvSpPr>
        <p:spPr>
          <a:xfrm>
            <a:off x="456840" y="1270080"/>
            <a:ext cx="1567800" cy="50976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18" name="CustomShape 4"/>
          <p:cNvSpPr/>
          <p:nvPr/>
        </p:nvSpPr>
        <p:spPr>
          <a:xfrm>
            <a:off x="456840" y="2088000"/>
            <a:ext cx="6967799" cy="16515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wrap="square" lIns="89999" tIns="91440" rIns="89999" bIns="91440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ru-RU" sz="1200" b="0" strike="noStrike" spc="-1"/>
              <a:t>На данный момен</a:t>
            </a:r>
            <a:r>
              <a:rPr lang="ru-RU" sz="1200" b="0" spc="-1"/>
              <a:t>т основную конкуренцию составляют точки быстрого питания, продукция в большинстве из которых сомнительного качества.</a:t>
            </a:r>
            <a:endParaRPr lang="ru-RU" sz="1200" b="0" spc="-1"/>
          </a:p>
          <a:p>
            <a:pPr>
              <a:lnSpc>
                <a:spcPct val="115000"/>
              </a:lnSpc>
              <a:defRPr/>
            </a:pPr>
            <a:endParaRPr lang="ru-RU" sz="1200" b="0" spc="-1"/>
          </a:p>
          <a:p>
            <a:pPr>
              <a:lnSpc>
                <a:spcPct val="115000"/>
              </a:lnSpc>
              <a:defRPr/>
            </a:pPr>
            <a:r>
              <a:rPr lang="ru-RU" sz="1200" b="0" spc="-1"/>
              <a:t>Оборот общественного питания в городе Томске в 2022 году составил 2,513 миллиарда рублей, что на 23,6% выше показателя 2021 года. «Прирост обусловлен отменой ограничений, связанных с распространением COVID-19», — говорится в отчете</a:t>
            </a:r>
            <a:endParaRPr lang="ru-RU" sz="1200" b="0" spc="-1"/>
          </a:p>
          <a:p>
            <a:pPr>
              <a:lnSpc>
                <a:spcPct val="115000"/>
              </a:lnSpc>
              <a:defRPr/>
            </a:pPr>
            <a:endParaRPr lang="ru-RU" sz="1200" b="0" strike="noStrike" spc="-1"/>
          </a:p>
        </p:txBody>
      </p:sp>
      <p:sp>
        <p:nvSpPr>
          <p:cNvPr id="219" name="CustomShape 5"/>
          <p:cNvSpPr/>
          <p:nvPr/>
        </p:nvSpPr>
        <p:spPr>
          <a:xfrm>
            <a:off x="456840" y="1257840"/>
            <a:ext cx="465516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ffffff"/>
                </a:solidFill>
                <a:latin typeface="Raleway SemiBold"/>
                <a:ea typeface="Raleway SemiBold"/>
              </a:rPr>
              <a:t>РЫНОК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220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21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22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23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25" name="CustomShape 2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fld id="{E2461ACB-A8E1-4796-B9B9-8604FF077E79}" type="slidenum">
              <a:rPr lang="en-US" sz="1000" b="0" strike="noStrike" spc="-1">
                <a:solidFill>
                  <a:srgbClr val="ffffff"/>
                </a:solidFill>
                <a:latin typeface="Arial"/>
                <a:ea typeface="Arial"/>
              </a:rPr>
              <a:pPr algn="ctr">
                <a:lnSpc>
                  <a:spcPct val="100000"/>
                </a:lnSpc>
                <a:defRPr/>
              </a:pPr>
              <a:t>8</a:t>
            </a:fld>
            <a:endParaRPr lang="en-US" sz="1000" b="0" strike="noStrike" spc="-1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226" name="CustomShape 3"/>
          <p:cNvSpPr/>
          <p:nvPr/>
        </p:nvSpPr>
        <p:spPr>
          <a:xfrm>
            <a:off x="456840" y="1270080"/>
            <a:ext cx="2846160" cy="50976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27" name="CustomShape 4"/>
          <p:cNvSpPr/>
          <p:nvPr/>
        </p:nvSpPr>
        <p:spPr>
          <a:xfrm>
            <a:off x="488880" y="2340360"/>
            <a:ext cx="6935760" cy="1827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>
            <a:spAutoFit/>
          </a:bodyPr>
          <a:lstStyle/>
          <a:p>
            <a:pPr marL="457200" indent="-304200">
              <a:buClr>
                <a:srgbClr val="132c40"/>
              </a:buClr>
              <a:buFont typeface="mn-ea"/>
              <a:buChar char="●"/>
              <a:defRPr/>
            </a:pPr>
            <a:r>
              <a:rPr lang="ru-RU" sz="1200" b="0" strike="noStrike" spc="-1">
                <a:ea typeface="Raleway"/>
              </a:rPr>
              <a:t>Точки общепита.</a:t>
            </a:r>
            <a:r>
              <a:rPr lang="ru-RU" altLang="en-US" sz="1200" b="0" strike="noStrike" spc="-1">
                <a:ea typeface="Raleway"/>
              </a:rPr>
              <a:t> В их числе — рестораны, кафе, столовые, закусочные, кафетерии, пельменные, пирожковые, пышечные и т. п.; также питейные заведения (пивные, бары и пр.).</a:t>
            </a:r>
            <a:endParaRPr lang="ru-RU" altLang="en-US" sz="1200" b="0" strike="noStrike" spc="-1">
              <a:ea typeface="Raleway"/>
            </a:endParaRPr>
          </a:p>
          <a:p>
            <a:pPr marL="457200" indent="-304200">
              <a:buClr>
                <a:srgbClr val="132c40"/>
              </a:buClr>
              <a:buFont typeface="mn-ea"/>
              <a:buChar char="●"/>
              <a:defRPr/>
            </a:pPr>
            <a:r>
              <a:rPr lang="ru-RU" sz="1200" b="0" strike="noStrike" spc="-1">
                <a:ea typeface="Raleway"/>
              </a:rPr>
              <a:t> Сильные стороны: высокая квалифицированность персонала, хорошая мотивация, отлаженная сбытовая сеть.</a:t>
            </a:r>
            <a:endParaRPr lang="ru-RU" sz="1200" b="0" strike="noStrike" spc="-1">
              <a:ea typeface="Raleway"/>
            </a:endParaRPr>
          </a:p>
          <a:p>
            <a:pPr marL="457200" indent="-304200">
              <a:buClr>
                <a:srgbClr val="132c40"/>
              </a:buClr>
              <a:buFont typeface="mn-ea"/>
              <a:buChar char="●"/>
              <a:defRPr/>
            </a:pPr>
            <a:r>
              <a:rPr lang="ru-RU" sz="1200" b="0" strike="noStrike" spc="-1">
                <a:ea typeface="Raleway"/>
              </a:rPr>
              <a:t>Слабые стороны: узкий ассортимент предлагаемой продукции и услуг, средний контроль качества, простои и задержки при выполнении заказов.  </a:t>
            </a:r>
            <a:endParaRPr lang="ru-RU" sz="1200" b="0" strike="noStrike" spc="-1">
              <a:ea typeface="Raleway"/>
            </a:endParaRPr>
          </a:p>
          <a:p>
            <a:pPr marL="457200" indent="-304200">
              <a:buClr>
                <a:srgbClr val="132c40"/>
              </a:buClr>
              <a:buFont typeface="mn-ea"/>
              <a:buChar char="●"/>
              <a:defRPr/>
            </a:pPr>
            <a:r>
              <a:rPr lang="ru-RU" sz="1200" b="0" strike="noStrike" spc="-1">
                <a:ea typeface="Raleway"/>
              </a:rPr>
              <a:t>За счет того, что обязанности персонала исполняет ИИ будет осуществляться быстрое и более качественное обслуживание клиентов.</a:t>
            </a:r>
            <a:endParaRPr lang="ru-RU" sz="1200" b="0" strike="noStrike" spc="-1"/>
          </a:p>
        </p:txBody>
      </p:sp>
      <p:sp>
        <p:nvSpPr>
          <p:cNvPr id="228" name="CustomShape 5"/>
          <p:cNvSpPr/>
          <p:nvPr/>
        </p:nvSpPr>
        <p:spPr>
          <a:xfrm>
            <a:off x="456840" y="1235520"/>
            <a:ext cx="2846160" cy="57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ffffff"/>
                </a:solidFill>
                <a:latin typeface="Raleway SemiBold"/>
                <a:ea typeface="Raleway SemiBold"/>
              </a:rPr>
              <a:t>КОНКУРЕНТЫ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229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30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31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32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488880" y="2345400"/>
            <a:ext cx="6935760" cy="22799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ru-RU" sz="1200" b="0" strike="noStrike" spc="-1">
                <a:ea typeface="Raleway SemiBold"/>
              </a:rPr>
              <a:t>Мы будем продавать натуральную продукцию созданную ИИ по уникальным рецептам, которые будут соответствовать предпочтениям различных потребителей. За счет особого подхода к потребителю мы планируем получать свой доход. </a:t>
            </a:r>
            <a:r>
              <a:rPr lang="ru-RU" sz="1200" b="0" strike="noStrike" spc="-1"/>
              <a:t>Использование программируемых, самообучающихся алгоритмов исключает фактор человеческой ошибки и позволяет находить даже неочевидные для человека решения. Снижение рисков. Машины с ИИ могут применяться в ситуациях, связанных с риском для человека.</a:t>
            </a:r>
            <a:endParaRPr lang="ru-RU" sz="1200" b="0" strike="noStrike" spc="-1"/>
          </a:p>
          <a:p>
            <a:pPr>
              <a:lnSpc>
                <a:spcPct val="115000"/>
              </a:lnSpc>
              <a:defRPr/>
            </a:pPr>
            <a:endParaRPr lang="ru-RU" sz="1200" b="0" strike="noStrike" spc="-1"/>
          </a:p>
          <a:p>
            <a:pPr>
              <a:lnSpc>
                <a:spcPct val="115000"/>
              </a:lnSpc>
              <a:defRPr/>
            </a:pPr>
            <a:r>
              <a:rPr lang="ru-RU" altLang="en-US" sz="1200" b="0" strike="noStrike" spc="-1"/>
              <a:t>Наша контора будет работать в сфере </a:t>
            </a:r>
            <a:r>
              <a:rPr lang="ru-RU" sz="1200" b="0" strike="noStrike" spc="-1"/>
              <a:t>HoReCa (</a:t>
            </a:r>
            <a:r>
              <a:rPr lang="ru-RU" altLang="en-US" sz="1200" b="0" strike="noStrike" spc="-1"/>
              <a:t>х</a:t>
            </a:r>
            <a:r>
              <a:rPr lang="ru-RU" sz="1200" b="0" strike="noStrike" spc="-1"/>
              <a:t>орека) — это сегмент в бизнесе, который ориентирован на оказание услуг в сфере гостеприимства</a:t>
            </a:r>
            <a:r>
              <a:rPr lang="en-US" altLang="ru-RU" sz="1200" b="0" strike="noStrike" spc="-1"/>
              <a:t>.</a:t>
            </a:r>
            <a:endParaRPr lang="en-US" altLang="ru-RU" sz="1200" b="0" strike="noStrike" spc="-1"/>
          </a:p>
          <a:p>
            <a:pPr>
              <a:lnSpc>
                <a:spcPct val="115000"/>
              </a:lnSpc>
              <a:defRPr/>
            </a:pPr>
            <a:endParaRPr lang="en-US" altLang="ru-RU" sz="1200" b="0" strike="noStrike" spc="-1"/>
          </a:p>
        </p:txBody>
      </p:sp>
      <p:sp>
        <p:nvSpPr>
          <p:cNvPr id="235" name="CustomShape 3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fld id="{0B12D304-F40B-420C-9E63-CEF13B7647B0}" type="slidenum">
              <a:rPr lang="en-US" sz="1000" b="0" strike="noStrike" spc="-1">
                <a:solidFill>
                  <a:srgbClr val="ffffff"/>
                </a:solidFill>
                <a:latin typeface="Arial"/>
                <a:ea typeface="Arial"/>
              </a:rPr>
              <a:pPr algn="ctr">
                <a:lnSpc>
                  <a:spcPct val="100000"/>
                </a:lnSpc>
                <a:defRPr/>
              </a:pPr>
              <a:t>9</a:t>
            </a:fld>
            <a:endParaRPr lang="en-US" sz="1000" b="0" strike="noStrike" spc="-1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236" name="CustomShape 4"/>
          <p:cNvSpPr/>
          <p:nvPr/>
        </p:nvSpPr>
        <p:spPr>
          <a:xfrm>
            <a:off x="456840" y="1270080"/>
            <a:ext cx="3954240" cy="594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37" name="CustomShape 5"/>
          <p:cNvSpPr/>
          <p:nvPr/>
        </p:nvSpPr>
        <p:spPr>
          <a:xfrm>
            <a:off x="456840" y="1260720"/>
            <a:ext cx="4603320" cy="64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ffffff"/>
                </a:solidFill>
                <a:latin typeface="Raleway SemiBold"/>
                <a:ea typeface="Raleway SemiBold"/>
              </a:rPr>
              <a:t>БИЗНЕС-МОДЕЛЬ*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238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39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40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41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1913106" y="1289685"/>
            <a:ext cx="4655160" cy="5924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2700" b="1" strike="noStrike" spc="-1">
                <a:solidFill>
                  <a:srgbClr val="8f00ff"/>
                </a:solidFill>
                <a:latin typeface="Raleway"/>
                <a:ea typeface="Raleway"/>
              </a:rPr>
              <a:t>ТЕКУЩИЕ РЕЗУЛЬТАТЫ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1409753" y="2677676"/>
            <a:ext cx="5432176" cy="11666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wrap="square" lIns="89999" tIns="91440" rIns="89999" bIns="91440">
            <a:spAutoFit/>
          </a:bodyPr>
          <a:lstStyle/>
          <a:p>
            <a:pPr algn="ctr">
              <a:lnSpc>
                <a:spcPct val="115000"/>
              </a:lnSpc>
              <a:defRPr/>
            </a:pPr>
            <a:r>
              <a:rPr lang="ru-RU" sz="1200" b="0" strike="noStrike" spc="-1">
                <a:solidFill>
                  <a:srgbClr val="000000"/>
                </a:solidFill>
                <a:ea typeface="Raleway"/>
              </a:rPr>
              <a:t>Идея есть, теперь нужно проверить, жизнеспособна ли она. ...</a:t>
            </a:r>
            <a:endParaRPr lang="ru-RU" sz="1200" b="0" strike="noStrike" spc="-1">
              <a:solidFill>
                <a:srgbClr val="000000"/>
              </a:solidFill>
              <a:ea typeface="Raleway"/>
            </a:endParaRPr>
          </a:p>
          <a:p>
            <a:pPr algn="ctr">
              <a:lnSpc>
                <a:spcPct val="115000"/>
              </a:lnSpc>
              <a:defRPr/>
            </a:pPr>
            <a:r>
              <a:rPr lang="ru-RU" altLang="en-US" sz="1200" b="0" strike="noStrike" spc="-1">
                <a:solidFill>
                  <a:srgbClr val="000000"/>
                </a:solidFill>
                <a:ea typeface="Raleway"/>
              </a:rPr>
              <a:t>МЫ формируем </a:t>
            </a:r>
            <a:r>
              <a:rPr lang="ru-RU" sz="1200" b="0" strike="noStrike" spc="-1">
                <a:solidFill>
                  <a:srgbClr val="000000"/>
                </a:solidFill>
                <a:ea typeface="Raleway"/>
              </a:rPr>
              <a:t>бизнес-иде</a:t>
            </a:r>
            <a:r>
              <a:rPr lang="ru-RU" altLang="en-US" sz="1200" b="0" strike="noStrike" spc="-1">
                <a:solidFill>
                  <a:srgbClr val="000000"/>
                </a:solidFill>
                <a:ea typeface="Raleway"/>
              </a:rPr>
              <a:t>ю</a:t>
            </a:r>
            <a:r>
              <a:rPr lang="ru-RU" sz="1200" b="0" strike="noStrike" spc="-1">
                <a:solidFill>
                  <a:srgbClr val="000000"/>
                </a:solidFill>
                <a:ea typeface="Raleway"/>
              </a:rPr>
              <a:t>, которая решает реальную проблему потребителя, но ещё не воплощена на рынке.</a:t>
            </a:r>
            <a:r>
              <a:rPr lang="ru-RU" altLang="en-US" sz="1200" b="0" strike="noStrike" spc="-1">
                <a:solidFill>
                  <a:srgbClr val="000000"/>
                </a:solidFill>
                <a:ea typeface="Raleway"/>
              </a:rPr>
              <a:t> </a:t>
            </a:r>
            <a:r>
              <a:rPr lang="ru-RU" sz="1200" b="0" strike="noStrike" spc="-1">
                <a:solidFill>
                  <a:srgbClr val="000000"/>
                </a:solidFill>
                <a:ea typeface="Raleway"/>
              </a:rPr>
              <a:t> </a:t>
            </a:r>
            <a:endParaRPr lang="ru-RU" sz="1200" b="0" strike="noStrike" spc="-1">
              <a:solidFill>
                <a:srgbClr val="000000"/>
              </a:solidFill>
              <a:ea typeface="Raleway"/>
            </a:endParaRPr>
          </a:p>
          <a:p>
            <a:pPr algn="ctr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defRPr/>
            </a:pPr>
            <a:endParaRPr lang="ru-RU" sz="1200" b="0" strike="noStrike" spc="-1">
              <a:solidFill>
                <a:srgbClr val="000000"/>
              </a:solidFill>
              <a:ea typeface="Raleway"/>
            </a:endParaRPr>
          </a:p>
        </p:txBody>
      </p:sp>
      <p:sp>
        <p:nvSpPr>
          <p:cNvPr id="245" name="CustomShape 3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46" name="CustomShape 4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47" name="CustomShape 5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48" name="CustomShape 6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456840" y="281160"/>
            <a:ext cx="4655160" cy="64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КОМАНДА СТАРТАПА</a:t>
            </a:r>
            <a:endParaRPr lang="ru-RU" sz="3000" b="0" strike="noStrike" spc="-1">
              <a:latin typeface="Arial"/>
            </a:endParaRPr>
          </a:p>
        </p:txBody>
      </p:sp>
      <p:graphicFrame>
        <p:nvGraphicFramePr>
          <p:cNvPr id="250" name="Table 2"/>
          <p:cNvGraphicFramePr/>
          <p:nvPr/>
        </p:nvGraphicFramePr>
        <p:xfrm>
          <a:off x="456840" y="921600"/>
          <a:ext cx="7531920" cy="3826440"/>
        </p:xfrm>
        <a:graphic>
          <a:graphicData uri="http://schemas.openxmlformats.org/drawingml/2006/table">
            <a:tbl>
              <a:tblGrid>
                <a:gridCol w="2510640"/>
                <a:gridCol w="2510640"/>
                <a:gridCol w="2510640"/>
              </a:tblGrid>
              <a:tr h="259200"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РОЛЬ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ФАМИЛИЯ ИМЯ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ФОТО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</a:tr>
              <a:tr h="1189080"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15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ЛИДЕР (CEO)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Егор Денисов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1189080"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15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ТЕХНОЛОГ, РАЗРАБОТЧИК (CTO)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Валентина Гурьянова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1189080"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15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МАРКЕТОЛОГ (СMO)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Савелий Галкин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2" name="CustomShape 4"/>
          <p:cNvSpPr/>
          <p:nvPr/>
        </p:nvSpPr>
        <p:spPr>
          <a:xfrm>
            <a:off x="456840" y="3853080"/>
            <a:ext cx="7992360" cy="36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>
            <a:spAutoFit/>
          </a:bodyPr>
          <a:lstStyle/>
          <a:p>
            <a:pPr>
              <a:lnSpc>
                <a:spcPct val="100000"/>
              </a:lnSpc>
              <a:spcAft>
                <a:spcPts val="1500"/>
              </a:spcAft>
              <a:defRPr/>
            </a:pPr>
            <a:r>
              <a:rPr lang="ru-RU" sz="1200" b="0" strike="noStrike" spc="-1">
                <a:solidFill>
                  <a:srgbClr val="fe7062"/>
                </a:solidFill>
                <a:latin typeface="Raleway SemiBold"/>
                <a:ea typeface="Raleway SemiBold"/>
              </a:rPr>
              <a:t>ВАЖНО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53" name="CustomShape 5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54" name="CustomShape 6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fld id="{A80C3321-6E8C-4E7C-B685-CD8153352EBF}" type="slidenum">
              <a:rPr lang="en-US" sz="1000" b="0" strike="noStrike" spc="-1">
                <a:solidFill>
                  <a:srgbClr val="ffffff"/>
                </a:solidFill>
                <a:latin typeface="Arial"/>
                <a:ea typeface="Arial"/>
              </a:rPr>
              <a:pPr algn="ctr">
                <a:lnSpc>
                  <a:spcPct val="100000"/>
                </a:lnSpc>
                <a:defRPr/>
              </a:pPr>
              <a:t>11</a:t>
            </a:fld>
            <a:endParaRPr lang="en-US" sz="1000" b="0" strike="noStrike" spc="-1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255" name="CustomShape 7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56" name="CustomShape 8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57" name="CustomShape 9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58" name="CustomShape 10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1544760" y="582480"/>
            <a:ext cx="4655160" cy="5331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28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ПЛАНЫ РАЗВИТИЯ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456840" y="1433880"/>
            <a:ext cx="7972920" cy="89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noAutofit/>
          </a:bodyPr>
          <a:lstStyle/>
          <a:p>
            <a:pPr marL="457200" indent="-329400">
              <a:lnSpc>
                <a:spcPct val="115000"/>
              </a:lnSpc>
              <a:buClr>
                <a:srgbClr val="8f00ff"/>
              </a:buClr>
              <a:buFont typeface="mn-ea"/>
              <a:buChar char="●"/>
              <a:defRPr/>
            </a:pPr>
            <a:r>
              <a:rPr lang="ru-RU" sz="1400" b="1" strike="noStrike" spc="-1">
                <a:solidFill>
                  <a:srgbClr val="132c40"/>
                </a:solidFill>
                <a:ea typeface="Raleway"/>
              </a:rPr>
              <a:t>Планы развития, основные укрупненные задачи</a:t>
            </a:r>
            <a:endParaRPr lang="ru-RU" sz="1400" b="1" strike="noStrike" spc="-1">
              <a:solidFill>
                <a:srgbClr val="132c40"/>
              </a:solidFill>
              <a:ea typeface="Raleway"/>
            </a:endParaRPr>
          </a:p>
          <a:p>
            <a:pPr>
              <a:lnSpc>
                <a:spcPct val="115000"/>
              </a:lnSpc>
              <a:defRPr/>
            </a:pPr>
            <a:r>
              <a:rPr lang="ru-RU" sz="1200" b="0" strike="noStrike" spc="-1">
                <a:solidFill>
                  <a:srgbClr val="132c40"/>
                </a:solidFill>
                <a:ea typeface="Raleway"/>
              </a:rPr>
              <a:t>1) Разработать или приобрести ИИ.</a:t>
            </a:r>
            <a:endParaRPr lang="ru-RU" sz="1200" b="0" strike="noStrike" spc="-1">
              <a:solidFill>
                <a:srgbClr val="132c40"/>
              </a:solidFill>
              <a:ea typeface="Raleway"/>
            </a:endParaRPr>
          </a:p>
          <a:p>
            <a:pPr>
              <a:lnSpc>
                <a:spcPct val="115000"/>
              </a:lnSpc>
              <a:defRPr/>
            </a:pPr>
            <a:r>
              <a:rPr lang="ru-RU" sz="1200" b="0" strike="noStrike" spc="-1">
                <a:solidFill>
                  <a:srgbClr val="132c40"/>
                </a:solidFill>
                <a:ea typeface="Raleway"/>
              </a:rPr>
              <a:t>2) Приобрести фудтрак.</a:t>
            </a:r>
            <a:endParaRPr lang="ru-RU" sz="1200" b="0" strike="noStrike" spc="-1">
              <a:solidFill>
                <a:srgbClr val="132c40"/>
              </a:solidFill>
              <a:ea typeface="Raleway"/>
            </a:endParaRPr>
          </a:p>
          <a:p>
            <a:pPr>
              <a:lnSpc>
                <a:spcPct val="115000"/>
              </a:lnSpc>
              <a:defRPr/>
            </a:pPr>
            <a:r>
              <a:rPr lang="ru-RU" sz="1200" b="0" strike="noStrike" spc="-1">
                <a:solidFill>
                  <a:srgbClr val="132c40"/>
                </a:solidFill>
                <a:ea typeface="Raleway"/>
              </a:rPr>
              <a:t>3) Найти лицо, готовое инвестировать наш проект.</a:t>
            </a:r>
            <a:endParaRPr lang="ru-RU" sz="1200" b="0" strike="noStrike" spc="-1">
              <a:solidFill>
                <a:srgbClr val="132c40"/>
              </a:solidFill>
              <a:ea typeface="Raleway"/>
            </a:endParaRPr>
          </a:p>
          <a:p>
            <a:pPr>
              <a:lnSpc>
                <a:spcPct val="115000"/>
              </a:lnSpc>
              <a:defRPr/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261" name="CustomShape 3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62" name="CustomShape 4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fld id="{3679F6F4-5790-4FF0-B86B-1EE442906637}" type="slidenum">
              <a:rPr lang="en-US" sz="1000" b="0" strike="noStrike" spc="-1">
                <a:solidFill>
                  <a:srgbClr val="ffffff"/>
                </a:solidFill>
                <a:latin typeface="Arial"/>
                <a:ea typeface="Arial"/>
              </a:rPr>
              <a:pPr algn="ctr">
                <a:lnSpc>
                  <a:spcPct val="100000"/>
                </a:lnSpc>
                <a:defRPr/>
              </a:pPr>
              <a:t>12</a:t>
            </a:fld>
            <a:endParaRPr lang="en-US" sz="1000" b="0" strike="noStrike" spc="-1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263" name="CustomShape 5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pic>
        <p:nvPicPr>
          <p:cNvPr id="264" name="Google Shape;261;p12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  <p:sp>
        <p:nvSpPr>
          <p:cNvPr id="265" name="CustomShape 6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66" name="CustomShape 7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67" name="CustomShape 8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68" name="CustomShape 9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graphicFrame>
        <p:nvGraphicFramePr>
          <p:cNvPr id="269" name="Table 10"/>
          <p:cNvGraphicFramePr/>
          <p:nvPr/>
        </p:nvGraphicFramePr>
        <p:xfrm>
          <a:off x="630360" y="3150000"/>
          <a:ext cx="7531560" cy="1903890"/>
        </p:xfrm>
        <a:graphic>
          <a:graphicData uri="http://schemas.openxmlformats.org/drawingml/2006/table">
            <a:tbl>
              <a:tblGrid>
                <a:gridCol w="3341160"/>
                <a:gridCol w="1679760"/>
                <a:gridCol w="2510640"/>
              </a:tblGrid>
              <a:tr h="380880"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ЧТО ДЕЛАЕМ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СРОК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ОТВЕТСТВЕННЫЙ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</a:tr>
              <a:tr h="439560"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Разрабатываем/ приобретаем ИИ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4 Нед.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Галкин Савелий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439560"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Приобрести  фудтрак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en-US" altLang="ru-RU" sz="1800" b="0" strike="noStrike" spc="-1">
                          <a:latin typeface="Arial"/>
                        </a:rPr>
                        <a:t>2</a:t>
                      </a:r>
                      <a:r>
                        <a:rPr lang="ru-RU" sz="1800" b="0" strike="noStrike" spc="-1">
                          <a:latin typeface="Arial"/>
                        </a:rPr>
                        <a:t> Нед.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Гурьянова Валентина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439560"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Найти инвестора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en-US" altLang="ru-RU" sz="1800" b="0" strike="noStrike" spc="-1">
                          <a:latin typeface="Arial"/>
                        </a:rPr>
                        <a:t>2</a:t>
                      </a:r>
                      <a:r>
                        <a:rPr lang="ru-RU" altLang="en-US" sz="1800" b="0" strike="noStrike" spc="-1">
                          <a:latin typeface="Arial"/>
                        </a:rPr>
                        <a:t> </a:t>
                      </a:r>
                      <a:r>
                        <a:rPr lang="ru-RU" sz="1800" b="0" strike="noStrike" spc="-1">
                          <a:latin typeface="Arial"/>
                        </a:rPr>
                        <a:t>Нед.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vert="horz" lIns="91080" tIns="45720" rIns="91080" bIns="45720" anchor="t" anchorCtr="0"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latin typeface="Arial"/>
                        </a:rPr>
                        <a:t>Денисов Егор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70" name="CustomShape 11"/>
          <p:cNvSpPr/>
          <p:nvPr/>
        </p:nvSpPr>
        <p:spPr>
          <a:xfrm>
            <a:off x="478080" y="2739960"/>
            <a:ext cx="5020560" cy="397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>
            <a:spAutoFit/>
          </a:bodyPr>
          <a:lstStyle/>
          <a:p>
            <a:pPr marL="457200" indent="-310320">
              <a:lnSpc>
                <a:spcPct val="115000"/>
              </a:lnSpc>
              <a:buClr>
                <a:srgbClr val="8f00ff"/>
              </a:buClr>
              <a:buFont typeface="mn-ea"/>
              <a:buChar char="●"/>
              <a:defRPr/>
            </a:pPr>
            <a:r>
              <a:rPr lang="ru-RU" sz="1200" b="0" strike="noStrike" spc="-1">
                <a:solidFill>
                  <a:srgbClr val="132c40"/>
                </a:solidFill>
                <a:ea typeface="Raleway"/>
              </a:rPr>
              <a:t>план-график на ближайшие 2-4  недели</a:t>
            </a:r>
            <a:endParaRPr lang="ru-RU" sz="1200" b="0" strike="noStrike" spc="-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456840" y="1543680"/>
            <a:ext cx="4655160" cy="840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8f00ff"/>
                </a:solidFill>
                <a:latin typeface="Raleway SemiBold"/>
                <a:ea typeface="Raleway SemiBold"/>
              </a:rPr>
              <a:t>КОНТАКТЫ ЛИДЕРА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456840" y="2454480"/>
            <a:ext cx="3602880" cy="206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noAutofit/>
          </a:bodyPr>
          <a:lstStyle/>
          <a:p>
            <a:pPr marL="457200" indent="-304200">
              <a:lnSpc>
                <a:spcPct val="115000"/>
              </a:lnSpc>
              <a:buClr>
                <a:srgbClr val="000000"/>
              </a:buClr>
              <a:buFont typeface="mn-ea"/>
              <a:buChar char="●"/>
              <a:defRPr/>
            </a:pPr>
            <a:r>
              <a:rPr lang="ru-RU" sz="1200" b="0" strike="noStrike" spc="-1">
                <a:solidFill>
                  <a:srgbClr val="000000"/>
                </a:solidFill>
              </a:rPr>
              <a:t>89131017474 </a:t>
            </a:r>
            <a:endParaRPr lang="ru-RU" sz="1200" b="0" strike="noStrike" spc="-1">
              <a:solidFill>
                <a:srgbClr val="000000"/>
              </a:solidFill>
            </a:endParaRPr>
          </a:p>
          <a:p>
            <a:pPr marL="457200" indent="-304200">
              <a:lnSpc>
                <a:spcPct val="115000"/>
              </a:lnSpc>
              <a:buClr>
                <a:srgbClr val="000000"/>
              </a:buClr>
              <a:buFont typeface="mn-ea"/>
              <a:buChar char="●"/>
              <a:defRPr/>
            </a:pPr>
            <a:r>
              <a:rPr lang="ru-RU" altLang="en-US" sz="1200" b="0" strike="noStrike" spc="-1">
                <a:solidFill>
                  <a:srgbClr val="000000"/>
                </a:solidFill>
              </a:rPr>
              <a:t>Денисов Егор Денисович </a:t>
            </a:r>
            <a:endParaRPr lang="ru-RU" altLang="en-US" sz="1200" b="0" strike="noStrike" spc="-1">
              <a:solidFill>
                <a:srgbClr val="000000"/>
              </a:solidFill>
            </a:endParaRPr>
          </a:p>
        </p:txBody>
      </p:sp>
      <p:sp>
        <p:nvSpPr>
          <p:cNvPr id="273" name="CustomShape 3"/>
          <p:cNvSpPr/>
          <p:nvPr/>
        </p:nvSpPr>
        <p:spPr>
          <a:xfrm>
            <a:off x="534295" y="3104967"/>
            <a:ext cx="3602880" cy="206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58320" tIns="58320" rIns="58320" bIns="58320">
            <a:noAutofit/>
          </a:bodyPr>
          <a:lstStyle/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l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@Drolslight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l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ru-RU" sz="1400" b="0" strike="noStrike" spc="-1">
                <a:solidFill>
                  <a:srgbClr val="000000"/>
                </a:solidFill>
                <a:latin typeface="Arial"/>
              </a:rPr>
              <a:t>drolslight@gmail.com</a:t>
            </a:r>
            <a:endParaRPr lang="en-US" altLang="ru-RU" sz="1400" b="0" strike="noStrike" spc="-1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l"/>
              <a:defRPr/>
            </a:pPr>
            <a:endParaRPr lang="en-US" alt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CustomShape 4"/>
          <p:cNvSpPr/>
          <p:nvPr/>
        </p:nvSpPr>
        <p:spPr>
          <a:xfrm>
            <a:off x="-5040" y="4773960"/>
            <a:ext cx="406080" cy="37944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75" name="CustomShape 5"/>
          <p:cNvSpPr/>
          <p:nvPr/>
        </p:nvSpPr>
        <p:spPr>
          <a:xfrm>
            <a:off x="-5040" y="4889160"/>
            <a:ext cx="4060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 lIns="89999" tIns="91440" rIns="89999" bIns="9144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fld id="{FDA4EE21-CE2F-493A-B10C-C82237343615}" type="slidenum">
              <a:rPr lang="en-US" sz="1000" b="0" strike="noStrike" spc="-1">
                <a:solidFill>
                  <a:srgbClr val="ffffff"/>
                </a:solidFill>
                <a:latin typeface="Arial"/>
                <a:ea typeface="Arial"/>
              </a:rPr>
              <a:pPr algn="ctr">
                <a:lnSpc>
                  <a:spcPct val="100000"/>
                </a:lnSpc>
                <a:defRPr/>
              </a:pPr>
              <a:t>13</a:t>
            </a:fld>
            <a:endParaRPr lang="en-US" sz="1000" b="0" strike="noStrike" spc="-1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276" name="CustomShape 6"/>
          <p:cNvSpPr/>
          <p:nvPr/>
        </p:nvSpPr>
        <p:spPr>
          <a:xfrm>
            <a:off x="456840" y="582480"/>
            <a:ext cx="687240" cy="68724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pic>
        <p:nvPicPr>
          <p:cNvPr id="277" name="Google Shape;278;p13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530640" y="656280"/>
            <a:ext cx="539280" cy="539280"/>
          </a:xfrm>
          <a:prstGeom prst="rect">
            <a:avLst/>
          </a:prstGeom>
          <a:ln>
            <a:noFill/>
          </a:ln>
        </p:spPr>
      </p:pic>
      <p:sp>
        <p:nvSpPr>
          <p:cNvPr id="278" name="CustomShape 7"/>
          <p:cNvSpPr/>
          <p:nvPr/>
        </p:nvSpPr>
        <p:spPr>
          <a:xfrm>
            <a:off x="8788320" y="0"/>
            <a:ext cx="354240" cy="208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79" name="CustomShape 8"/>
          <p:cNvSpPr/>
          <p:nvPr/>
        </p:nvSpPr>
        <p:spPr>
          <a:xfrm>
            <a:off x="8788320" y="4333320"/>
            <a:ext cx="354240" cy="82116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80" name="CustomShape 9"/>
          <p:cNvSpPr/>
          <p:nvPr/>
        </p:nvSpPr>
        <p:spPr>
          <a:xfrm>
            <a:off x="8788320" y="2088720"/>
            <a:ext cx="354240" cy="115884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281" name="CustomShape 10"/>
          <p:cNvSpPr/>
          <p:nvPr/>
        </p:nvSpPr>
        <p:spPr>
          <a:xfrm>
            <a:off x="8788320" y="3248280"/>
            <a:ext cx="354240" cy="1084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rgbClr r="0" g="0" b="0"/>
          </a:fontRef>
        </p:style>
        <p:txBody>
          <a:bodyPr/>
          <a:lstStyle/>
          <a:p>
            <a:pPr lvl="0">
              <a:defRPr/>
            </a:pPr>
            <a:endParaRPr lang="ru-RU"/>
          </a:p>
        </p:txBody>
      </p:sp>
      <p:pic>
        <p:nvPicPr>
          <p:cNvPr id="282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089839" y="366001"/>
            <a:ext cx="2639820" cy="41661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469</ep:Words>
  <ep:PresentationFormat>Экран (16:9)</ep:PresentationFormat>
  <ep:Paragraphs>87</ep:Paragraphs>
  <ep:Slides>13</ep:Slides>
  <ep:Notes>0</ep:Notes>
  <ep:TotalTime>0</ep:TotalTime>
  <ep:HiddenSlides>0</ep:HiddenSlides>
  <ep:MMClips>0</ep:MMClips>
  <ep:HeadingPairs>
    <vt:vector size="4" baseType="variant">
      <vt:variant>
        <vt:lpstr>Тема</vt:lpstr>
      </vt:variant>
      <vt:variant>
        <vt:i4>4</vt:i4>
      </vt:variant>
      <vt:variant>
        <vt:lpstr>Заголовок слайда</vt:lpstr>
      </vt:variant>
      <vt:variant>
        <vt:i4>13</vt:i4>
      </vt:variant>
    </vt:vector>
  </ep:HeadingPairs>
  <ep:TitlesOfParts>
    <vt:vector size="17" baseType="lpstr"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Слайд 3</vt:lpstr>
      <vt:lpstr>Презентация PowerPoint</vt:lpstr>
      <vt:lpstr>Презентация PowerPoint</vt:lpstr>
      <vt:lpstr>Презентация PowerPoint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Лазарь</dc:creator>
  <cp:lastModifiedBy>Егор</cp:lastModifiedBy>
  <dcterms:modified xsi:type="dcterms:W3CDTF">2023-10-26T18:12:44.656</dcterms:modified>
  <cp:revision>12</cp:revision>
  <dc:title>НАЗВАНИЕ ПРОЕКТА</dc:title>
  <cp:version>0906.0100.01</cp:version>
</cp:coreProperties>
</file>