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</p:sldIdLst>
  <p:sldSz cx="9144000" cy="5143500" type="screen16x9"/>
  <p:notesSz cx="6858000" cy="9144000"/>
  <p:embeddedFontLst>
    <p:embeddedFont>
      <p:font typeface="Raleway SemiBold" charset="-52"/>
      <p:regular r:id="rId17"/>
      <p:bold r:id="rId18"/>
      <p:italic r:id="rId19"/>
      <p:boldItalic r:id="rId20"/>
    </p:embeddedFont>
    <p:embeddedFont>
      <p:font typeface="Helvetica Neue" charset="0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Raleway" charset="-52"/>
      <p:regular r:id="rId29"/>
      <p:bold r:id="rId30"/>
      <p:italic r:id="rId31"/>
      <p:boldItalic r:id="rId32"/>
    </p:embeddedFont>
    <p:embeddedFont>
      <p:font typeface="Roboto" charset="0"/>
      <p:regular r:id="rId33"/>
      <p:bold r:id="rId34"/>
      <p:italic r:id="rId35"/>
      <p:boldItalic r:id="rId36"/>
    </p:embeddedFont>
    <p:embeddedFont>
      <p:font typeface="Century Gothic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08D439C2-3E3E-415A-9295-E7687F5FA328}">
  <a:tblStyle styleId="{08D439C2-3E3E-415A-9295-E7687F5FA3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7" d="100"/>
          <a:sy n="157" d="100"/>
        </p:scale>
        <p:origin x="-294" y="4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515491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3" name="Google Shape;2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456817" y="1173652"/>
            <a:ext cx="4411909" cy="113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</a:rPr>
              <a:t>Энергия для </a:t>
            </a:r>
            <a:r>
              <a:rPr lang="ru" sz="3100" dirty="0" smtClean="0">
                <a:solidFill>
                  <a:schemeClr val="dk1"/>
                </a:solidFill>
              </a:rPr>
              <a:t>жизни</a:t>
            </a:r>
            <a:br>
              <a:rPr lang="ru" sz="3100" dirty="0" smtClean="0">
                <a:solidFill>
                  <a:schemeClr val="dk1"/>
                </a:solidFill>
              </a:rPr>
            </a:br>
            <a:r>
              <a:rPr lang="ru" sz="3100" dirty="0" smtClean="0">
                <a:solidFill>
                  <a:schemeClr val="dk1"/>
                </a:solidFill>
              </a:rPr>
              <a:t>(Спортивное питание)</a:t>
            </a:r>
            <a:endParaRPr sz="3100" dirty="0"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713742" y="867767"/>
            <a:ext cx="1683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</a:rPr>
              <a:t>МАУ 025 </a:t>
            </a:r>
            <a:endParaRPr lang="ru-RU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d9bb0d21d8d8649b0beeaac91dc2fee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5371" y="2612894"/>
            <a:ext cx="4254081" cy="254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1"/>
          </p:nvPr>
        </p:nvSpPr>
        <p:spPr>
          <a:xfrm>
            <a:off x="467707" y="1580093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" sz="1400" dirty="0"/>
              <a:t>Проблема: Мало разнообразности в спортивной еде</a:t>
            </a:r>
            <a:endParaRPr sz="1400" dirty="0"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22500" y="1894444"/>
            <a:ext cx="7229100" cy="969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300" dirty="0">
                <a:solidFill>
                  <a:schemeClr val="dk2"/>
                </a:solidFill>
              </a:rPr>
              <a:t>Спортивное питание сейчас по большей его части однотонное или однообразное</a:t>
            </a:r>
            <a:r>
              <a:rPr lang="ru" sz="1300" dirty="0" smtClean="0">
                <a:solidFill>
                  <a:schemeClr val="dk2"/>
                </a:solidFill>
              </a:rPr>
              <a:t>.</a:t>
            </a:r>
          </a:p>
          <a:p>
            <a:pPr marL="457200" marR="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300" dirty="0" smtClean="0">
                <a:solidFill>
                  <a:schemeClr val="dk2"/>
                </a:solidFill>
              </a:rPr>
              <a:t>Стереотип – спортивное питание это всё химия.</a:t>
            </a:r>
            <a:endParaRPr sz="1300" dirty="0">
              <a:solidFill>
                <a:schemeClr val="dk2"/>
              </a:solidFill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1144718" y="63646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1"/>
          </p:nvPr>
        </p:nvSpPr>
        <p:spPr>
          <a:xfrm>
            <a:off x="401719" y="1483166"/>
            <a:ext cx="4533020" cy="122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 dirty="0">
                <a:solidFill>
                  <a:srgbClr val="132C40"/>
                </a:solidFill>
              </a:rPr>
              <a:t>Целевая аудитория в нашем проекте является люди занимающиеся </a:t>
            </a:r>
            <a:r>
              <a:rPr lang="ru" sz="1300" dirty="0" smtClean="0">
                <a:solidFill>
                  <a:srgbClr val="132C40"/>
                </a:solidFill>
              </a:rPr>
              <a:t>спортом (не </a:t>
            </a:r>
            <a:r>
              <a:rPr lang="ru" sz="1300" dirty="0">
                <a:solidFill>
                  <a:srgbClr val="132C40"/>
                </a:solidFill>
              </a:rPr>
              <a:t>важно</a:t>
            </a:r>
            <a:endParaRPr sz="1300" dirty="0">
              <a:solidFill>
                <a:srgbClr val="132C40"/>
              </a:solidFill>
            </a:endParaRPr>
          </a:p>
          <a:p>
            <a:pPr marL="1016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300" dirty="0" smtClean="0">
                <a:solidFill>
                  <a:srgbClr val="132C40"/>
                </a:solidFill>
              </a:rPr>
              <a:t>к</a:t>
            </a:r>
            <a:r>
              <a:rPr lang="ru" sz="1300" dirty="0" smtClean="0">
                <a:solidFill>
                  <a:srgbClr val="132C40"/>
                </a:solidFill>
              </a:rPr>
              <a:t>аким), </a:t>
            </a:r>
            <a:r>
              <a:rPr lang="ru" sz="1300" dirty="0">
                <a:solidFill>
                  <a:srgbClr val="132C40"/>
                </a:solidFill>
              </a:rPr>
              <a:t>или люди, которые следят за своим здоровьем и питанием.</a:t>
            </a:r>
            <a:endParaRPr sz="1300" dirty="0">
              <a:solidFill>
                <a:srgbClr val="132C40"/>
              </a:solidFill>
            </a:endParaRPr>
          </a:p>
          <a:p>
            <a:pPr marL="1016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 dirty="0">
                <a:solidFill>
                  <a:srgbClr val="132C40"/>
                </a:solidFill>
              </a:rPr>
              <a:t>Возраст: </a:t>
            </a:r>
            <a:r>
              <a:rPr lang="ru" sz="1300" dirty="0" smtClean="0">
                <a:solidFill>
                  <a:srgbClr val="132C40"/>
                </a:solidFill>
              </a:rPr>
              <a:t>22-40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User\Desktop\1638496032_3-sportishka-com-p-beguni-marafon-krasivie-sportivnie-foto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2351" y="2283718"/>
            <a:ext cx="4140295" cy="275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Спортивная подготовк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717" y="2668329"/>
            <a:ext cx="3792634" cy="237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title"/>
          </p:nvPr>
        </p:nvSpPr>
        <p:spPr>
          <a:xfrm>
            <a:off x="1322567" y="690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body" idx="1"/>
          </p:nvPr>
        </p:nvSpPr>
        <p:spPr>
          <a:xfrm>
            <a:off x="588993" y="1163581"/>
            <a:ext cx="6568200" cy="248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indent="-266700">
              <a:buClr>
                <a:schemeClr val="dk1"/>
              </a:buClr>
            </a:pPr>
            <a:r>
              <a:rPr lang="ru-RU" sz="1400" dirty="0">
                <a:solidFill>
                  <a:srgbClr val="1E1F2A"/>
                </a:solidFill>
                <a:highlight>
                  <a:srgbClr val="F9F9FB"/>
                </a:highlight>
                <a:latin typeface="Roboto"/>
                <a:ea typeface="Roboto"/>
                <a:sym typeface="Roboto"/>
              </a:rPr>
              <a:t>Однотонность спортивного питания. Надоедает порошковая форма</a:t>
            </a:r>
            <a:r>
              <a:rPr lang="ru-RU" sz="1400" dirty="0" smtClean="0">
                <a:solidFill>
                  <a:srgbClr val="1E1F2A"/>
                </a:solidFill>
                <a:highlight>
                  <a:srgbClr val="F9F9FB"/>
                </a:highlight>
                <a:latin typeface="Roboto"/>
                <a:ea typeface="Roboto"/>
                <a:sym typeface="Roboto"/>
              </a:rPr>
              <a:t>.</a:t>
            </a:r>
            <a:r>
              <a:rPr lang="ru" dirty="0">
                <a:solidFill>
                  <a:srgbClr val="132C40"/>
                </a:solidFill>
              </a:rPr>
              <a:t/>
            </a:r>
            <a:br>
              <a:rPr lang="ru" dirty="0">
                <a:solidFill>
                  <a:srgbClr val="132C40"/>
                </a:solidFill>
              </a:rPr>
            </a:br>
            <a:endParaRPr dirty="0">
              <a:solidFill>
                <a:srgbClr val="132C40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E1F2A"/>
              </a:buClr>
              <a:buSzPts val="1200"/>
              <a:buFont typeface="Roboto"/>
              <a:buAutoNum type="arabicPeriod"/>
            </a:pPr>
            <a:r>
              <a:rPr lang="ru" dirty="0" smtClean="0">
                <a:solidFill>
                  <a:srgbClr val="1E1F2A"/>
                </a:solidFill>
                <a:highlight>
                  <a:srgbClr val="F9F9FB"/>
                </a:highlight>
                <a:latin typeface="Roboto"/>
                <a:ea typeface="Roboto"/>
                <a:cs typeface="Roboto"/>
                <a:sym typeface="Roboto"/>
              </a:rPr>
              <a:t>Ограниченный </a:t>
            </a:r>
            <a:r>
              <a:rPr lang="ru" dirty="0">
                <a:solidFill>
                  <a:srgbClr val="1E1F2A"/>
                </a:solidFill>
                <a:highlight>
                  <a:srgbClr val="F9F9FB"/>
                </a:highlight>
                <a:latin typeface="Roboto"/>
                <a:ea typeface="Roboto"/>
                <a:cs typeface="Roboto"/>
                <a:sym typeface="Roboto"/>
              </a:rPr>
              <a:t>выбор: Некоторые компании предлагают ограниченный ассортимент продуктов.</a:t>
            </a:r>
            <a:endParaRPr dirty="0">
              <a:solidFill>
                <a:srgbClr val="1E1F2A"/>
              </a:solidFill>
              <a:highlight>
                <a:srgbClr val="F9F9FB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E1F2A"/>
              </a:buClr>
              <a:buSzPts val="1200"/>
              <a:buFont typeface="Roboto"/>
              <a:buAutoNum type="arabicPeriod"/>
            </a:pPr>
            <a:r>
              <a:rPr lang="ru" dirty="0">
                <a:solidFill>
                  <a:srgbClr val="1E1F2A"/>
                </a:solidFill>
                <a:highlight>
                  <a:srgbClr val="F9F9FB"/>
                </a:highlight>
                <a:latin typeface="Roboto"/>
                <a:ea typeface="Roboto"/>
                <a:cs typeface="Roboto"/>
                <a:sym typeface="Roboto"/>
              </a:rPr>
              <a:t>Ограниченные вкусы: Многие спортивные продукты имеют схожие вкусы и текстуры, что может стать причиной снижения интереса и удовлетворенности потребителей.</a:t>
            </a:r>
            <a:endParaRPr dirty="0">
              <a:solidFill>
                <a:srgbClr val="1E1F2A"/>
              </a:solidFill>
              <a:highlight>
                <a:srgbClr val="F9F9FB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E1F2A"/>
              </a:buClr>
              <a:buSzPts val="1200"/>
              <a:buFont typeface="Roboto"/>
              <a:buAutoNum type="arabicPeriod"/>
            </a:pPr>
            <a:r>
              <a:rPr lang="ru" dirty="0">
                <a:solidFill>
                  <a:srgbClr val="1E1F2A"/>
                </a:solidFill>
                <a:highlight>
                  <a:srgbClr val="F9F9FB"/>
                </a:highlight>
                <a:latin typeface="Roboto"/>
                <a:ea typeface="Roboto"/>
                <a:cs typeface="Roboto"/>
                <a:sym typeface="Roboto"/>
              </a:rPr>
              <a:t>Отсутствие индивидуального подхода: Многие существующие продукты не учитывают индивидуальные потребности и предпочтения каждого человека. Каждый спортсмен имеет уникальные требования к питанию, и отсутствие персонализации может быть </a:t>
            </a:r>
            <a:r>
              <a:rPr lang="ru" dirty="0" smtClean="0">
                <a:solidFill>
                  <a:srgbClr val="1E1F2A"/>
                </a:solidFill>
                <a:highlight>
                  <a:srgbClr val="F9F9FB"/>
                </a:highlight>
                <a:latin typeface="Roboto"/>
                <a:ea typeface="Roboto"/>
                <a:cs typeface="Roboto"/>
                <a:sym typeface="Roboto"/>
              </a:rPr>
              <a:t>проблемой</a:t>
            </a:r>
            <a:r>
              <a:rPr lang="ru" dirty="0">
                <a:solidFill>
                  <a:srgbClr val="1E1F2A"/>
                </a:solidFill>
                <a:highlight>
                  <a:srgbClr val="F9F9FB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lang="ru" dirty="0" smtClean="0">
              <a:solidFill>
                <a:srgbClr val="1E1F2A"/>
              </a:solidFill>
              <a:highlight>
                <a:srgbClr val="F9F9FB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1602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800" y="19788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5186.750x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86402"/>
            <a:ext cx="2787602" cy="278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1291894" y="46470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382844" y="356400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21" y="42542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928556" y="1282977"/>
            <a:ext cx="7343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Мы сделаем спортивное питание в виде обычной еды, </a:t>
            </a:r>
          </a:p>
          <a:p>
            <a:r>
              <a:rPr lang="ru-RU" sz="1600" dirty="0"/>
              <a:t>н</a:t>
            </a:r>
            <a:r>
              <a:rPr lang="ru-RU" sz="1600" dirty="0" smtClean="0"/>
              <a:t>апример паста, пирожные</a:t>
            </a:r>
            <a:r>
              <a:rPr lang="ru-RU" sz="1600" dirty="0"/>
              <a:t>, </a:t>
            </a:r>
            <a:r>
              <a:rPr lang="ru-RU" sz="1600" dirty="0" err="1" smtClean="0"/>
              <a:t>панкейки</a:t>
            </a:r>
            <a:r>
              <a:rPr lang="ru-RU" sz="1600" dirty="0" smtClean="0"/>
              <a:t>, блинчики.</a:t>
            </a:r>
            <a:endParaRPr lang="ru-RU" sz="1600" dirty="0"/>
          </a:p>
        </p:txBody>
      </p:sp>
      <p:pic>
        <p:nvPicPr>
          <p:cNvPr id="3074" name="Picture 2" descr="C:\Users\User\Desktop\1580990372_6-p-pankeiki-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5237" y="2365836"/>
            <a:ext cx="3722942" cy="277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7SCoDcR9_g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1513" y="2365835"/>
            <a:ext cx="2723723" cy="272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0" name="Google Shape;190;p31"/>
          <p:cNvSpPr txBox="1"/>
          <p:nvPr/>
        </p:nvSpPr>
        <p:spPr>
          <a:xfrm>
            <a:off x="808057" y="1779023"/>
            <a:ext cx="5118900" cy="301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 sz="1200" b="1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стартап Энергия для жизни</a:t>
            </a:r>
            <a:endParaRPr sz="1200" b="1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 </a:t>
            </a:r>
            <a:r>
              <a:rPr lang="ru" sz="1200" b="1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поддерживать интерес к правильному питанию</a:t>
            </a:r>
            <a:r>
              <a:rPr lang="ru" sz="1200" b="1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1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1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когда спортивное питание становится однотонным или однообразным</a:t>
            </a:r>
            <a:r>
              <a:rPr lang="ru" sz="1200" b="1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1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0" u="none" strike="noStrike" cap="none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</a:t>
            </a:r>
            <a:r>
              <a:rPr lang="ru" sz="1200" b="1" i="0" u="none" strike="noStrike" cap="none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ы решаем </a:t>
            </a:r>
            <a:r>
              <a:rPr lang="ru" sz="1200" b="1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проблему </a:t>
            </a:r>
            <a:r>
              <a:rPr lang="ru" sz="1200" b="1" i="0" u="none" strike="noStrike" cap="none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негативного мнения </a:t>
            </a:r>
            <a:r>
              <a:rPr lang="ru" sz="1200" b="1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 спортивном пита</a:t>
            </a:r>
            <a:r>
              <a:rPr lang="ru" sz="1200" b="1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нии и </a:t>
            </a:r>
            <a:r>
              <a:rPr lang="ru" sz="1200" b="1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сделаем </a:t>
            </a:r>
            <a:r>
              <a:rPr lang="ru" sz="1200" b="1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его в виде обычных привычных всем продуктов</a:t>
            </a:r>
            <a:endParaRPr sz="1200" b="1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 уникально нового формата спортивного </a:t>
            </a:r>
            <a:r>
              <a:rPr lang="ru" sz="1200" b="1" i="0" u="none" strike="noStrike" cap="none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питания</a:t>
            </a:r>
            <a:r>
              <a:rPr lang="ru" sz="1200" b="1" dirty="0">
                <a:solidFill>
                  <a:schemeClr val="bg2"/>
                </a:solidFill>
                <a:latin typeface="Raleway"/>
                <a:ea typeface="Raleway SemiBold"/>
                <a:cs typeface="Raleway SemiBold"/>
                <a:sym typeface="Raleway"/>
              </a:rPr>
              <a:t>,</a:t>
            </a:r>
            <a:endParaRPr sz="1200" b="1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чтобы</a:t>
            </a:r>
            <a:r>
              <a:rPr lang="ru" sz="1200" b="1" i="0" u="none" strike="noStrike" cap="none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200" b="1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получать все необходимые питательные вещества</a:t>
            </a:r>
            <a:r>
              <a:rPr lang="ru" sz="1200" b="1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</a:t>
            </a:r>
            <a:r>
              <a:rPr lang="ru" sz="1200" b="1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1" i="0" u="none" strike="noStrike" cap="none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2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2"/>
          <p:cNvSpPr txBox="1"/>
          <p:nvPr/>
        </p:nvSpPr>
        <p:spPr>
          <a:xfrm>
            <a:off x="488944" y="1925690"/>
            <a:ext cx="3695496" cy="2243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200" b="1" dirty="0" smtClean="0"/>
              <a:t>SOM</a:t>
            </a:r>
            <a:r>
              <a:rPr lang="ru-RU" sz="1200" dirty="0" smtClean="0"/>
              <a:t> – продажа продуктов через знакомых и в спортивном клубе </a:t>
            </a:r>
            <a:r>
              <a:rPr lang="ru-RU" sz="1200" b="1" dirty="0" err="1" smtClean="0"/>
              <a:t>Xfit</a:t>
            </a:r>
            <a:r>
              <a:rPr lang="ru-RU" sz="1200" b="1" dirty="0" smtClean="0"/>
              <a:t> </a:t>
            </a:r>
            <a:r>
              <a:rPr lang="ru-RU" sz="1200" dirty="0" smtClean="0"/>
              <a:t>в г. Мурманск</a:t>
            </a:r>
            <a:br>
              <a:rPr lang="ru-RU" sz="1200" dirty="0" smtClean="0"/>
            </a:br>
            <a:r>
              <a:rPr lang="ru-RU" sz="1200" b="1" dirty="0" smtClean="0"/>
              <a:t>SAM</a:t>
            </a:r>
            <a:r>
              <a:rPr lang="ru-RU" sz="1200" dirty="0" smtClean="0"/>
              <a:t> – остальных спортивных клубах г. Мурманск</a:t>
            </a:r>
          </a:p>
          <a:p>
            <a:r>
              <a:rPr lang="ru-RU" sz="1200" b="1" dirty="0" smtClean="0"/>
              <a:t>TAM</a:t>
            </a:r>
            <a:r>
              <a:rPr lang="ru-RU" sz="1200" dirty="0" smtClean="0"/>
              <a:t> – создание интернет магазина с возможностью доставки продукции по всей России</a:t>
            </a:r>
          </a:p>
          <a:p>
            <a:r>
              <a:rPr lang="ru-RU" sz="1200" b="1" dirty="0" smtClean="0"/>
              <a:t>PAM</a:t>
            </a:r>
            <a:r>
              <a:rPr lang="ru-RU" sz="1200" dirty="0" smtClean="0"/>
              <a:t> – наладить связь с другими странами.</a:t>
            </a:r>
          </a:p>
          <a:p>
            <a:r>
              <a:rPr lang="ru-RU" sz="1200" dirty="0" smtClean="0"/>
              <a:t/>
            </a:r>
            <a:br>
              <a:rPr lang="ru-RU" sz="1200" dirty="0" smtClean="0"/>
            </a:br>
            <a:endParaRPr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1" name="Google Shape;201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2" name="Google Shape;20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 descr="C:\Users\User\Desktop\55f05eac-cecf-439c-9953-0fe446fa1a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6829" y="1207361"/>
            <a:ext cx="4126895" cy="368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3"/>
          <p:cNvSpPr/>
          <p:nvPr/>
        </p:nvSpPr>
        <p:spPr>
          <a:xfrm>
            <a:off x="122151" y="988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3"/>
          <p:cNvSpPr txBox="1"/>
          <p:nvPr/>
        </p:nvSpPr>
        <p:spPr>
          <a:xfrm>
            <a:off x="401719" y="859638"/>
            <a:ext cx="6936600" cy="3317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 dirty="0" smtClean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Производители </a:t>
            </a:r>
            <a:r>
              <a:rPr lang="ru" sz="1200" b="1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спортивного питания: Это компании, специализирующиеся на производстве и продаже спортивных пищевых продуктов, таких как протеиновые порошки, батончики, напитки и другие. Примеры таких компаний включают Optimum Nutrition, MuscleTech, BSN и другие.</a:t>
            </a: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</a:t>
            </a: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- Широкий ассортимент продуктов, предлагающих различные варианты и вкусы.</a:t>
            </a: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- Узнаваемые бренды и долгая история на рынке.</a:t>
            </a: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- Широкий распространительский канал и наличие в магазинах и онлайн-платформах.</a:t>
            </a: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</a:t>
            </a: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- Ограниченная инновация и разнообразие в продуктах.</a:t>
            </a: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- Возможное отсутствие персонализации и индивидуального подхода к клиентам.</a:t>
            </a: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- Высокая конкуренция и насыщенность рынка.</a:t>
            </a:r>
            <a:endParaRPr sz="1200" b="1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9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4" name="Google Shape;214;p33"/>
          <p:cNvSpPr txBox="1">
            <a:spLocks noGrp="1"/>
          </p:cNvSpPr>
          <p:nvPr>
            <p:ph type="title"/>
          </p:nvPr>
        </p:nvSpPr>
        <p:spPr>
          <a:xfrm>
            <a:off x="122150" y="643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5" name="Google Shape;21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281" y="908344"/>
            <a:ext cx="6897361" cy="305203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48281" y="1877245"/>
            <a:ext cx="689736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248281" y="2943036"/>
            <a:ext cx="6897361" cy="605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/>
          <p:nvPr/>
        </p:nvSpPr>
        <p:spPr>
          <a:xfrm>
            <a:off x="407619" y="90070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6"/>
          <p:cNvSpPr/>
          <p:nvPr/>
        </p:nvSpPr>
        <p:spPr>
          <a:xfrm>
            <a:off x="354976" y="647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6"/>
          <p:cNvSpPr txBox="1">
            <a:spLocks noGrp="1"/>
          </p:cNvSpPr>
          <p:nvPr>
            <p:ph type="title"/>
          </p:nvPr>
        </p:nvSpPr>
        <p:spPr>
          <a:xfrm>
            <a:off x="407626" y="3880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0" name="Google Shape;24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99835" y="690341"/>
          <a:ext cx="8483937" cy="4222891"/>
        </p:xfrm>
        <a:graphic>
          <a:graphicData uri="http://schemas.openxmlformats.org/drawingml/2006/table">
            <a:tbl>
              <a:tblPr firstRow="1" bandRow="1">
                <a:tableStyleId>{08D439C2-3E3E-415A-9295-E7687F5FA328}</a:tableStyleId>
              </a:tblPr>
              <a:tblGrid>
                <a:gridCol w="1799887"/>
                <a:gridCol w="6684050"/>
              </a:tblGrid>
              <a:tr h="667381"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 направления деятельности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Для раскрытия ценности мы занимаемся разработкой качественного продукта, который будет отличаться от другой продукции спортивного питания. </a:t>
                      </a:r>
                      <a:b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Наши каналы продаж - спортивные  клубы,  спортивные комплексы. </a:t>
                      </a:r>
                      <a:b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Общение с клиентами будет через социальные сети. </a:t>
                      </a:r>
                      <a:b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Наши доходы должны идти с продаж нашей продукции, учитывая расходы на производство, поставку сырья и др. расходы</a:t>
                      </a:r>
                      <a:endParaRPr lang="ru-RU" sz="800" dirty="0"/>
                    </a:p>
                  </a:txBody>
                  <a:tcPr/>
                </a:tc>
              </a:tr>
              <a:tr h="416677"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 ресурсы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Наша продукция требует сырья для производства, инструменты для производства. </a:t>
                      </a:r>
                      <a:b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Каналы связи: В данный момент только наш город. </a:t>
                      </a:r>
                      <a:r>
                        <a:rPr lang="ru-RU" sz="8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Впоследствие</a:t>
                      </a: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перейдём на масштабы крупнее. Взаимоотношения с клиентами должны быть хорошими и надёжными. </a:t>
                      </a:r>
                      <a:b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Источником дохода является продажа продукта в спортивных клубах и комплексах.</a:t>
                      </a:r>
                      <a:endParaRPr lang="ru-RU" sz="800" dirty="0"/>
                    </a:p>
                  </a:txBody>
                  <a:tcPr/>
                </a:tc>
              </a:tr>
              <a:tr h="382563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партнеры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1.Ключевые партнёры -Спортивные клубы </a:t>
                      </a:r>
                      <a:endParaRPr lang="ru-RU" sz="800" b="0" dirty="0" smtClean="0"/>
                    </a:p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Основной поставщик -Повар </a:t>
                      </a:r>
                      <a:endParaRPr lang="ru-RU" sz="800" b="0" dirty="0" smtClean="0"/>
                    </a:p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Наши партнёры осуществляют поставку основного сырья и </a:t>
                      </a:r>
                      <a:r>
                        <a:rPr lang="ru-RU" sz="8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предоствляют</a:t>
                      </a: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помощь в продаже продукта</a:t>
                      </a:r>
                      <a:endParaRPr lang="ru-RU" dirty="0"/>
                    </a:p>
                  </a:txBody>
                  <a:tcPr/>
                </a:tc>
              </a:tr>
              <a:tr h="555907"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Предлагаемые преимущества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1.Ценность продукта заключается в получении необходимых питательных веществ посредством потребления нашего продукта. </a:t>
                      </a:r>
                      <a:endParaRPr lang="ru-RU" sz="800" b="0" dirty="0" smtClean="0"/>
                    </a:p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Мы помогаем поддерживать интерес к правильному питанию. </a:t>
                      </a:r>
                      <a:endParaRPr lang="ru-RU" sz="800" b="0" dirty="0" smtClean="0"/>
                    </a:p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Мы предоставляем индивидуальные рецепты к каждому сегменту потребителей. </a:t>
                      </a:r>
                      <a:endParaRPr lang="ru-RU" sz="800" b="0" dirty="0" smtClean="0"/>
                    </a:p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Мы стараемся поддержать правильное питание клиентов во время физических нагрузок</a:t>
                      </a:r>
                      <a:endParaRPr lang="ru-RU" sz="800" b="0" dirty="0" smtClean="0"/>
                    </a:p>
                  </a:txBody>
                  <a:tcPr/>
                </a:tc>
              </a:tr>
              <a:tr h="474559"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Отношения с клиентами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 клиентами мы стараемся выстроить хорошие отношения, чтобы могли производить продукт под желания потребителей, а в то время клиенты были довольны качеством продукции. </a:t>
                      </a:r>
                      <a:endParaRPr lang="ru-RU" sz="800" dirty="0"/>
                    </a:p>
                  </a:txBody>
                  <a:tcPr/>
                </a:tc>
              </a:tr>
              <a:tr h="317768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Сегменты клиентов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Мы создаём ценность для людей, занимающихся спортом. </a:t>
                      </a:r>
                    </a:p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  Важные клиенты - люди, активно занимающиеся спортом.</a:t>
                      </a:r>
                      <a:endParaRPr lang="ru-RU" sz="800" b="0" dirty="0" smtClean="0"/>
                    </a:p>
                  </a:txBody>
                  <a:tcPr/>
                </a:tc>
              </a:tr>
              <a:tr h="512458"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Структура расходов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Основные затраты - закупка сырья, производство продукции, поставка продукции. </a:t>
                      </a:r>
                    </a:p>
                    <a:p>
                      <a:pPr rtl="0" fontAlgn="base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Главный ингредиент - протеин. </a:t>
                      </a:r>
                    </a:p>
                    <a:p>
                      <a:pPr rtl="0" fontAlgn="base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r>
                        <a:rPr lang="ru-RU" sz="8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Самая дорогая активность - закупка сырья и производство продукта.</a:t>
                      </a:r>
                    </a:p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Себестоимость 1 </a:t>
                      </a:r>
                      <a:r>
                        <a:rPr lang="ru-RU" sz="8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панкейка</a:t>
                      </a: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- 24 руб.</a:t>
                      </a:r>
                      <a:endParaRPr lang="ru-RU" sz="800" b="0" dirty="0" smtClean="0"/>
                    </a:p>
                  </a:txBody>
                  <a:tcPr/>
                </a:tc>
              </a:tr>
              <a:tr h="473851"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Потоки выручки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Доход от продажи продукта</a:t>
                      </a:r>
                      <a:endParaRPr lang="ru-RU" sz="800" b="0" dirty="0" smtClean="0"/>
                    </a:p>
                    <a:p>
                      <a:pPr rtl="0"/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Цена 1 </a:t>
                      </a:r>
                      <a:r>
                        <a:rPr lang="ru-RU" sz="8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панкейка</a:t>
                      </a: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- 50 руб.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3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74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Font typeface="+mj-lt"/>
              <a:buAutoNum type="arabicPeriod"/>
            </a:pPr>
            <a:r>
              <a:rPr lang="ru" dirty="0" smtClean="0"/>
              <a:t>Разработаны рецепты для некоторых продуктов.</a:t>
            </a:r>
          </a:p>
          <a:p>
            <a:pPr marL="22860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Font typeface="+mj-lt"/>
              <a:buAutoNum type="arabicPeriod"/>
            </a:pPr>
            <a:r>
              <a:rPr lang="ru" dirty="0" smtClean="0"/>
              <a:t>Создана бизнес модель.</a:t>
            </a:r>
          </a:p>
          <a:p>
            <a:pPr marL="22860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Font typeface="+mj-lt"/>
              <a:buAutoNum type="arabicPeriod"/>
            </a:pPr>
            <a:r>
              <a:rPr lang="ru" dirty="0" smtClean="0"/>
              <a:t>Создан прототип панкейка с протеином.</a:t>
            </a:r>
          </a:p>
        </p:txBody>
      </p:sp>
      <p:sp>
        <p:nvSpPr>
          <p:cNvPr id="251" name="Google Shape;25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0" name="Google Shape;260;p38"/>
          <p:cNvGraphicFramePr/>
          <p:nvPr/>
        </p:nvGraphicFramePr>
        <p:xfrm>
          <a:off x="456810" y="921625"/>
          <a:ext cx="7532025" cy="2953977"/>
        </p:xfrm>
        <a:graphic>
          <a:graphicData uri="http://schemas.openxmlformats.org/drawingml/2006/table">
            <a:tbl>
              <a:tblPr>
                <a:noFill/>
                <a:tableStyleId>{08D439C2-3E3E-415A-9295-E7687F5FA328}</a:tableStyleId>
              </a:tblPr>
              <a:tblGrid>
                <a:gridCol w="2510675"/>
                <a:gridCol w="2510675"/>
                <a:gridCol w="2510675"/>
              </a:tblGrid>
              <a:tr h="50324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22536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Тихонов Денис</a:t>
                      </a:r>
                      <a:endParaRPr sz="12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22536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dirty="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Нахабцев Андрей</a:t>
                      </a:r>
                      <a:endParaRPr sz="13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61" name="Google Shape;261;p38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38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63" name="Google Shape;263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145" name="Picture 1" descr="C:\Users\Полторучкин\Desktop\Валера прост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2962" y="2700811"/>
            <a:ext cx="1199014" cy="1090011"/>
          </a:xfrm>
          <a:prstGeom prst="rect">
            <a:avLst/>
          </a:prstGeom>
          <a:noFill/>
        </p:spPr>
      </p:pic>
      <p:pic>
        <p:nvPicPr>
          <p:cNvPr id="6146" name="Picture 2" descr="C:\Users\Полторучкин\Desktop\Писюн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6462" y="1423073"/>
            <a:ext cx="747900" cy="1265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9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4" name="Google Shape;274;p39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461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 smtClean="0">
                <a:solidFill>
                  <a:srgbClr val="132C40"/>
                </a:solidFill>
              </a:rPr>
              <a:t>Планы </a:t>
            </a:r>
            <a:r>
              <a:rPr lang="ru" sz="1600" dirty="0">
                <a:solidFill>
                  <a:srgbClr val="132C40"/>
                </a:solidFill>
              </a:rPr>
              <a:t>развития, основные укрупненные </a:t>
            </a:r>
            <a:r>
              <a:rPr lang="ru" sz="1600" dirty="0" smtClean="0">
                <a:solidFill>
                  <a:srgbClr val="132C40"/>
                </a:solidFill>
              </a:rPr>
              <a:t>задачи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275" name="Google Shape;275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557119" y="1899617"/>
          <a:ext cx="6994250" cy="2260600"/>
        </p:xfrm>
        <a:graphic>
          <a:graphicData uri="http://schemas.openxmlformats.org/drawingml/2006/table">
            <a:tbl>
              <a:tblPr/>
              <a:tblGrid>
                <a:gridCol w="2628711"/>
                <a:gridCol w="1290886"/>
                <a:gridCol w="1326091"/>
                <a:gridCol w="1748562"/>
              </a:tblGrid>
              <a:tr h="205285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Создаём прототип продукта</a:t>
                      </a:r>
                      <a:endParaRPr lang="ru-RU" dirty="0"/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Даём продукт на пробу </a:t>
                      </a:r>
                      <a:endParaRPr lang="ru-RU" dirty="0"/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Корректировки в рецепте продукта (если потребуются)</a:t>
                      </a:r>
                      <a:endParaRPr lang="ru-RU" dirty="0"/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Запуск продаж</a:t>
                      </a:r>
                      <a:endParaRPr lang="ru-RU" dirty="0"/>
                    </a:p>
                    <a:p>
                      <a:pPr fontAlgn="t"/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Декабрь 2023</a:t>
                      </a:r>
                      <a:endParaRPr lang="ru-RU" dirty="0"/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Январь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2024</a:t>
                      </a:r>
                      <a:endParaRPr lang="ru-RU" dirty="0"/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endParaRPr lang="ru-RU" dirty="0" smtClean="0"/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Январь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2024</a:t>
                      </a:r>
                      <a:endParaRPr lang="ru-RU" dirty="0"/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Ноябрь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2024</a:t>
                      </a:r>
                      <a:endParaRPr lang="ru-RU" dirty="0"/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ПЛАН ДАЛЬНЕЙШЕГО РАЗВИТИЯ СТАРТАП-ПРОЕКТА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0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0" name="Google Shape;290;p40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Тихонов Денис: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номер: </a:t>
            </a:r>
            <a:r>
              <a:rPr lang="ru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+79633604738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телеграмм: @den_21nice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1" name="Google Shape;291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498</Words>
  <Application>Microsoft Office PowerPoint</Application>
  <PresentationFormat>Экран (16:9)</PresentationFormat>
  <Paragraphs>119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Raleway SemiBold</vt:lpstr>
      <vt:lpstr>Helvetica Neue</vt:lpstr>
      <vt:lpstr>Calibri</vt:lpstr>
      <vt:lpstr>Raleway</vt:lpstr>
      <vt:lpstr>Roboto</vt:lpstr>
      <vt:lpstr>Times New Roman</vt:lpstr>
      <vt:lpstr>Century Gothic</vt:lpstr>
      <vt:lpstr>Simple Light</vt:lpstr>
      <vt:lpstr>Simple Light</vt:lpstr>
      <vt:lpstr>Энергия для жизни (Спортивное питание)</vt:lpstr>
      <vt:lpstr>Слайд 2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Энергия для жизни</dc:title>
  <cp:lastModifiedBy>Windows</cp:lastModifiedBy>
  <cp:revision>15</cp:revision>
  <dcterms:modified xsi:type="dcterms:W3CDTF">2023-12-05T17:15:09Z</dcterms:modified>
</cp:coreProperties>
</file>