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303" r:id="rId3"/>
    <p:sldId id="296" r:id="rId4"/>
    <p:sldId id="294" r:id="rId5"/>
    <p:sldId id="295" r:id="rId6"/>
    <p:sldId id="297" r:id="rId7"/>
    <p:sldId id="299" r:id="rId8"/>
    <p:sldId id="300" r:id="rId9"/>
    <p:sldId id="301" r:id="rId10"/>
    <p:sldId id="302" r:id="rId11"/>
    <p:sldId id="298" r:id="rId12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9F70AD"/>
    <a:srgbClr val="FF9900"/>
    <a:srgbClr val="00B6F6"/>
    <a:srgbClr val="006DF2"/>
    <a:srgbClr val="164194"/>
    <a:srgbClr val="6D7886"/>
    <a:srgbClr val="9460A4"/>
    <a:srgbClr val="858889"/>
    <a:srgbClr val="51C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7436" autoAdjust="0"/>
  </p:normalViewPr>
  <p:slideViewPr>
    <p:cSldViewPr snapToGrid="0" snapToObjects="1">
      <p:cViewPr>
        <p:scale>
          <a:sx n="79" d="100"/>
          <a:sy n="79" d="100"/>
        </p:scale>
        <p:origin x="-90" y="-690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 smtClean="0"/>
              <a:t>ОБРАЗЕЦ</a:t>
            </a:r>
            <a:br>
              <a:rPr lang="ru-RU" dirty="0" smtClean="0"/>
            </a:br>
            <a:r>
              <a:rPr lang="ru-RU" dirty="0" smtClean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 smtClean="0"/>
              <a:t>ОБРАЗЕЦ</a:t>
            </a:r>
            <a:br>
              <a:rPr lang="ru-RU" dirty="0" smtClean="0"/>
            </a:br>
            <a:r>
              <a:rPr lang="ru-RU" dirty="0" smtClean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 smtClean="0"/>
              <a:t>/ </a:t>
            </a:r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 smtClean="0"/>
              <a:t>/ </a:t>
            </a:r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smtClean="0"/>
              <a:t>/ </a:t>
            </a:r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2206275" y="1582661"/>
            <a:ext cx="7708392" cy="2276995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				 	СЫРОВАРНЯ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>
                <a:latin typeface="Century Gothic" panose="020B0502020202020204" pitchFamily="34" charset="0"/>
              </a:rPr>
              <a:t>Домашнее-вкуснее</a:t>
            </a:r>
            <a:endParaRPr lang="ru-RU" i="1" dirty="0">
              <a:latin typeface="Century Gothic" panose="020B0502020202020204" pitchFamily="34" charset="0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553005" y="5907454"/>
            <a:ext cx="3689811" cy="49014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Century Schoolbook" panose="02040604050505020304" pitchFamily="18" charset="0"/>
              </a:rPr>
              <a:t>Марковкин Денис Владимирович</a:t>
            </a:r>
          </a:p>
          <a:p>
            <a:r>
              <a:rPr lang="ru-RU" b="1" dirty="0" smtClean="0">
                <a:latin typeface="Century Schoolbook" panose="02040604050505020304" pitchFamily="18" charset="0"/>
              </a:rPr>
              <a:t>Лидер,  координатор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672" y="4192165"/>
            <a:ext cx="4136422" cy="232673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39552" y="0"/>
            <a:ext cx="7772400" cy="1470025"/>
          </a:xfrm>
          <a:prstGeom prst="rect">
            <a:avLst/>
          </a:prstGeom>
        </p:spPr>
        <p:txBody>
          <a:bodyPr/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3200" b="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</a:rPr>
              <a:t>Сыроварение</a:t>
            </a:r>
            <a:endParaRPr lang="ru-RU" sz="3200" b="0" kern="0" dirty="0">
              <a:solidFill>
                <a:srgbClr val="5B9BD5"/>
              </a:solidFill>
              <a:latin typeface="Montserrat"/>
              <a:ea typeface="Montserrat"/>
              <a:cs typeface="Montserrat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88938" y="599776"/>
            <a:ext cx="6427278" cy="4488040"/>
            <a:chOff x="88938" y="779796"/>
            <a:chExt cx="6427278" cy="4488040"/>
          </a:xfrm>
        </p:grpSpPr>
        <p:sp>
          <p:nvSpPr>
            <p:cNvPr id="3" name="TextBox 2"/>
            <p:cNvSpPr txBox="1"/>
            <p:nvPr/>
          </p:nvSpPr>
          <p:spPr>
            <a:xfrm>
              <a:off x="539552" y="779796"/>
              <a:ext cx="59766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молоко доводится до температуры, необходимой для роста бактерий</a:t>
              </a:r>
              <a:r>
                <a:rPr lang="ru-RU" sz="2000" dirty="0" smtClean="0"/>
                <a:t> </a:t>
              </a:r>
              <a:endParaRPr lang="ru-RU" sz="2000" dirty="0"/>
            </a:p>
          </p:txBody>
        </p:sp>
        <p:sp>
          <p:nvSpPr>
            <p:cNvPr id="4" name="Стрелка вниз 3"/>
            <p:cNvSpPr/>
            <p:nvPr/>
          </p:nvSpPr>
          <p:spPr>
            <a:xfrm>
              <a:off x="2347519" y="1490350"/>
              <a:ext cx="576064" cy="361781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17617" y="1852131"/>
              <a:ext cx="45661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 smtClean="0"/>
                <a:t>Добавление сычужного фермента</a:t>
              </a:r>
              <a:endParaRPr lang="ru-RU" sz="2000" b="1" dirty="0"/>
            </a:p>
          </p:txBody>
        </p:sp>
        <p:sp>
          <p:nvSpPr>
            <p:cNvPr id="6" name="Стрелка вниз 5"/>
            <p:cNvSpPr/>
            <p:nvPr/>
          </p:nvSpPr>
          <p:spPr>
            <a:xfrm>
              <a:off x="2320516" y="2221463"/>
              <a:ext cx="630070" cy="288032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1633" y="2509495"/>
              <a:ext cx="59046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Сырное молоко оставляют до образования творога</a:t>
              </a:r>
              <a:endParaRPr lang="ru-RU" sz="2000" b="1" dirty="0"/>
            </a:p>
          </p:txBody>
        </p:sp>
        <p:sp>
          <p:nvSpPr>
            <p:cNvPr id="8" name="Стрелка вниз 7"/>
            <p:cNvSpPr/>
            <p:nvPr/>
          </p:nvSpPr>
          <p:spPr>
            <a:xfrm>
              <a:off x="2275510" y="3043989"/>
              <a:ext cx="720080" cy="332519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8938" y="3441944"/>
              <a:ext cx="61119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Формирование сырного зерна с помощью сырного ножа или лиры.</a:t>
              </a:r>
              <a:endParaRPr lang="ru-RU" sz="2000" b="1" dirty="0"/>
            </a:p>
          </p:txBody>
        </p:sp>
        <p:sp>
          <p:nvSpPr>
            <p:cNvPr id="10" name="Стрелка вниз 9"/>
            <p:cNvSpPr/>
            <p:nvPr/>
          </p:nvSpPr>
          <p:spPr>
            <a:xfrm>
              <a:off x="2284510" y="4077833"/>
              <a:ext cx="711080" cy="350120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40447" y="4503140"/>
              <a:ext cx="30248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 smtClean="0"/>
                <a:t>Сушка сырного зерна </a:t>
              </a:r>
              <a:endParaRPr lang="ru-RU" sz="2000" b="1" dirty="0"/>
            </a:p>
          </p:txBody>
        </p:sp>
        <p:sp>
          <p:nvSpPr>
            <p:cNvPr id="12" name="Стрелка вниз 11"/>
            <p:cNvSpPr/>
            <p:nvPr/>
          </p:nvSpPr>
          <p:spPr>
            <a:xfrm>
              <a:off x="2300646" y="4907796"/>
              <a:ext cx="648071" cy="360040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1633" y="5131930"/>
            <a:ext cx="5145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Зерно раскладывают по формам и подвергают прессовке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907505" y="1300057"/>
            <a:ext cx="780983" cy="952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</a:t>
            </a:r>
            <a:r>
              <a:rPr lang="ru-RU" sz="2000" dirty="0" smtClean="0"/>
              <a:t>час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948040" y="2675298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</a:t>
            </a:r>
            <a:r>
              <a:rPr lang="ru-RU" sz="2000" dirty="0" smtClean="0"/>
              <a:t>час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870293" y="3884202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 часа</a:t>
            </a:r>
            <a:endParaRPr lang="ru-RU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5866510" y="5301527"/>
            <a:ext cx="1083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5 часов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00816" y="6084105"/>
            <a:ext cx="6786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Итого на приготовление сыра уходит </a:t>
            </a:r>
            <a:r>
              <a:rPr lang="ru-RU" sz="2400" b="1" dirty="0" smtClean="0"/>
              <a:t>9 часов </a:t>
            </a:r>
            <a:endParaRPr lang="ru-RU" sz="2400" b="1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174" y="1470025"/>
            <a:ext cx="4147113" cy="381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30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Домашняя сыроварня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90133" y="623608"/>
            <a:ext cx="11130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СУТЬ нашего проекта состоит в телеграмм чат-боте, который будет помогать в приготовлении сыра 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2445" y="1341705"/>
            <a:ext cx="3591624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 получаете доступ к чат-боту</a:t>
            </a:r>
          </a:p>
          <a:p>
            <a:r>
              <a:rPr lang="ru-RU" dirty="0" smtClean="0"/>
              <a:t>Он приветствует вас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 rot="5400000">
            <a:off x="5136975" y="2119590"/>
            <a:ext cx="722565" cy="549225"/>
          </a:xfrm>
          <a:prstGeom prst="rightArrow">
            <a:avLst/>
          </a:prstGeom>
          <a:solidFill>
            <a:srgbClr val="9F70AD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31368" y="3018452"/>
            <a:ext cx="2333780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 пишите чат-боту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 rot="3000000">
            <a:off x="6373556" y="3507431"/>
            <a:ext cx="1016323" cy="856721"/>
          </a:xfrm>
          <a:prstGeom prst="rightArrow">
            <a:avLst/>
          </a:prstGeom>
          <a:solidFill>
            <a:srgbClr val="9F70AD"/>
          </a:solidFill>
          <a:ln w="19050">
            <a:solidFill>
              <a:srgbClr val="9460A4"/>
            </a:solidFill>
          </a:ln>
          <a:scene3d>
            <a:camera prst="orthographicFront">
              <a:rot lat="3600000" lon="0" rev="0"/>
            </a:camera>
            <a:lightRig rig="threePt" dir="t"/>
          </a:scene3d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7140000">
            <a:off x="3683789" y="3507431"/>
            <a:ext cx="1016323" cy="856721"/>
          </a:xfrm>
          <a:prstGeom prst="rightArrow">
            <a:avLst/>
          </a:prstGeom>
          <a:solidFill>
            <a:srgbClr val="9F70AD"/>
          </a:solidFill>
          <a:ln w="19050">
            <a:solidFill>
              <a:srgbClr val="9460A4"/>
            </a:solidFill>
          </a:ln>
          <a:scene3d>
            <a:camera prst="orthographicFront">
              <a:rot lat="3600000" lon="0" rev="0"/>
            </a:camera>
            <a:lightRig rig="threePt" dir="t"/>
          </a:scene3d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1868" y="4416065"/>
            <a:ext cx="1891159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Бот не отвечает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881717" y="4380446"/>
            <a:ext cx="6201313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Бот отвечает-дает вам всё необходимое для приготовления сыра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85965" y="5654841"/>
            <a:ext cx="4637680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 пишите в поддержку и вам  помогают!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139458" y="5734771"/>
            <a:ext cx="4542397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 готовите вкуснейший домашний сыр!</a:t>
            </a:r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 rot="3000000">
            <a:off x="7758145" y="4995110"/>
            <a:ext cx="847776" cy="856721"/>
          </a:xfrm>
          <a:prstGeom prst="rightArrow">
            <a:avLst/>
          </a:prstGeom>
          <a:solidFill>
            <a:srgbClr val="9F70AD"/>
          </a:solidFill>
          <a:ln w="19050">
            <a:solidFill>
              <a:srgbClr val="9460A4"/>
            </a:solidFill>
          </a:ln>
          <a:scene3d>
            <a:camera prst="orthographicFront">
              <a:rot lat="3600000" lon="0" rev="0"/>
            </a:camera>
            <a:lightRig rig="threePt" dir="t"/>
          </a:scene3d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 rot="7800000">
            <a:off x="2874802" y="4856502"/>
            <a:ext cx="1013927" cy="740545"/>
          </a:xfrm>
          <a:prstGeom prst="rightArrow">
            <a:avLst/>
          </a:prstGeom>
          <a:solidFill>
            <a:srgbClr val="9F70AD"/>
          </a:solidFill>
          <a:ln w="19050">
            <a:solidFill>
              <a:srgbClr val="9460A4"/>
            </a:solidFill>
          </a:ln>
          <a:scene3d>
            <a:camera prst="orthographicFront">
              <a:rot lat="3600000" lon="0" rev="0"/>
            </a:camera>
            <a:lightRig rig="threePt" dir="t"/>
          </a:scene3d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93" y="1049181"/>
            <a:ext cx="2404575" cy="240457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1" t="11338" r="14894" b="13614"/>
          <a:stretch/>
        </p:blipFill>
        <p:spPr>
          <a:xfrm>
            <a:off x="8560714" y="2042397"/>
            <a:ext cx="1860459" cy="205493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Домашняя сыроварня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4537" y="273874"/>
            <a:ext cx="3782651" cy="650651"/>
          </a:xfrm>
        </p:spPr>
        <p:txBody>
          <a:bodyPr>
            <a:normAutofit fontScale="90000"/>
          </a:bodyPr>
          <a:lstStyle/>
          <a:p>
            <a:r>
              <a:rPr lang="ru-RU" sz="3600" kern="0" dirty="0" smtClean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Проблема:</a:t>
            </a:r>
            <a:r>
              <a:rPr lang="ru-RU" sz="6000" b="1" kern="0" dirty="0">
                <a:solidFill>
                  <a:schemeClr val="accent1">
                    <a:lumMod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-RU" sz="6000" b="1" kern="0" dirty="0">
                <a:solidFill>
                  <a:schemeClr val="accent1">
                    <a:lumMod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4537" y="1102172"/>
            <a:ext cx="12452684" cy="1937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Многие не знают о том, что можно готовить сыр дома, а тем более – готовить его в мультиварке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sz="2800" dirty="0" smtClean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" t="51879" r="30019" b="2914"/>
          <a:stretch/>
        </p:blipFill>
        <p:spPr>
          <a:xfrm>
            <a:off x="204537" y="2390468"/>
            <a:ext cx="5772727" cy="31842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" t="1953" r="28929" b="52494"/>
          <a:stretch/>
        </p:blipFill>
        <p:spPr>
          <a:xfrm>
            <a:off x="6328515" y="1747981"/>
            <a:ext cx="5163128" cy="31773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8466" t="47760" r="1560" b="19406"/>
          <a:stretch/>
        </p:blipFill>
        <p:spPr>
          <a:xfrm>
            <a:off x="7447279" y="5192704"/>
            <a:ext cx="2992582" cy="988245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Домашняя сыроварня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63748" y="1679616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 smtClean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Решение:</a:t>
            </a:r>
            <a: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Мы хотим создать  чат-бота, который предоставит им рецепты, ингредиенты и помощь в приготовлении сыра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продавать  наборы для приготовления сыра в мультиварке.</a:t>
            </a:r>
            <a: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" t="2353" r="29836" b="54530"/>
          <a:stretch/>
        </p:blipFill>
        <p:spPr>
          <a:xfrm>
            <a:off x="438912" y="3209543"/>
            <a:ext cx="5084064" cy="28254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t="51174" r="22607" b="1480"/>
          <a:stretch/>
        </p:blipFill>
        <p:spPr>
          <a:xfrm>
            <a:off x="5948218" y="3093672"/>
            <a:ext cx="5634183" cy="30572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Домашняя сыроварня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6952" y="1069124"/>
            <a:ext cx="11024393" cy="356529"/>
          </a:xfrm>
        </p:spPr>
        <p:txBody>
          <a:bodyPr>
            <a:noAutofit/>
          </a:bodyPr>
          <a:lstStyle/>
          <a:p>
            <a:r>
              <a:rPr lang="ru-RU" sz="40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Рынок: </a:t>
            </a:r>
            <a:r>
              <a:rPr lang="ru-RU" sz="4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4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40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40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658330" y="1171350"/>
            <a:ext cx="4313091" cy="3197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 </a:t>
            </a:r>
            <a:r>
              <a:rPr lang="ru-RU" sz="1600" b="1" dirty="0" smtClean="0"/>
              <a:t>136 000 000 жителей России готовят дома (95% населения РФ)</a:t>
            </a:r>
            <a:endParaRPr lang="en-US" dirty="0" smtClean="0"/>
          </a:p>
          <a:p>
            <a:endParaRPr lang="en-US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1600" b="1" dirty="0" smtClean="0"/>
              <a:t>19 000 000 жителей </a:t>
            </a:r>
            <a:r>
              <a:rPr lang="ru-RU" sz="1600" b="1" dirty="0"/>
              <a:t>Р</a:t>
            </a:r>
            <a:r>
              <a:rPr lang="ru-RU" sz="1600" b="1" dirty="0" smtClean="0"/>
              <a:t>оссии интересуется приготовлением сыра</a:t>
            </a:r>
          </a:p>
          <a:p>
            <a:r>
              <a:rPr lang="ru-RU" sz="1600" b="1" dirty="0" smtClean="0"/>
              <a:t>(14% населения РФ)</a:t>
            </a:r>
            <a:endParaRPr lang="en-US" sz="1600" b="1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1600" b="1" dirty="0" smtClean="0"/>
              <a:t>10 000 000 жителей России ищут как приготовить сыр дома</a:t>
            </a:r>
            <a:endParaRPr lang="ru-RU" sz="1600" b="1" dirty="0"/>
          </a:p>
        </p:txBody>
      </p:sp>
      <p:sp>
        <p:nvSpPr>
          <p:cNvPr id="8" name="Овал 7"/>
          <p:cNvSpPr/>
          <p:nvPr/>
        </p:nvSpPr>
        <p:spPr>
          <a:xfrm>
            <a:off x="1552074" y="630009"/>
            <a:ext cx="5197641" cy="5297368"/>
          </a:xfrm>
          <a:prstGeom prst="ellipse">
            <a:avLst/>
          </a:prstGeom>
          <a:solidFill>
            <a:srgbClr val="9F70AD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686048" y="2714944"/>
            <a:ext cx="2929691" cy="321243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950742" y="3745470"/>
            <a:ext cx="2400302" cy="2181907"/>
          </a:xfrm>
          <a:prstGeom prst="ellipse">
            <a:avLst/>
          </a:prstGeom>
          <a:solidFill>
            <a:srgbClr val="FFC000"/>
          </a:solidFill>
          <a:ln w="19050">
            <a:solidFill>
              <a:srgbClr val="FFC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dirty="0" smtClean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Прибыль -2 млрд. рублей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4987" y="1168632"/>
            <a:ext cx="1744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TAM</a:t>
            </a:r>
            <a:endParaRPr lang="ru-RU" sz="40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31786" y="3013841"/>
            <a:ext cx="14382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  <a:cs typeface="Aharoni" panose="02010803020104030203" pitchFamily="2" charset="-79"/>
              </a:rPr>
              <a:t>SAM</a:t>
            </a:r>
            <a:endParaRPr lang="ru-RU" sz="40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31786" y="4143148"/>
            <a:ext cx="14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  <a:cs typeface="Aharoni" panose="02010803020104030203" pitchFamily="2" charset="-79"/>
              </a:rPr>
              <a:t>SOM</a:t>
            </a:r>
            <a:endParaRPr lang="ru-RU" sz="40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9140" t="1863" r="10370" b="7781"/>
          <a:stretch/>
        </p:blipFill>
        <p:spPr>
          <a:xfrm>
            <a:off x="123331" y="4411560"/>
            <a:ext cx="1428744" cy="169408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0" name="Овал 19"/>
          <p:cNvSpPr/>
          <p:nvPr/>
        </p:nvSpPr>
        <p:spPr>
          <a:xfrm>
            <a:off x="7086968" y="1243325"/>
            <a:ext cx="510202" cy="525362"/>
          </a:xfrm>
          <a:prstGeom prst="ellipse">
            <a:avLst/>
          </a:prstGeom>
          <a:solidFill>
            <a:srgbClr val="9F70AD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152556" y="2714944"/>
            <a:ext cx="383453" cy="40177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7193815" y="3959591"/>
            <a:ext cx="300936" cy="289749"/>
          </a:xfrm>
          <a:prstGeom prst="ellipse">
            <a:avLst/>
          </a:prstGeom>
          <a:solidFill>
            <a:srgbClr val="FFC000"/>
          </a:solidFill>
          <a:ln w="19050">
            <a:solidFill>
              <a:srgbClr val="FFC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447" y="4717123"/>
            <a:ext cx="2192398" cy="138851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Домашняя сыроварня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584092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 smtClean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Конкуренты: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747110"/>
              </p:ext>
            </p:extLst>
          </p:nvPr>
        </p:nvGraphicFramePr>
        <p:xfrm>
          <a:off x="576264" y="1482042"/>
          <a:ext cx="11419220" cy="3823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76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362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723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009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619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27841">
                <a:tc>
                  <a:txBody>
                    <a:bodyPr/>
                    <a:lstStyle/>
                    <a:p>
                      <a:r>
                        <a:rPr lang="ru-RU" dirty="0" smtClean="0"/>
                        <a:t>Сравнение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FOOD.RU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Cookmate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Простые</a:t>
                      </a:r>
                      <a:r>
                        <a:rPr lang="ru-RU" baseline="0" dirty="0" smtClean="0"/>
                        <a:t> рецепты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Наш проект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7841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Простой и интуитивно</a:t>
                      </a:r>
                      <a:r>
                        <a:rPr lang="ru-RU" baseline="0" dirty="0" smtClean="0"/>
                        <a:t> понятный дизайн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ym typeface="Wingdings"/>
                        </a:rPr>
                        <a:t>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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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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7841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Возможность загружать свои рецепты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ym typeface="Wingdings"/>
                        </a:rPr>
                        <a:t>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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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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7841">
                <a:tc>
                  <a:txBody>
                    <a:bodyPr/>
                    <a:lstStyle/>
                    <a:p>
                      <a:r>
                        <a:rPr lang="ru-RU" dirty="0" smtClean="0"/>
                        <a:t>Наличие оценок рецептов от других</a:t>
                      </a:r>
                      <a:r>
                        <a:rPr lang="ru-RU" baseline="0" dirty="0" smtClean="0"/>
                        <a:t> пользователей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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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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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7841">
                <a:tc>
                  <a:txBody>
                    <a:bodyPr/>
                    <a:lstStyle/>
                    <a:p>
                      <a:r>
                        <a:rPr lang="ru-RU" dirty="0" smtClean="0"/>
                        <a:t>Наличие</a:t>
                      </a:r>
                      <a:r>
                        <a:rPr lang="ru-RU" baseline="0" dirty="0" smtClean="0"/>
                        <a:t> рецептов по приготовлению сыра в домашних условиях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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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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ym typeface="Wingdings"/>
                        </a:rPr>
                        <a:t>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74268" y="987033"/>
            <a:ext cx="105462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Сравнительная таблица нашего проекта и приложений для приготовления пищи дома.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Домашняя сыроварня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прогноз на ближайшее время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96094" y="4808343"/>
            <a:ext cx="10407316" cy="1197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Себестоимость набора для сыроварения с учётом амортизации равна </a:t>
            </a:r>
            <a:r>
              <a:rPr lang="ru-RU" b="1" dirty="0" smtClean="0"/>
              <a:t>4 тысячи рублей</a:t>
            </a:r>
            <a:r>
              <a:rPr lang="ru-RU" dirty="0" smtClean="0"/>
              <a:t>, а  планируемая цена для продажи  равна </a:t>
            </a:r>
            <a:r>
              <a:rPr lang="ru-RU" b="1" dirty="0" smtClean="0"/>
              <a:t>6 тысяч рублей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118487"/>
              </p:ext>
            </p:extLst>
          </p:nvPr>
        </p:nvGraphicFramePr>
        <p:xfrm>
          <a:off x="363746" y="1540042"/>
          <a:ext cx="11574378" cy="3043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8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43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029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3096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900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9464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6785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58678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1014663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r>
                        <a:rPr lang="ru-RU" baseline="0" dirty="0" smtClean="0"/>
                        <a:t> элемента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Сычужный фермент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Хлористый кальций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Форма</a:t>
                      </a:r>
                      <a:r>
                        <a:rPr lang="ru-RU" sz="1400" baseline="0" dirty="0" smtClean="0"/>
                        <a:t> для сыра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марля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дренажный коврик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Мерные</a:t>
                      </a:r>
                      <a:r>
                        <a:rPr lang="ru-RU" sz="1400" baseline="0" dirty="0" smtClean="0"/>
                        <a:t> ложки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Термоусадочные</a:t>
                      </a:r>
                      <a:r>
                        <a:rPr lang="ru-RU" sz="1400" baseline="0" dirty="0" smtClean="0"/>
                        <a:t> пакеты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4663">
                <a:tc>
                  <a:txBody>
                    <a:bodyPr/>
                    <a:lstStyle/>
                    <a:p>
                      <a:r>
                        <a:rPr lang="ru-RU" dirty="0" smtClean="0"/>
                        <a:t>Цена,</a:t>
                      </a:r>
                    </a:p>
                    <a:p>
                      <a:r>
                        <a:rPr lang="ru-RU" dirty="0" smtClean="0"/>
                        <a:t>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14663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r>
                        <a:rPr lang="ru-RU" baseline="0" dirty="0" smtClean="0"/>
                        <a:t> мл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</a:t>
                      </a:r>
                      <a:r>
                        <a:rPr lang="ru-RU" dirty="0" err="1" smtClean="0"/>
                        <a:t>гр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шт.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5м х</a:t>
                      </a:r>
                      <a:r>
                        <a:rPr lang="ru-RU" baseline="0" dirty="0" smtClean="0"/>
                        <a:t> 0,9 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шт.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r>
                        <a:rPr lang="ru-RU" baseline="0" dirty="0" smtClean="0"/>
                        <a:t> (разного размера)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шт.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-683" t="12634" r="35936" b="-1365"/>
          <a:stretch/>
        </p:blipFill>
        <p:spPr>
          <a:xfrm flipH="1">
            <a:off x="4776239" y="82774"/>
            <a:ext cx="2045185" cy="140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Домашняя сыроварня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5" y="1642870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2" name="Стрелка вправо 1"/>
          <p:cNvSpPr/>
          <p:nvPr/>
        </p:nvSpPr>
        <p:spPr>
          <a:xfrm>
            <a:off x="496095" y="4367463"/>
            <a:ext cx="11591924" cy="998621"/>
          </a:xfrm>
          <a:prstGeom prst="righ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  <a:tileRect/>
          </a:gradFill>
          <a:ln w="19050"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8" name="Выноска 3 7"/>
          <p:cNvSpPr/>
          <p:nvPr/>
        </p:nvSpPr>
        <p:spPr>
          <a:xfrm>
            <a:off x="673767" y="1618806"/>
            <a:ext cx="2057401" cy="2021305"/>
          </a:xfrm>
          <a:prstGeom prst="borderCallout3">
            <a:avLst>
              <a:gd name="adj1" fmla="val 24878"/>
              <a:gd name="adj2" fmla="val 381"/>
              <a:gd name="adj3" fmla="val 32797"/>
              <a:gd name="adj4" fmla="val -7445"/>
              <a:gd name="adj5" fmla="val 131754"/>
              <a:gd name="adj6" fmla="val -7189"/>
              <a:gd name="adj7" fmla="val 164458"/>
              <a:gd name="adj8" fmla="val 30464"/>
            </a:avLst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768" y="1642870"/>
            <a:ext cx="2057400" cy="202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Конец 2024года:</a:t>
            </a:r>
          </a:p>
          <a:p>
            <a:r>
              <a:rPr lang="ru-RU" dirty="0" smtClean="0"/>
              <a:t>завершение разработки тг-бота, добавление первых десяти рецептов в него.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902368" y="5687065"/>
            <a:ext cx="2998128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Первые 10 пользователей</a:t>
            </a:r>
            <a:endParaRPr lang="ru-RU" dirty="0"/>
          </a:p>
        </p:txBody>
      </p:sp>
      <p:sp>
        <p:nvSpPr>
          <p:cNvPr id="11" name="Выноска 2 10"/>
          <p:cNvSpPr/>
          <p:nvPr/>
        </p:nvSpPr>
        <p:spPr>
          <a:xfrm>
            <a:off x="902368" y="5558590"/>
            <a:ext cx="2998128" cy="625642"/>
          </a:xfrm>
          <a:prstGeom prst="borderCallout2">
            <a:avLst>
              <a:gd name="adj1" fmla="val 88442"/>
              <a:gd name="adj2" fmla="val -327"/>
              <a:gd name="adj3" fmla="val 25289"/>
              <a:gd name="adj4" fmla="val -10985"/>
              <a:gd name="adj5" fmla="val -104808"/>
              <a:gd name="adj6" fmla="val 23612"/>
            </a:avLst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69623" y="1671957"/>
            <a:ext cx="2782588" cy="202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Первый квартал 2025 года:</a:t>
            </a:r>
          </a:p>
          <a:p>
            <a:r>
              <a:rPr lang="ru-RU" dirty="0" smtClean="0"/>
              <a:t>Добавление новых рецептов,</a:t>
            </a:r>
          </a:p>
          <a:p>
            <a:r>
              <a:rPr lang="ru-RU" dirty="0" smtClean="0"/>
              <a:t>Мы получаем поддержку от инвесторов</a:t>
            </a:r>
            <a:endParaRPr lang="ru-RU" dirty="0"/>
          </a:p>
        </p:txBody>
      </p:sp>
      <p:sp>
        <p:nvSpPr>
          <p:cNvPr id="13" name="Выноска 3 12"/>
          <p:cNvSpPr/>
          <p:nvPr/>
        </p:nvSpPr>
        <p:spPr>
          <a:xfrm>
            <a:off x="3469623" y="1618806"/>
            <a:ext cx="2782588" cy="2079988"/>
          </a:xfrm>
          <a:prstGeom prst="borderCallout3">
            <a:avLst>
              <a:gd name="adj1" fmla="val 45601"/>
              <a:gd name="adj2" fmla="val -168"/>
              <a:gd name="adj3" fmla="val 83658"/>
              <a:gd name="adj4" fmla="val -13704"/>
              <a:gd name="adj5" fmla="val 127087"/>
              <a:gd name="adj6" fmla="val -13835"/>
              <a:gd name="adj7" fmla="val 163106"/>
              <a:gd name="adj8" fmla="val 6278"/>
            </a:avLst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300" y="5558590"/>
            <a:ext cx="1776640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Первые 5 000</a:t>
            </a:r>
          </a:p>
          <a:p>
            <a:r>
              <a:rPr lang="ru-RU" dirty="0" smtClean="0"/>
              <a:t>пользователей</a:t>
            </a:r>
            <a:endParaRPr lang="ru-RU" dirty="0"/>
          </a:p>
        </p:txBody>
      </p:sp>
      <p:sp>
        <p:nvSpPr>
          <p:cNvPr id="16" name="Выноска 2 15"/>
          <p:cNvSpPr/>
          <p:nvPr/>
        </p:nvSpPr>
        <p:spPr>
          <a:xfrm>
            <a:off x="4800300" y="5558590"/>
            <a:ext cx="1684721" cy="625642"/>
          </a:xfrm>
          <a:prstGeom prst="borderCallout2">
            <a:avLst>
              <a:gd name="adj1" fmla="val 45673"/>
              <a:gd name="adj2" fmla="val -449"/>
              <a:gd name="adj3" fmla="val 21673"/>
              <a:gd name="adj4" fmla="val -22637"/>
              <a:gd name="adj5" fmla="val -99422"/>
              <a:gd name="adj6" fmla="val -21871"/>
            </a:avLst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21905" y="1533777"/>
            <a:ext cx="2370222" cy="230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Четвертый квартал 2025 года:</a:t>
            </a:r>
          </a:p>
          <a:p>
            <a:r>
              <a:rPr lang="ru-RU" dirty="0" smtClean="0"/>
              <a:t>Начало ограниченного производства и продажи наборов,</a:t>
            </a:r>
          </a:p>
          <a:p>
            <a:r>
              <a:rPr lang="ru-RU" dirty="0" smtClean="0"/>
              <a:t>Добавление новых рецептов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0062408" y="1618806"/>
            <a:ext cx="1825082" cy="230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 квартал 2026 года:</a:t>
            </a:r>
          </a:p>
          <a:p>
            <a:r>
              <a:rPr lang="ru-RU" dirty="0" smtClean="0"/>
              <a:t>Развитие производства наборов и  полноценный выход на рынок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991771" y="5558590"/>
            <a:ext cx="1790875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Первые 50 000</a:t>
            </a:r>
          </a:p>
          <a:p>
            <a:r>
              <a:rPr lang="ru-RU" dirty="0" smtClean="0"/>
              <a:t>пользователей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480303" y="5558590"/>
            <a:ext cx="1919115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Первые 100 000</a:t>
            </a:r>
          </a:p>
          <a:p>
            <a:r>
              <a:rPr lang="ru-RU" dirty="0" smtClean="0"/>
              <a:t>пользователей</a:t>
            </a:r>
            <a:endParaRPr lang="ru-RU" dirty="0"/>
          </a:p>
        </p:txBody>
      </p:sp>
      <p:sp>
        <p:nvSpPr>
          <p:cNvPr id="21" name="Выноска 3 20"/>
          <p:cNvSpPr/>
          <p:nvPr/>
        </p:nvSpPr>
        <p:spPr>
          <a:xfrm>
            <a:off x="6906126" y="1533777"/>
            <a:ext cx="2093495" cy="2388224"/>
          </a:xfrm>
          <a:prstGeom prst="borderCallout3">
            <a:avLst>
              <a:gd name="adj1" fmla="val 18750"/>
              <a:gd name="adj2" fmla="val 403"/>
              <a:gd name="adj3" fmla="val 36362"/>
              <a:gd name="adj4" fmla="val -16667"/>
              <a:gd name="adj5" fmla="val 100000"/>
              <a:gd name="adj6" fmla="val -16667"/>
              <a:gd name="adj7" fmla="val 140671"/>
              <a:gd name="adj8" fmla="val 6610"/>
            </a:avLst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" name="Выноска 3 21"/>
          <p:cNvSpPr/>
          <p:nvPr/>
        </p:nvSpPr>
        <p:spPr>
          <a:xfrm>
            <a:off x="6991771" y="5558590"/>
            <a:ext cx="1790875" cy="645048"/>
          </a:xfrm>
          <a:prstGeom prst="borderCallout3">
            <a:avLst>
              <a:gd name="adj1" fmla="val 37402"/>
              <a:gd name="adj2" fmla="val -271"/>
              <a:gd name="adj3" fmla="val 29046"/>
              <a:gd name="adj4" fmla="val -13094"/>
              <a:gd name="adj5" fmla="val -33849"/>
              <a:gd name="adj6" fmla="val -12260"/>
              <a:gd name="adj7" fmla="val -101538"/>
              <a:gd name="adj8" fmla="val 33992"/>
            </a:avLst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3" name="Выноска 3 22"/>
          <p:cNvSpPr/>
          <p:nvPr/>
        </p:nvSpPr>
        <p:spPr>
          <a:xfrm>
            <a:off x="10056956" y="1533777"/>
            <a:ext cx="1739094" cy="2388224"/>
          </a:xfrm>
          <a:prstGeom prst="borderCallout3">
            <a:avLst>
              <a:gd name="adj1" fmla="val 17239"/>
              <a:gd name="adj2" fmla="val 622"/>
              <a:gd name="adj3" fmla="val 35093"/>
              <a:gd name="adj4" fmla="val -23468"/>
              <a:gd name="adj5" fmla="val 113985"/>
              <a:gd name="adj6" fmla="val -20636"/>
              <a:gd name="adj7" fmla="val 143190"/>
              <a:gd name="adj8" fmla="val -6841"/>
            </a:avLst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4" name="Выноска 3 23"/>
          <p:cNvSpPr/>
          <p:nvPr/>
        </p:nvSpPr>
        <p:spPr>
          <a:xfrm>
            <a:off x="9480303" y="5558590"/>
            <a:ext cx="1919115" cy="645048"/>
          </a:xfrm>
          <a:prstGeom prst="borderCallout3">
            <a:avLst>
              <a:gd name="adj1" fmla="val 33672"/>
              <a:gd name="adj2" fmla="val -810"/>
              <a:gd name="adj3" fmla="val 17333"/>
              <a:gd name="adj4" fmla="val -9520"/>
              <a:gd name="adj5" fmla="val -36534"/>
              <a:gd name="adj6" fmla="val -9670"/>
              <a:gd name="adj7" fmla="val -92211"/>
              <a:gd name="adj8" fmla="val 52480"/>
            </a:avLst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Домашняя сыроварня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273480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67438" y="5638858"/>
            <a:ext cx="11682663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Именно наша команда может решить эту проблему поскольку мы очень заинтересованы в этом - мы любим сыр и хотим его готовить!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171306"/>
            <a:ext cx="3185898" cy="2303195"/>
          </a:xfrm>
          <a:prstGeom prst="rect">
            <a:avLst/>
          </a:prstGeom>
          <a:noFill/>
          <a:ln w="63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Марковкин</a:t>
            </a:r>
          </a:p>
          <a:p>
            <a:r>
              <a:rPr lang="ru-RU" dirty="0" smtClean="0"/>
              <a:t>Денис Владимирович</a:t>
            </a:r>
          </a:p>
          <a:p>
            <a:r>
              <a:rPr lang="ru-RU" dirty="0" smtClean="0"/>
              <a:t>Волонтёр.</a:t>
            </a:r>
          </a:p>
          <a:p>
            <a:r>
              <a:rPr lang="ru-RU" dirty="0" smtClean="0"/>
              <a:t>Кондитер 2-го разряда</a:t>
            </a:r>
          </a:p>
          <a:p>
            <a:r>
              <a:rPr lang="ru-RU" dirty="0" smtClean="0"/>
              <a:t>Роли в команде:</a:t>
            </a:r>
            <a:endParaRPr lang="ru-RU" dirty="0"/>
          </a:p>
          <a:p>
            <a:r>
              <a:rPr lang="ru-RU" dirty="0" smtClean="0"/>
              <a:t>Лидер</a:t>
            </a:r>
          </a:p>
          <a:p>
            <a:r>
              <a:rPr lang="ru-RU" dirty="0" smtClean="0"/>
              <a:t>Координатор</a:t>
            </a:r>
          </a:p>
          <a:p>
            <a:r>
              <a:rPr lang="ru-RU" dirty="0" smtClean="0"/>
              <a:t>спикер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46488" y="3171306"/>
            <a:ext cx="3258849" cy="2303195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Степаненко Виктор</a:t>
            </a:r>
          </a:p>
          <a:p>
            <a:r>
              <a:rPr lang="ru-RU" dirty="0" smtClean="0"/>
              <a:t>Артёмович</a:t>
            </a:r>
          </a:p>
          <a:p>
            <a:r>
              <a:rPr lang="ru-RU" dirty="0" smtClean="0"/>
              <a:t>Призёр Всероссийской </a:t>
            </a:r>
            <a:r>
              <a:rPr lang="ru-RU" dirty="0"/>
              <a:t>олимпиады школьников по английскому языку 2022г.</a:t>
            </a:r>
            <a:endParaRPr lang="ru-RU" dirty="0" smtClean="0"/>
          </a:p>
          <a:p>
            <a:r>
              <a:rPr lang="ru-RU" dirty="0" smtClean="0"/>
              <a:t>Роли в команде:</a:t>
            </a:r>
          </a:p>
          <a:p>
            <a:r>
              <a:rPr lang="ru-RU" dirty="0" smtClean="0"/>
              <a:t>Менеджер</a:t>
            </a:r>
          </a:p>
          <a:p>
            <a:r>
              <a:rPr lang="ru-RU" dirty="0" smtClean="0"/>
              <a:t>Советник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1955" y="3142028"/>
            <a:ext cx="2265107" cy="230319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Иванов</a:t>
            </a:r>
          </a:p>
          <a:p>
            <a:r>
              <a:rPr lang="ru-RU" dirty="0" smtClean="0"/>
              <a:t>Кирилл Евгеньевич</a:t>
            </a:r>
          </a:p>
          <a:p>
            <a:r>
              <a:rPr lang="ru-RU" dirty="0" smtClean="0"/>
              <a:t>Роли в команде:</a:t>
            </a:r>
          </a:p>
          <a:p>
            <a:r>
              <a:rPr lang="ru-RU" dirty="0" smtClean="0"/>
              <a:t>Аналитик</a:t>
            </a:r>
          </a:p>
          <a:p>
            <a:r>
              <a:rPr lang="ru-RU" dirty="0" smtClean="0"/>
              <a:t>Экономист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630642" y="3171306"/>
            <a:ext cx="2173993" cy="230319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Мясников </a:t>
            </a:r>
          </a:p>
          <a:p>
            <a:r>
              <a:rPr lang="ru-RU" dirty="0" smtClean="0"/>
              <a:t>Андрей Игоревич</a:t>
            </a:r>
          </a:p>
          <a:p>
            <a:r>
              <a:rPr lang="ru-RU" dirty="0" smtClean="0"/>
              <a:t>Отслужил в армии</a:t>
            </a:r>
          </a:p>
          <a:p>
            <a:r>
              <a:rPr lang="ru-RU" dirty="0" smtClean="0"/>
              <a:t>Роли в команде:</a:t>
            </a:r>
          </a:p>
          <a:p>
            <a:r>
              <a:rPr lang="ru-RU" dirty="0" smtClean="0"/>
              <a:t>Генератор идей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5"/>
          <a:stretch/>
        </p:blipFill>
        <p:spPr>
          <a:xfrm>
            <a:off x="122786" y="569485"/>
            <a:ext cx="3005426" cy="25703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0" b="4383"/>
          <a:stretch/>
        </p:blipFill>
        <p:spPr>
          <a:xfrm>
            <a:off x="6797526" y="440968"/>
            <a:ext cx="2553968" cy="26989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" t="30880" r="-1423"/>
          <a:stretch/>
        </p:blipFill>
        <p:spPr>
          <a:xfrm>
            <a:off x="3396594" y="485080"/>
            <a:ext cx="3158635" cy="265479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61"/>
          <a:stretch/>
        </p:blipFill>
        <p:spPr>
          <a:xfrm>
            <a:off x="9503073" y="547890"/>
            <a:ext cx="2615057" cy="259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/ </a:t>
            </a:r>
            <a:r>
              <a:rPr lang="ru-RU" dirty="0"/>
              <a:t>Домашняя сыроварня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790787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br>
              <a:rPr lang="ru-RU" sz="3600" dirty="0" smtClean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600" dirty="0" smtClean="0">
                <a:latin typeface="Montserrat"/>
                <a:ea typeface="Montserrat"/>
                <a:cs typeface="Montserrat"/>
                <a:sym typeface="Montserrat"/>
              </a:rPr>
              <a:t>+79503420761 </a:t>
            </a:r>
            <a:br>
              <a:rPr lang="ru-RU" sz="3600" dirty="0" smtClean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3600" dirty="0" smtClean="0">
                <a:latin typeface="Montserrat"/>
                <a:ea typeface="Montserrat"/>
                <a:cs typeface="Montserrat"/>
                <a:sym typeface="Montserrat"/>
              </a:rPr>
              <a:t>markovkindenis971@gmail.com</a:t>
            </a:r>
            <a:r>
              <a:rPr lang="ru-RU" sz="3600" dirty="0" smtClean="0"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dirty="0" smtClean="0"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834" y="0"/>
            <a:ext cx="5408400" cy="6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7172</TotalTime>
  <Words>512</Words>
  <Application>Microsoft Office PowerPoint</Application>
  <PresentationFormat>Произвольный</PresentationFormat>
  <Paragraphs>165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ДОМАШНЯЯ       СЫРОВАРНЯ</vt:lpstr>
      <vt:lpstr>Презентация PowerPoint</vt:lpstr>
      <vt:lpstr>Что делает проект?  </vt:lpstr>
      <vt:lpstr>Проблема: </vt:lpstr>
      <vt:lpstr>Решение:   Мы хотим создать  чат-бота, который предоставит им рецепты, ингредиенты и помощь в приготовлении сыра и продавать  наборы для приготовления сыра в мультиварке. </vt:lpstr>
      <vt:lpstr>Рынок:   </vt:lpstr>
      <vt:lpstr>Конкуренты:  </vt:lpstr>
      <vt:lpstr>Экономика сейчас и прогноз на ближайшее время</vt:lpstr>
      <vt:lpstr>Стратегия развития    </vt:lpstr>
      <vt:lpstr>Команда </vt:lpstr>
      <vt:lpstr>Контакты +79503420761  markovkindenis971@gmail.com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Admin</cp:lastModifiedBy>
  <cp:revision>232</cp:revision>
  <cp:lastPrinted>2021-05-14T10:36:39Z</cp:lastPrinted>
  <dcterms:created xsi:type="dcterms:W3CDTF">2021-05-14T09:45:42Z</dcterms:created>
  <dcterms:modified xsi:type="dcterms:W3CDTF">2023-12-01T07:49:02Z</dcterms:modified>
</cp:coreProperties>
</file>