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0" r:id="rId3"/>
    <p:sldId id="292" r:id="rId4"/>
    <p:sldId id="320" r:id="rId5"/>
    <p:sldId id="291" r:id="rId6"/>
    <p:sldId id="275" r:id="rId7"/>
    <p:sldId id="267" r:id="rId8"/>
    <p:sldId id="317" r:id="rId9"/>
    <p:sldId id="318" r:id="rId10"/>
    <p:sldId id="319" r:id="rId11"/>
    <p:sldId id="315" r:id="rId12"/>
    <p:sldId id="306" r:id="rId13"/>
    <p:sldId id="316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 varScale="1">
        <p:scale>
          <a:sx n="81" d="100"/>
          <a:sy n="81" d="100"/>
        </p:scale>
        <p:origin x="120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1052736"/>
            <a:ext cx="4896544" cy="3024336"/>
          </a:xfrm>
        </p:spPr>
        <p:txBody>
          <a:bodyPr>
            <a:normAutofit/>
          </a:bodyPr>
          <a:lstStyle/>
          <a:p>
            <a:r>
              <a:rPr lang="ru-RU" sz="4000" b="1" i="0">
                <a:solidFill>
                  <a:srgbClr val="8F00FF"/>
                </a:solidFill>
                <a:effectLst/>
                <a:latin typeface="Trebuchet MS" panose="020B0603020202020204" pitchFamily="34" charset="0"/>
              </a:rPr>
              <a:t>Нейросетевая автоматизация бюрократических процессов</a:t>
            </a:r>
            <a:endParaRPr lang="ru-RU" sz="4000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3696" y="4797152"/>
            <a:ext cx="3995936" cy="835074"/>
          </a:xfrm>
        </p:spPr>
        <p:txBody>
          <a:bodyPr>
            <a:normAutofit fontScale="77500" lnSpcReduction="20000"/>
          </a:bodyPr>
          <a:lstStyle/>
          <a:p>
            <a:r>
              <a:rPr lang="ru-RU" sz="3400">
                <a:solidFill>
                  <a:srgbClr val="8F00FF"/>
                </a:solidFill>
              </a:rPr>
              <a:t>Стартап-проект студентов-международников 3 курса</a:t>
            </a:r>
          </a:p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ПРОБЛЕМА</a:t>
            </a:r>
            <a:endParaRPr sz="28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9645" y="1124744"/>
            <a:ext cx="10804062" cy="5570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/>
              <a:t>Большинство людей, работающих с документооборотом, сталкиваются с большими временными затратами на такую работу. 60% занимаются этим более двух часов в день.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/>
              <a:t>Много клиентов сталкиваются с тем, что программное обеспечение заблокировано в России (например, SAP).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/>
              <a:t>В целом, нейросетевая автоматизация востребована среди работников промышленности/логистических компаний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/>
              <a:t>«Думаю, команда, в которой я работаю, не подготовлена к ее внедрению, так как нет понимания и определенных задач, которые она может выполнять в контексте моей работы, при появлении нейросети будет очень сложно ее осваивать, без сторонних специалистов» (ответ респондента на интервью)</a:t>
            </a:r>
          </a:p>
          <a:p>
            <a:pPr algn="l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02679-50D7-44BA-9179-725A82B2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04664"/>
            <a:ext cx="10515600" cy="327376"/>
          </a:xfrm>
        </p:spPr>
        <p:txBody>
          <a:bodyPr/>
          <a:lstStyle/>
          <a:p>
            <a:r>
              <a:rPr lang="ru-RU" b="0">
                <a:latin typeface="Gilroy-Bold"/>
              </a:rPr>
              <a:t>РЕЗУЛЬТАТЫ ОПРОСА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F441E0-A834-4AED-9B30-42A46EA1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075689"/>
            <a:ext cx="4921574" cy="23076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25382-5A33-4DDC-8F94-CC2C03660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3727019"/>
            <a:ext cx="4923618" cy="23076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66F6EC-3C93-495A-AEB7-FEC368BD2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034" y="1071274"/>
            <a:ext cx="4921574" cy="23076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B810C8-76BA-40B6-886B-55C99978A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987" y="3718189"/>
            <a:ext cx="4921574" cy="250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5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Базовая бизнес-идея</a:t>
            </a:r>
            <a:endParaRPr sz="28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2804740"/>
            <a:ext cx="10463394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just"/>
            <a:r>
              <a:rPr lang="ru-RU" sz="2800"/>
              <a:t>ПО на основе нейросети, которое будет значительно сокращать время и ресурсы работников промышленных и не только компаний в работе с документами и, в целом, управления производством.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31404" y="1874728"/>
            <a:ext cx="107291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>
                <a:solidFill>
                  <a:srgbClr val="8F00FF"/>
                </a:solidFill>
              </a:rPr>
              <a:t>Потребительский сегмент – нишевой рынок, крупные предприятия производственной сферы.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>
                <a:solidFill>
                  <a:srgbClr val="8F00FF"/>
                </a:solidFill>
              </a:rPr>
              <a:t>Ценность продукта в том, что мы предлагаем экономию времени и ресурсов через автоматизацию бюрократических процессов.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>
                <a:solidFill>
                  <a:srgbClr val="8F00FF"/>
                </a:solidFill>
              </a:rPr>
              <a:t>Взаимоотношения с клиентами строятся на персональной поддержке.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>
                <a:solidFill>
                  <a:srgbClr val="8F00FF"/>
                </a:solidFill>
              </a:rPr>
              <a:t>Доход от периодических платежей и подписки на ПО.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ОПИСАНИЕ ПРОДУКТА</a:t>
            </a:r>
            <a:endParaRPr sz="28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022" y="21047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бизнес-модель</a:t>
            </a:r>
            <a:endParaRPr sz="2800" cap="all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938CCF-DEB0-454B-9F6C-162D1E6D8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374" y="1252003"/>
            <a:ext cx="1770679" cy="20410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Потребительские сегменты </a:t>
            </a:r>
          </a:p>
          <a:p>
            <a:endParaRPr kumimoji="0" lang="ru-RU" sz="1200" dirty="0">
              <a:latin typeface="+mn-lt"/>
            </a:endParaRPr>
          </a:p>
          <a:p>
            <a:pPr>
              <a:spcAft>
                <a:spcPts val="600"/>
              </a:spcAft>
            </a:pPr>
            <a:r>
              <a:rPr kumimoji="0" lang="ru-RU" sz="1400">
                <a:latin typeface="+mn-lt"/>
                <a:cs typeface="Times New Roman" panose="02020603050405020304" pitchFamily="18" charset="0"/>
              </a:rPr>
              <a:t>Крупные и средние предприятия производственных сфер России и стран СНГ</a:t>
            </a:r>
            <a:endParaRPr kumimoji="0" lang="ru-RU" sz="1400" dirty="0">
              <a:latin typeface="+mn-lt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+mn-lt"/>
            </a:endParaRPr>
          </a:p>
          <a:p>
            <a:r>
              <a:rPr kumimoji="0" lang="ru-RU" sz="1100" dirty="0">
                <a:latin typeface="+mn-lt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128173-7228-4F5E-9FF6-AB089FA47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08" y="3371001"/>
            <a:ext cx="1770679" cy="16736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>
                <a:latin typeface="+mn-lt"/>
              </a:rPr>
              <a:t>Ключевые партнеры</a:t>
            </a:r>
            <a:endParaRPr kumimoji="0" lang="ru-RU" sz="1200" dirty="0">
              <a:latin typeface="+mn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>
                <a:latin typeface="+mn-lt"/>
              </a:rPr>
              <a:t>Стратегическое сотрудничество; метод создания партнерских отношений</a:t>
            </a:r>
            <a:endParaRPr kumimoji="0" lang="ru-RU" sz="1400" dirty="0"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35EC9C-1F4C-4275-BCCC-5D3DEB772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565" y="1252003"/>
            <a:ext cx="1844767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Ценностное предложение</a:t>
            </a:r>
          </a:p>
          <a:p>
            <a:endParaRPr kumimoji="0" lang="ru-RU" sz="1400" b="1" dirty="0">
              <a:latin typeface="+mn-lt"/>
            </a:endParaRPr>
          </a:p>
          <a:p>
            <a:pPr>
              <a:spcAft>
                <a:spcPts val="600"/>
              </a:spcAft>
            </a:pPr>
            <a:r>
              <a:rPr kumimoji="0" lang="ru-RU" sz="1800">
                <a:latin typeface="+mn-lt"/>
              </a:rPr>
              <a:t>Мы предлагаем экономию времени и ресурсов через автоматизацию бюрократических процессов.</a:t>
            </a:r>
            <a:endParaRPr kumimoji="0" lang="ru-RU" sz="1800" dirty="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5E352-E421-445C-A27B-341457533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602" y="5122593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Структура издержек</a:t>
            </a:r>
          </a:p>
          <a:p>
            <a:r>
              <a:rPr kumimoji="0" lang="ru-RU" sz="1200" dirty="0">
                <a:latin typeface="+mn-lt"/>
              </a:rPr>
              <a:t>Аренда помещения</a:t>
            </a:r>
            <a:r>
              <a:rPr kumimoji="0" lang="ru-RU" sz="1200">
                <a:latin typeface="+mn-lt"/>
              </a:rPr>
              <a:t>, аренда оборудования, зарплаты работникам и соц. отчисления, </a:t>
            </a:r>
            <a:r>
              <a:rPr kumimoji="0" lang="ru-RU" sz="1200" dirty="0">
                <a:latin typeface="+mn-lt"/>
              </a:rPr>
              <a:t>реклама</a:t>
            </a:r>
            <a:r>
              <a:rPr kumimoji="0" lang="ru-RU" sz="1200">
                <a:latin typeface="+mn-lt"/>
              </a:rPr>
              <a:t>, налоги.</a:t>
            </a:r>
            <a:endParaRPr kumimoji="0" lang="ru-RU" sz="1200" dirty="0"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866E32-4901-4CC6-AD82-503B44EFA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2210" y="5122593"/>
            <a:ext cx="4704704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Потоки поступления доходов: </a:t>
            </a:r>
          </a:p>
          <a:p>
            <a:r>
              <a:rPr kumimoji="0" lang="ru-RU" sz="1200">
                <a:latin typeface="+mn-lt"/>
              </a:rPr>
              <a:t>Регулярный доход от периодических платежей. Плата за использование</a:t>
            </a:r>
            <a:endParaRPr kumimoji="0" lang="ru-RU" sz="1200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F6AF84-2152-468B-9C56-E56319B97524}"/>
              </a:ext>
            </a:extLst>
          </p:cNvPr>
          <p:cNvSpPr txBox="1"/>
          <p:nvPr/>
        </p:nvSpPr>
        <p:spPr>
          <a:xfrm>
            <a:off x="1578602" y="1268760"/>
            <a:ext cx="1643420" cy="37702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Каналы коммуникаций </a:t>
            </a:r>
            <a:r>
              <a:rPr lang="ru-RU" sz="1400" b="1"/>
              <a:t>и сбыта</a:t>
            </a:r>
            <a:endParaRPr lang="ru-RU" sz="1400" b="1" dirty="0"/>
          </a:p>
          <a:p>
            <a:pPr>
              <a:spcAft>
                <a:spcPts val="600"/>
              </a:spcAft>
              <a:defRPr/>
            </a:pPr>
            <a:endParaRPr lang="ru-RU" sz="100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350">
                <a:cs typeface="Times New Roman" panose="02020603050405020304" pitchFamily="18" charset="0"/>
              </a:rPr>
              <a:t>Прямой канал сбыта. </a:t>
            </a:r>
          </a:p>
          <a:p>
            <a:pPr>
              <a:spcAft>
                <a:spcPts val="600"/>
              </a:spcAft>
              <a:defRPr/>
            </a:pPr>
            <a:endParaRPr lang="ru-RU" sz="1350"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350">
                <a:cs typeface="Times New Roman" panose="02020603050405020304" pitchFamily="18" charset="0"/>
              </a:rPr>
              <a:t>Личные встречи с представителями предприятий. </a:t>
            </a:r>
          </a:p>
          <a:p>
            <a:pPr>
              <a:spcAft>
                <a:spcPts val="600"/>
              </a:spcAft>
              <a:defRPr/>
            </a:pPr>
            <a:endParaRPr lang="ru-RU" sz="1350"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350">
                <a:cs typeface="Times New Roman" panose="02020603050405020304" pitchFamily="18" charset="0"/>
              </a:rPr>
              <a:t>Создание веб-сайта с нашим продуктом. Участие в конференциях.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A5818B-A051-441D-8C5A-82C74F9BB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095" y="1263197"/>
            <a:ext cx="1792819" cy="37548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Взаимоотношения с клиентами</a:t>
            </a:r>
            <a:r>
              <a:rPr kumimoji="0" lang="ru-RU" sz="1400" b="1">
                <a:latin typeface="+mn-lt"/>
              </a:rPr>
              <a:t>: </a:t>
            </a:r>
            <a:endParaRPr kumimoji="0" lang="ru-RU" sz="1400" b="1" dirty="0">
              <a:latin typeface="+mn-lt"/>
            </a:endParaRPr>
          </a:p>
          <a:p>
            <a:r>
              <a:rPr kumimoji="0" lang="ru-RU" sz="1750">
                <a:latin typeface="+mn-lt"/>
              </a:rPr>
              <a:t>Персональная поддержка и самообслуживание</a:t>
            </a:r>
          </a:p>
          <a:p>
            <a:endParaRPr kumimoji="0" lang="ru-RU" sz="1750">
              <a:latin typeface="+mn-lt"/>
            </a:endParaRPr>
          </a:p>
          <a:p>
            <a:r>
              <a:rPr kumimoji="0" lang="ru-RU" sz="1750">
                <a:latin typeface="+mn-lt"/>
              </a:rPr>
              <a:t>Поддержание </a:t>
            </a:r>
            <a:r>
              <a:rPr kumimoji="0" lang="ru-RU" sz="1750" dirty="0">
                <a:latin typeface="+mn-lt"/>
              </a:rPr>
              <a:t>коммуникации с клиентом в течение всего </a:t>
            </a:r>
            <a:r>
              <a:rPr kumimoji="0" lang="ru-RU" sz="1750">
                <a:latin typeface="+mn-lt"/>
              </a:rPr>
              <a:t>срока пользования ПО</a:t>
            </a:r>
            <a:endParaRPr kumimoji="0" lang="ru-RU" sz="1750" dirty="0"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854CB6-14E7-4CC5-8B70-DC998E916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638" y="1263197"/>
            <a:ext cx="1757995" cy="151991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+mn-lt"/>
              </a:rPr>
              <a:t>Ключевые виды деятельности</a:t>
            </a:r>
          </a:p>
          <a:p>
            <a:endParaRPr kumimoji="0" lang="ru-RU" sz="1400" b="1" dirty="0">
              <a:latin typeface="+mn-lt"/>
            </a:endParaRPr>
          </a:p>
          <a:p>
            <a:r>
              <a:rPr kumimoji="0" lang="ru-RU" sz="1800">
                <a:latin typeface="+mn-lt"/>
              </a:rPr>
              <a:t>Разработка ПО</a:t>
            </a:r>
            <a:endParaRPr kumimoji="0" lang="ru-RU" sz="1800" dirty="0">
              <a:latin typeface="+mn-lt"/>
            </a:endParaRPr>
          </a:p>
          <a:p>
            <a:endParaRPr kumimoji="0" lang="ru-RU" sz="1400" b="1" dirty="0">
              <a:latin typeface="+mn-lt"/>
            </a:endParaRPr>
          </a:p>
          <a:p>
            <a:endParaRPr kumimoji="0" lang="ru-RU" sz="1400" b="1" dirty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47EA82-03BA-49DB-97E1-0B2EB511B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7958" y="2861082"/>
            <a:ext cx="1752674" cy="21947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+mn-lt"/>
              </a:rPr>
              <a:t>Ключевые </a:t>
            </a:r>
            <a:r>
              <a:rPr kumimoji="0" lang="ru-RU" sz="1400" b="1">
                <a:latin typeface="+mn-lt"/>
              </a:rPr>
              <a:t>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>
                <a:latin typeface="+mn-lt"/>
              </a:rPr>
              <a:t>Оборудование серверов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>
                <a:latin typeface="+mn-lt"/>
              </a:rPr>
              <a:t>Сотрудники, обеспечивающие работу ПО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>
                <a:latin typeface="+mn-lt"/>
              </a:rPr>
              <a:t>Финансы </a:t>
            </a:r>
            <a:endParaRPr kumimoji="0" lang="ru-RU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4D9AD-A5A7-4AB1-AF9E-9330A8B0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04664"/>
            <a:ext cx="1945680" cy="327376"/>
          </a:xfrm>
        </p:spPr>
        <p:txBody>
          <a:bodyPr/>
          <a:lstStyle/>
          <a:p>
            <a:r>
              <a:rPr lang="ru-RU" b="0">
                <a:latin typeface="Gilroy-Bold"/>
              </a:rPr>
              <a:t>ПЕРСОНАЛ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4D9A885-D723-4007-AF83-0CF38D4F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956834"/>
              </p:ext>
            </p:extLst>
          </p:nvPr>
        </p:nvGraphicFramePr>
        <p:xfrm>
          <a:off x="731404" y="1124744"/>
          <a:ext cx="10729192" cy="5124966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2682298">
                  <a:extLst>
                    <a:ext uri="{9D8B030D-6E8A-4147-A177-3AD203B41FA5}">
                      <a16:colId xmlns:a16="http://schemas.microsoft.com/office/drawing/2014/main" val="803664377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2798763918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1878747993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2671093827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906553666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3141600560"/>
                    </a:ext>
                  </a:extLst>
                </a:gridCol>
                <a:gridCol w="1341149">
                  <a:extLst>
                    <a:ext uri="{9D8B030D-6E8A-4147-A177-3AD203B41FA5}">
                      <a16:colId xmlns:a16="http://schemas.microsoft.com/office/drawing/2014/main" val="3411930460"/>
                    </a:ext>
                  </a:extLst>
                </a:gridCol>
              </a:tblGrid>
              <a:tr h="312626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 1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 2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 3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00432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Затраты, руб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Затраты, руб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Затраты, руб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1944515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Административные: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01544375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Директор (лидер проекта)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31999696"/>
                  </a:ext>
                </a:extLst>
              </a:tr>
              <a:tr h="274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Финансист (или аутсорсинг услуг)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92000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6526115"/>
                  </a:ext>
                </a:extLst>
              </a:tr>
              <a:tr h="28657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Секретарь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268105"/>
                  </a:ext>
                </a:extLst>
              </a:tr>
              <a:tr h="286574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01220508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Продажи и маркетинг: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55922345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Менеджер по продажам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51750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103500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4739291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Бизнес-аналитик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80500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80500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7190653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3744717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Разработка и производство: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62044724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Front-end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0637137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Back-end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46492820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3557320"/>
                  </a:ext>
                </a:extLst>
              </a:tr>
              <a:tr h="312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Всего персонала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308339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670 589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768 339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31465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86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0E8EB5-AB7F-4862-B6A8-EEB23F443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65320"/>
            <a:ext cx="10515600" cy="327376"/>
          </a:xfrm>
        </p:spPr>
        <p:txBody>
          <a:bodyPr/>
          <a:lstStyle/>
          <a:p>
            <a:r>
              <a:rPr lang="ru-RU" b="0">
                <a:latin typeface="Gilroy-Bold"/>
              </a:rPr>
              <a:t>БЮДЖЕТ ДОХОДОВ И РАСХОДОВ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A0F7891-F7B7-42CF-A89D-7BEB26940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223812"/>
              </p:ext>
            </p:extLst>
          </p:nvPr>
        </p:nvGraphicFramePr>
        <p:xfrm>
          <a:off x="479376" y="1484784"/>
          <a:ext cx="3517900" cy="4536503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3517900">
                  <a:extLst>
                    <a:ext uri="{9D8B030D-6E8A-4147-A177-3AD203B41FA5}">
                      <a16:colId xmlns:a16="http://schemas.microsoft.com/office/drawing/2014/main" val="19115263"/>
                    </a:ext>
                  </a:extLst>
                </a:gridCol>
              </a:tblGrid>
              <a:tr h="361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Доходы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7047618"/>
                  </a:ext>
                </a:extLst>
              </a:tr>
              <a:tr h="7883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Переменные расходы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4481369"/>
                  </a:ext>
                </a:extLst>
              </a:tr>
              <a:tr h="697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Постоянные расходы (аренда и др.)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2636133"/>
                  </a:ext>
                </a:extLst>
              </a:tr>
              <a:tr h="801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Зарплата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7295157"/>
                  </a:ext>
                </a:extLst>
              </a:tr>
              <a:tr h="801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Соц. отчисления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25810563"/>
                  </a:ext>
                </a:extLst>
              </a:tr>
              <a:tr h="361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Инвестиции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59497090"/>
                  </a:ext>
                </a:extLst>
              </a:tr>
              <a:tr h="361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- % по кредиту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9815069"/>
                  </a:ext>
                </a:extLst>
              </a:tr>
              <a:tr h="361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Доходы-Расходы , тыс.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6813105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C8E3557-3E5D-48F0-B5E3-EA7A779C2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95483"/>
              </p:ext>
            </p:extLst>
          </p:nvPr>
        </p:nvGraphicFramePr>
        <p:xfrm>
          <a:off x="3997276" y="1124744"/>
          <a:ext cx="6925691" cy="4896544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2461196">
                  <a:extLst>
                    <a:ext uri="{9D8B030D-6E8A-4147-A177-3AD203B41FA5}">
                      <a16:colId xmlns:a16="http://schemas.microsoft.com/office/drawing/2014/main" val="2599584116"/>
                    </a:ext>
                  </a:extLst>
                </a:gridCol>
                <a:gridCol w="2203629">
                  <a:extLst>
                    <a:ext uri="{9D8B030D-6E8A-4147-A177-3AD203B41FA5}">
                      <a16:colId xmlns:a16="http://schemas.microsoft.com/office/drawing/2014/main" val="982092695"/>
                    </a:ext>
                  </a:extLst>
                </a:gridCol>
                <a:gridCol w="2260866">
                  <a:extLst>
                    <a:ext uri="{9D8B030D-6E8A-4147-A177-3AD203B41FA5}">
                      <a16:colId xmlns:a16="http://schemas.microsoft.com/office/drawing/2014/main" val="1133112315"/>
                    </a:ext>
                  </a:extLst>
                </a:gridCol>
              </a:tblGrid>
              <a:tr h="3564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2024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2025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89102219"/>
                  </a:ext>
                </a:extLst>
              </a:tr>
              <a:tr h="35643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12000000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21000000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28800000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7161351"/>
                  </a:ext>
                </a:extLst>
              </a:tr>
              <a:tr h="799308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980000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4111068"/>
                  </a:ext>
                </a:extLst>
              </a:tr>
              <a:tr h="68740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3619212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5520828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6063612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4633713"/>
                  </a:ext>
                </a:extLst>
              </a:tr>
              <a:tr h="824768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3812136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8160000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9336000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3934984"/>
                  </a:ext>
                </a:extLst>
              </a:tr>
              <a:tr h="789238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1143636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2448000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2796000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91862287"/>
                  </a:ext>
                </a:extLst>
              </a:tr>
              <a:tr h="35643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980000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180000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6194948"/>
                  </a:ext>
                </a:extLst>
              </a:tr>
              <a:tr h="35643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1810284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1810284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1810284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035083"/>
                  </a:ext>
                </a:extLst>
              </a:tr>
              <a:tr h="37011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effectLst/>
                        </a:rPr>
                        <a:t>-345268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effectLst/>
                        </a:rPr>
                        <a:t>2700888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effectLst/>
                        </a:rPr>
                        <a:t>8434104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50220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61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82D83-C0C2-4241-A7B9-4824C1FF2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67810"/>
            <a:ext cx="10515600" cy="327376"/>
          </a:xfrm>
        </p:spPr>
        <p:txBody>
          <a:bodyPr/>
          <a:lstStyle/>
          <a:p>
            <a:r>
              <a:rPr lang="ru-RU" b="0">
                <a:latin typeface="Gilroy-Bold"/>
              </a:rPr>
              <a:t>ИНВЕСТИЦИОННЫЕ РАСХОДЫ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9EBBC91-19CD-467A-8232-B8BD21B65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192070"/>
              </p:ext>
            </p:extLst>
          </p:nvPr>
        </p:nvGraphicFramePr>
        <p:xfrm>
          <a:off x="407368" y="1124744"/>
          <a:ext cx="11017224" cy="4968551"/>
        </p:xfrm>
        <a:graphic>
          <a:graphicData uri="http://schemas.openxmlformats.org/drawingml/2006/table">
            <a:tbl>
              <a:tblPr>
                <a:tableStyleId>{88B73998-3D1B-0215-E569-903491C1766C}</a:tableStyleId>
              </a:tblPr>
              <a:tblGrid>
                <a:gridCol w="5499684">
                  <a:extLst>
                    <a:ext uri="{9D8B030D-6E8A-4147-A177-3AD203B41FA5}">
                      <a16:colId xmlns:a16="http://schemas.microsoft.com/office/drawing/2014/main" val="890883755"/>
                    </a:ext>
                  </a:extLst>
                </a:gridCol>
                <a:gridCol w="1892748">
                  <a:extLst>
                    <a:ext uri="{9D8B030D-6E8A-4147-A177-3AD203B41FA5}">
                      <a16:colId xmlns:a16="http://schemas.microsoft.com/office/drawing/2014/main" val="1980100136"/>
                    </a:ext>
                  </a:extLst>
                </a:gridCol>
                <a:gridCol w="1803468">
                  <a:extLst>
                    <a:ext uri="{9D8B030D-6E8A-4147-A177-3AD203B41FA5}">
                      <a16:colId xmlns:a16="http://schemas.microsoft.com/office/drawing/2014/main" val="2963543604"/>
                    </a:ext>
                  </a:extLst>
                </a:gridCol>
                <a:gridCol w="1821324">
                  <a:extLst>
                    <a:ext uri="{9D8B030D-6E8A-4147-A177-3AD203B41FA5}">
                      <a16:colId xmlns:a16="http://schemas.microsoft.com/office/drawing/2014/main" val="1574497056"/>
                    </a:ext>
                  </a:extLst>
                </a:gridCol>
              </a:tblGrid>
              <a:tr h="140805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Итого за 2023 год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Итого за 2024 год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Итого за 2025 год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922869"/>
                  </a:ext>
                </a:extLst>
              </a:tr>
              <a:tr h="358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Оборудование (ноутбуки)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200000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30634741"/>
                  </a:ext>
                </a:extLst>
              </a:tr>
              <a:tr h="358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Оборудование (серверы)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500000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2046608"/>
                  </a:ext>
                </a:extLst>
              </a:tr>
              <a:tr h="708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Оборудование (фреймворки для обучения ИИ)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100000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95983733"/>
                  </a:ext>
                </a:extLst>
              </a:tr>
              <a:tr h="358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Файерволл и иная защита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120000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120000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120000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32136112"/>
                  </a:ext>
                </a:extLst>
              </a:tr>
              <a:tr h="358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Закрытые бета-тесты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36000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36000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36000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1990965"/>
                  </a:ext>
                </a:extLst>
              </a:tr>
              <a:tr h="105828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Покупка программ: 1С и для сдачи отчетности (СБИС, Контур ..) или аутсорсинг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24000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24000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24000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3473966"/>
                  </a:ext>
                </a:extLst>
              </a:tr>
              <a:tr h="358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Итого инвестиционные расходы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>
                          <a:effectLst/>
                        </a:rPr>
                        <a:t>980000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>
                          <a:effectLst/>
                        </a:rPr>
                        <a:t>180000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>
                          <a:effectLst/>
                        </a:rPr>
                        <a:t>180000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5672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99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26161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Конкуренты</a:t>
            </a:r>
            <a:endParaRPr sz="28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839416" y="1340768"/>
            <a:ext cx="511256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u="sng"/>
              <a:t>Рынок:</a:t>
            </a:r>
            <a:r>
              <a:rPr lang="ru-RU" sz="320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/>
              <a:t>ТАМ - ₽49,9 млрд.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/>
              <a:t>SAM - ₽8,15 млрд.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/>
              <a:t>SOM - ₽177 млн.</a:t>
            </a:r>
          </a:p>
          <a:p>
            <a:pPr algn="just"/>
            <a:r>
              <a:rPr lang="ru-RU" sz="3200" u="sng"/>
              <a:t>Основные конкуренты: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/>
              <a:t>1С – номер 1 на рынке на данный момент, безусловный лидер после ухода </a:t>
            </a:r>
            <a:r>
              <a:rPr lang="en-US" sz="2800"/>
              <a:t>SAP</a:t>
            </a:r>
            <a:r>
              <a:rPr lang="ru-RU" sz="2800"/>
              <a:t>.</a:t>
            </a:r>
            <a:endParaRPr lang="en-US" sz="280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/>
              <a:t>Галактика – отечественный игрок на рынке, занимает крепкое второе место.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6EED1E-A83B-4BC0-BC72-C8D0EBE8A9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5153" r="9859"/>
          <a:stretch/>
        </p:blipFill>
        <p:spPr bwMode="auto">
          <a:xfrm>
            <a:off x="6240018" y="3079824"/>
            <a:ext cx="5544616" cy="323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248441"/>
            <a:ext cx="979461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9794618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sz="2800"/>
              <a:t>Пичкалев Антон – директор компании, идейный вдохновитель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861239"/>
            <a:ext cx="490114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58756" y="2527318"/>
            <a:ext cx="116372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/>
              <a:t>Команда стартап-проекта:</a:t>
            </a:r>
            <a:endParaRPr lang="ru-RU" sz="32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58264" y="3201671"/>
            <a:ext cx="9794618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sz="2800"/>
              <a:t>Шабалин Егор – заместитель, </a:t>
            </a:r>
            <a:r>
              <a:rPr lang="en-US" sz="2800"/>
              <a:t>front-end</a:t>
            </a:r>
            <a:endParaRPr lang="ru-RU" sz="2800"/>
          </a:p>
          <a:p>
            <a:pPr algn="just"/>
            <a:endParaRPr lang="ru-RU" sz="2800"/>
          </a:p>
          <a:p>
            <a:pPr algn="just"/>
            <a:r>
              <a:rPr lang="ru-RU" sz="2800"/>
              <a:t>Шипицын Юрий – заместитель, бизнес-аналитик</a:t>
            </a:r>
          </a:p>
          <a:p>
            <a:pPr algn="just"/>
            <a:endParaRPr lang="ru-RU" sz="2800"/>
          </a:p>
          <a:p>
            <a:pPr algn="just"/>
            <a:r>
              <a:rPr lang="ru-RU" sz="2800"/>
              <a:t>Сапрыкин Никита – заместитель, менеджер по продажам</a:t>
            </a:r>
          </a:p>
          <a:p>
            <a:endParaRPr lang="ru-RU" sz="1600" dirty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243</TotalTime>
  <Words>646</Words>
  <Application>Microsoft Office PowerPoint</Application>
  <DocSecurity>0</DocSecurity>
  <PresentationFormat>Широкоэкранный</PresentationFormat>
  <Paragraphs>199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 Neue</vt:lpstr>
      <vt:lpstr>Trebuchet MS</vt:lpstr>
      <vt:lpstr>Wingdings</vt:lpstr>
      <vt:lpstr>Тема Office</vt:lpstr>
      <vt:lpstr>1_Тема Office</vt:lpstr>
      <vt:lpstr>Нейросетевая автоматизация бюрократических процессов</vt:lpstr>
      <vt:lpstr>Презентация PowerPoint</vt:lpstr>
      <vt:lpstr>РЕЗУЛЬТАТЫ ОПРОСА</vt:lpstr>
      <vt:lpstr>Презентация PowerPoint</vt:lpstr>
      <vt:lpstr>Презентация PowerPoint</vt:lpstr>
      <vt:lpstr>Презентация PowerPoint</vt:lpstr>
      <vt:lpstr>ПЕРСОНАЛ</vt:lpstr>
      <vt:lpstr>БЮДЖЕТ ДОХОДОВ И РАСХОДОВ</vt:lpstr>
      <vt:lpstr>ИНВЕСТИЦИОННЫЕ РАСХОДЫ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Юрий Шипицын</cp:lastModifiedBy>
  <cp:revision>19</cp:revision>
  <dcterms:created xsi:type="dcterms:W3CDTF">2023-07-21T07:14:15Z</dcterms:created>
  <dcterms:modified xsi:type="dcterms:W3CDTF">2023-11-28T16:19:38Z</dcterms:modified>
  <cp:category/>
  <dc:identifier/>
  <cp:contentStatus/>
  <dc:language/>
  <cp:version/>
</cp:coreProperties>
</file>