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36" r:id="rId2"/>
    <p:sldId id="358" r:id="rId3"/>
    <p:sldId id="345" r:id="rId4"/>
    <p:sldId id="352" r:id="rId5"/>
    <p:sldId id="354" r:id="rId6"/>
    <p:sldId id="356" r:id="rId7"/>
    <p:sldId id="357" r:id="rId8"/>
    <p:sldId id="359" r:id="rId9"/>
    <p:sldId id="331" r:id="rId10"/>
    <p:sldId id="326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53" userDrawn="1">
          <p15:clr>
            <a:srgbClr val="A4A3A4"/>
          </p15:clr>
        </p15:guide>
        <p15:guide id="2" pos="396" userDrawn="1">
          <p15:clr>
            <a:srgbClr val="A4A3A4"/>
          </p15:clr>
        </p15:guide>
        <p15:guide id="3" orient="horz" pos="14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9FF"/>
    <a:srgbClr val="E9C5FF"/>
    <a:srgbClr val="9F00FF"/>
    <a:srgbClr val="B5D8E1"/>
    <a:srgbClr val="243A62"/>
    <a:srgbClr val="CC99FF"/>
    <a:srgbClr val="FCAF17"/>
    <a:srgbClr val="FD493D"/>
    <a:srgbClr val="FBB3C1"/>
    <a:srgbClr val="F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96" autoAdjust="0"/>
    <p:restoredTop sz="94792" autoAdjust="0"/>
  </p:normalViewPr>
  <p:slideViewPr>
    <p:cSldViewPr snapToGrid="0" snapToObjects="1" showGuides="1">
      <p:cViewPr varScale="1">
        <p:scale>
          <a:sx n="86" d="100"/>
          <a:sy n="86" d="100"/>
        </p:scale>
        <p:origin x="474" y="78"/>
      </p:cViewPr>
      <p:guideLst>
        <p:guide orient="horz" pos="2153"/>
        <p:guide pos="396"/>
        <p:guide orient="horz" pos="14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13521-DC92-4E4E-8A88-1FA1EA258E4C}" type="doc">
      <dgm:prSet loTypeId="urn:microsoft.com/office/officeart/2005/8/layout/chevron2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D38A50D5-AA47-4C46-A09B-8C717D2A76AB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Какую и чью проблему решает</a:t>
          </a:r>
        </a:p>
      </dgm:t>
    </dgm:pt>
    <dgm:pt modelId="{280EB9F0-2D15-4A34-94DC-E4577212CE78}" type="par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BA2ECD9-C9D9-4F90-8AAB-5C60B9F1F907}" type="sibTrans" cxnId="{283ED4CE-C25E-4580-9DAC-EA55B883CB36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529F3279-88E5-4757-A4C3-8BD7CD77D8C9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90F80212-BE81-4A8C-95DD-6DA659195EDC}" type="par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75F28BB5-EE8A-4725-B4D4-B8A3B9D99D8C}" type="sibTrans" cxnId="{9EF9278B-5651-4E1A-BDB4-018189E55A2B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68B89595-65B1-4B73-834B-61AB58D61EBC}">
      <dgm:prSet phldrT="[Текст]"/>
      <dgm:spPr>
        <a:solidFill>
          <a:srgbClr val="9F00FF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Техническая основа продуктового решения</a:t>
          </a:r>
        </a:p>
      </dgm:t>
    </dgm:pt>
    <dgm:pt modelId="{DECC0D95-4E37-480F-A0A9-0583DE1E96F7}" type="par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F2C317CE-6705-4E7B-A883-41AE16550FC5}" type="sibTrans" cxnId="{9C9149DA-169B-4892-BD82-CCE3F32CA20C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133DD9C8-EE42-44FE-BD1A-9B3A92116EAE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endParaRPr lang="ru-RU" sz="2400" b="1" dirty="0">
            <a:latin typeface="Gilroy-ExtraBold"/>
          </a:endParaRPr>
        </a:p>
      </dgm:t>
    </dgm:pt>
    <dgm:pt modelId="{E56D5218-85DF-454D-8C54-415ECE9853F9}" type="par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33CC5279-995C-4717-AA89-D54A8004B2BD}" type="sibTrans" cxnId="{4A57FB53-2E89-4D29-90D9-52FF7601D931}">
      <dgm:prSet/>
      <dgm:spPr/>
      <dgm:t>
        <a:bodyPr/>
        <a:lstStyle/>
        <a:p>
          <a:endParaRPr lang="ru-RU" b="1">
            <a:latin typeface="Gilroy-ExtraBold"/>
          </a:endParaRPr>
        </a:p>
      </dgm:t>
    </dgm:pt>
    <dgm:pt modelId="{D8F0FF41-C9BA-47A7-BE2E-580800543680}" type="pres">
      <dgm:prSet presAssocID="{F7A13521-DC92-4E4E-8A88-1FA1EA258E4C}" presName="linearFlow" presStyleCnt="0">
        <dgm:presLayoutVars>
          <dgm:dir/>
          <dgm:animLvl val="lvl"/>
          <dgm:resizeHandles val="exact"/>
        </dgm:presLayoutVars>
      </dgm:prSet>
      <dgm:spPr/>
    </dgm:pt>
    <dgm:pt modelId="{4CE5C585-BEEC-4801-B9FF-1FBE22FFA0FA}" type="pres">
      <dgm:prSet presAssocID="{D38A50D5-AA47-4C46-A09B-8C717D2A76AB}" presName="composite" presStyleCnt="0"/>
      <dgm:spPr/>
    </dgm:pt>
    <dgm:pt modelId="{BBBE63A3-EB10-4838-B957-F63E43FDC814}" type="pres">
      <dgm:prSet presAssocID="{D38A50D5-AA47-4C46-A09B-8C717D2A76A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B3F6FE57-599B-4DE3-AB87-F51D73C49E27}" type="pres">
      <dgm:prSet presAssocID="{D38A50D5-AA47-4C46-A09B-8C717D2A76AB}" presName="descendantText" presStyleLbl="alignAcc1" presStyleIdx="0" presStyleCnt="2" custLinFactNeighborX="0" custLinFactNeighborY="-130">
        <dgm:presLayoutVars>
          <dgm:bulletEnabled val="1"/>
        </dgm:presLayoutVars>
      </dgm:prSet>
      <dgm:spPr/>
    </dgm:pt>
    <dgm:pt modelId="{7CDC4DFD-911E-4859-93F7-480CAEEF4EA1}" type="pres">
      <dgm:prSet presAssocID="{6BA2ECD9-C9D9-4F90-8AAB-5C60B9F1F907}" presName="sp" presStyleCnt="0"/>
      <dgm:spPr/>
    </dgm:pt>
    <dgm:pt modelId="{F0ED7302-CE3A-43D2-928B-09802ACA7C52}" type="pres">
      <dgm:prSet presAssocID="{68B89595-65B1-4B73-834B-61AB58D61EBC}" presName="composite" presStyleCnt="0"/>
      <dgm:spPr/>
    </dgm:pt>
    <dgm:pt modelId="{9A781854-D7A0-4C10-9886-C04AE40C01F5}" type="pres">
      <dgm:prSet presAssocID="{68B89595-65B1-4B73-834B-61AB58D61EBC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4B70C2FB-A5DD-4100-826E-4BBD446FE246}" type="pres">
      <dgm:prSet presAssocID="{68B89595-65B1-4B73-834B-61AB58D61EBC}" presName="descendantText" presStyleLbl="alignAcc1" presStyleIdx="1" presStyleCnt="2" custLinFactNeighborX="0" custLinFactNeighborY="903">
        <dgm:presLayoutVars>
          <dgm:bulletEnabled val="1"/>
        </dgm:presLayoutVars>
      </dgm:prSet>
      <dgm:spPr/>
    </dgm:pt>
  </dgm:ptLst>
  <dgm:cxnLst>
    <dgm:cxn modelId="{38DEC90E-F661-4CA4-ACFC-1371E96F14B4}" type="presOf" srcId="{F7A13521-DC92-4E4E-8A88-1FA1EA258E4C}" destId="{D8F0FF41-C9BA-47A7-BE2E-580800543680}" srcOrd="0" destOrd="0" presId="urn:microsoft.com/office/officeart/2005/8/layout/chevron2"/>
    <dgm:cxn modelId="{05B41911-1437-41CE-A4BA-BACEAE03B00C}" type="presOf" srcId="{68B89595-65B1-4B73-834B-61AB58D61EBC}" destId="{9A781854-D7A0-4C10-9886-C04AE40C01F5}" srcOrd="0" destOrd="0" presId="urn:microsoft.com/office/officeart/2005/8/layout/chevron2"/>
    <dgm:cxn modelId="{B65B9826-9F80-4CB7-85FE-6DBD3032B4E1}" type="presOf" srcId="{D38A50D5-AA47-4C46-A09B-8C717D2A76AB}" destId="{BBBE63A3-EB10-4838-B957-F63E43FDC814}" srcOrd="0" destOrd="0" presId="urn:microsoft.com/office/officeart/2005/8/layout/chevron2"/>
    <dgm:cxn modelId="{46DF0F36-9ABC-49DF-86D0-176D20409AA3}" type="presOf" srcId="{133DD9C8-EE42-44FE-BD1A-9B3A92116EAE}" destId="{4B70C2FB-A5DD-4100-826E-4BBD446FE246}" srcOrd="0" destOrd="0" presId="urn:microsoft.com/office/officeart/2005/8/layout/chevron2"/>
    <dgm:cxn modelId="{4A57FB53-2E89-4D29-90D9-52FF7601D931}" srcId="{68B89595-65B1-4B73-834B-61AB58D61EBC}" destId="{133DD9C8-EE42-44FE-BD1A-9B3A92116EAE}" srcOrd="0" destOrd="0" parTransId="{E56D5218-85DF-454D-8C54-415ECE9853F9}" sibTransId="{33CC5279-995C-4717-AA89-D54A8004B2BD}"/>
    <dgm:cxn modelId="{9EF9278B-5651-4E1A-BDB4-018189E55A2B}" srcId="{D38A50D5-AA47-4C46-A09B-8C717D2A76AB}" destId="{529F3279-88E5-4757-A4C3-8BD7CD77D8C9}" srcOrd="0" destOrd="0" parTransId="{90F80212-BE81-4A8C-95DD-6DA659195EDC}" sibTransId="{75F28BB5-EE8A-4725-B4D4-B8A3B9D99D8C}"/>
    <dgm:cxn modelId="{F97F6CC7-A3B4-4BBB-B9F9-75CDF70175AD}" type="presOf" srcId="{529F3279-88E5-4757-A4C3-8BD7CD77D8C9}" destId="{B3F6FE57-599B-4DE3-AB87-F51D73C49E27}" srcOrd="0" destOrd="0" presId="urn:microsoft.com/office/officeart/2005/8/layout/chevron2"/>
    <dgm:cxn modelId="{283ED4CE-C25E-4580-9DAC-EA55B883CB36}" srcId="{F7A13521-DC92-4E4E-8A88-1FA1EA258E4C}" destId="{D38A50D5-AA47-4C46-A09B-8C717D2A76AB}" srcOrd="0" destOrd="0" parTransId="{280EB9F0-2D15-4A34-94DC-E4577212CE78}" sibTransId="{6BA2ECD9-C9D9-4F90-8AAB-5C60B9F1F907}"/>
    <dgm:cxn modelId="{9C9149DA-169B-4892-BD82-CCE3F32CA20C}" srcId="{F7A13521-DC92-4E4E-8A88-1FA1EA258E4C}" destId="{68B89595-65B1-4B73-834B-61AB58D61EBC}" srcOrd="1" destOrd="0" parTransId="{DECC0D95-4E37-480F-A0A9-0583DE1E96F7}" sibTransId="{F2C317CE-6705-4E7B-A883-41AE16550FC5}"/>
    <dgm:cxn modelId="{5187088B-EA14-4C62-9AB4-74F2331C29AE}" type="presParOf" srcId="{D8F0FF41-C9BA-47A7-BE2E-580800543680}" destId="{4CE5C585-BEEC-4801-B9FF-1FBE22FFA0FA}" srcOrd="0" destOrd="0" presId="urn:microsoft.com/office/officeart/2005/8/layout/chevron2"/>
    <dgm:cxn modelId="{95BF12BE-D059-4FBF-825C-87B6930C1673}" type="presParOf" srcId="{4CE5C585-BEEC-4801-B9FF-1FBE22FFA0FA}" destId="{BBBE63A3-EB10-4838-B957-F63E43FDC814}" srcOrd="0" destOrd="0" presId="urn:microsoft.com/office/officeart/2005/8/layout/chevron2"/>
    <dgm:cxn modelId="{3AC6DD34-250A-4E22-AF1C-04A0111ABDED}" type="presParOf" srcId="{4CE5C585-BEEC-4801-B9FF-1FBE22FFA0FA}" destId="{B3F6FE57-599B-4DE3-AB87-F51D73C49E27}" srcOrd="1" destOrd="0" presId="urn:microsoft.com/office/officeart/2005/8/layout/chevron2"/>
    <dgm:cxn modelId="{F3EAF7D9-1350-4F0C-94CC-6CB55BDE0BBE}" type="presParOf" srcId="{D8F0FF41-C9BA-47A7-BE2E-580800543680}" destId="{7CDC4DFD-911E-4859-93F7-480CAEEF4EA1}" srcOrd="1" destOrd="0" presId="urn:microsoft.com/office/officeart/2005/8/layout/chevron2"/>
    <dgm:cxn modelId="{1324FDD1-ADBF-4CD2-B373-D0A232529511}" type="presParOf" srcId="{D8F0FF41-C9BA-47A7-BE2E-580800543680}" destId="{F0ED7302-CE3A-43D2-928B-09802ACA7C52}" srcOrd="2" destOrd="0" presId="urn:microsoft.com/office/officeart/2005/8/layout/chevron2"/>
    <dgm:cxn modelId="{F188FD27-9901-4669-A62E-72B9DC0F81B8}" type="presParOf" srcId="{F0ED7302-CE3A-43D2-928B-09802ACA7C52}" destId="{9A781854-D7A0-4C10-9886-C04AE40C01F5}" srcOrd="0" destOrd="0" presId="urn:microsoft.com/office/officeart/2005/8/layout/chevron2"/>
    <dgm:cxn modelId="{30354CCD-2098-40ED-A485-4B3531D41B4D}" type="presParOf" srcId="{F0ED7302-CE3A-43D2-928B-09802ACA7C52}" destId="{4B70C2FB-A5DD-4100-826E-4BBD446FE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E63A3-EB10-4838-B957-F63E43FDC814}">
      <dsp:nvSpPr>
        <dsp:cNvPr id="0" name=""/>
        <dsp:cNvSpPr/>
      </dsp:nvSpPr>
      <dsp:spPr>
        <a:xfrm rot="5400000">
          <a:off x="-389823" y="392020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Какую и чью проблему решает</a:t>
          </a:r>
        </a:p>
      </dsp:txBody>
      <dsp:txXfrm rot="-5400000">
        <a:off x="0" y="911785"/>
        <a:ext cx="1819176" cy="779646"/>
      </dsp:txXfrm>
    </dsp:sp>
    <dsp:sp modelId="{B3F6FE57-599B-4DE3-AB87-F51D73C49E27}">
      <dsp:nvSpPr>
        <dsp:cNvPr id="0" name=""/>
        <dsp:cNvSpPr/>
      </dsp:nvSpPr>
      <dsp:spPr>
        <a:xfrm rot="5400000">
          <a:off x="3738222" y="-1919045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82463"/>
        <a:ext cx="5444865" cy="1524310"/>
      </dsp:txXfrm>
    </dsp:sp>
    <dsp:sp modelId="{9A781854-D7A0-4C10-9886-C04AE40C01F5}">
      <dsp:nvSpPr>
        <dsp:cNvPr id="0" name=""/>
        <dsp:cNvSpPr/>
      </dsp:nvSpPr>
      <dsp:spPr>
        <a:xfrm rot="5400000">
          <a:off x="-389823" y="2707832"/>
          <a:ext cx="2598822" cy="1819176"/>
        </a:xfrm>
        <a:prstGeom prst="chevron">
          <a:avLst/>
        </a:prstGeom>
        <a:solidFill>
          <a:srgbClr val="9F00FF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roy-ExtraBold"/>
            </a:rPr>
            <a:t>Техническая основа продуктового решения</a:t>
          </a:r>
        </a:p>
      </dsp:txBody>
      <dsp:txXfrm rot="-5400000">
        <a:off x="0" y="3227597"/>
        <a:ext cx="1819176" cy="779646"/>
      </dsp:txXfrm>
    </dsp:sp>
    <dsp:sp modelId="{4B70C2FB-A5DD-4100-826E-4BBD446FE246}">
      <dsp:nvSpPr>
        <dsp:cNvPr id="0" name=""/>
        <dsp:cNvSpPr/>
      </dsp:nvSpPr>
      <dsp:spPr>
        <a:xfrm rot="5400000">
          <a:off x="3738222" y="414216"/>
          <a:ext cx="1689234" cy="55273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Gilroy-ExtraBold"/>
          </a:endParaRPr>
        </a:p>
      </dsp:txBody>
      <dsp:txXfrm rot="-5400000">
        <a:off x="1819176" y="2415724"/>
        <a:ext cx="5444865" cy="1524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 panose="020F0502020204030204"/>
      </a:defRPr>
    </a:lvl1pPr>
    <a:lvl2pPr indent="228600" latinLnBrk="0">
      <a:defRPr sz="1200">
        <a:latin typeface="+mj-lt"/>
        <a:ea typeface="+mj-ea"/>
        <a:cs typeface="+mj-cs"/>
        <a:sym typeface="Calibri" panose="020F0502020204030204"/>
      </a:defRPr>
    </a:lvl2pPr>
    <a:lvl3pPr indent="457200" latinLnBrk="0">
      <a:defRPr sz="1200">
        <a:latin typeface="+mj-lt"/>
        <a:ea typeface="+mj-ea"/>
        <a:cs typeface="+mj-cs"/>
        <a:sym typeface="Calibri" panose="020F0502020204030204"/>
      </a:defRPr>
    </a:lvl3pPr>
    <a:lvl4pPr indent="685800" latinLnBrk="0">
      <a:defRPr sz="1200">
        <a:latin typeface="+mj-lt"/>
        <a:ea typeface="+mj-ea"/>
        <a:cs typeface="+mj-cs"/>
        <a:sym typeface="Calibri" panose="020F0502020204030204"/>
      </a:defRPr>
    </a:lvl4pPr>
    <a:lvl5pPr indent="914400" latinLnBrk="0">
      <a:defRPr sz="1200">
        <a:latin typeface="+mj-lt"/>
        <a:ea typeface="+mj-ea"/>
        <a:cs typeface="+mj-cs"/>
        <a:sym typeface="Calibri" panose="020F0502020204030204"/>
      </a:defRPr>
    </a:lvl5pPr>
    <a:lvl6pPr indent="1143000" latinLnBrk="0">
      <a:defRPr sz="1200">
        <a:latin typeface="+mj-lt"/>
        <a:ea typeface="+mj-ea"/>
        <a:cs typeface="+mj-cs"/>
        <a:sym typeface="Calibri" panose="020F0502020204030204"/>
      </a:defRPr>
    </a:lvl6pPr>
    <a:lvl7pPr indent="1371600" latinLnBrk="0">
      <a:defRPr sz="1200">
        <a:latin typeface="+mj-lt"/>
        <a:ea typeface="+mj-ea"/>
        <a:cs typeface="+mj-cs"/>
        <a:sym typeface="Calibri" panose="020F0502020204030204"/>
      </a:defRPr>
    </a:lvl7pPr>
    <a:lvl8pPr indent="1600200" latinLnBrk="0">
      <a:defRPr sz="1200">
        <a:latin typeface="+mj-lt"/>
        <a:ea typeface="+mj-ea"/>
        <a:cs typeface="+mj-cs"/>
        <a:sym typeface="Calibri" panose="020F0502020204030204"/>
      </a:defRPr>
    </a:lvl8pPr>
    <a:lvl9pPr indent="1828800" latinLnBrk="0">
      <a:defRPr sz="1200">
        <a:latin typeface="+mj-lt"/>
        <a:ea typeface="+mj-ea"/>
        <a:cs typeface="+mj-cs"/>
        <a:sym typeface="Calibri" panose="020F05020202040302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diagramData" Target="../diagrams/data1.xml"/><Relationship Id="rId5" Type="http://schemas.openxmlformats.org/officeDocument/2006/relationships/image" Target="../media/image8.jpeg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58448" y="1412114"/>
            <a:ext cx="5443638" cy="47705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kumimoji="0" sz="2500" b="1" normalizeH="0" dirty="0">
                <a:ln>
                  <a:noFill/>
                </a:ln>
                <a:solidFill>
                  <a:srgbClr val="8F00FF"/>
                </a:solidFill>
                <a:effectLst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 algn="ctr" fontAlgn="auto" hangingPunct="0">
              <a:lnSpc>
                <a:spcPct val="100000"/>
              </a:lnSpc>
            </a:pPr>
            <a:r>
              <a:rPr lang="ru-RU" dirty="0"/>
              <a:t>Название проекта</a:t>
            </a:r>
            <a:endParaRPr dirty="0"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5" name="Прямоугольник 7"/>
          <p:cNvSpPr/>
          <p:nvPr userDrawn="1"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 dirty="0"/>
          </a:p>
        </p:txBody>
      </p:sp>
      <p:sp>
        <p:nvSpPr>
          <p:cNvPr id="6" name="Прямоугольник 10"/>
          <p:cNvSpPr/>
          <p:nvPr userDrawn="1"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7" name="Прямоугольник 13"/>
          <p:cNvSpPr/>
          <p:nvPr userDrawn="1"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8" name="Прямоугольник 9"/>
          <p:cNvSpPr/>
          <p:nvPr userDrawn="1"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pic>
        <p:nvPicPr>
          <p:cNvPr id="9" name="Рисунок 8" descr="Изображение выглядит как небо, человек, оранжевый, проигрыватель&#10;&#10;Автоматически созданное описание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>
            <a:fillRect/>
          </a:stretch>
        </p:blipFill>
        <p:spPr>
          <a:xfrm>
            <a:off x="8816453" y="2341717"/>
            <a:ext cx="3406182" cy="45162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422" y="123824"/>
            <a:ext cx="1321043" cy="10096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546" y="206739"/>
            <a:ext cx="594212" cy="754181"/>
          </a:xfrm>
          <a:prstGeom prst="rect">
            <a:avLst/>
          </a:prstGeom>
        </p:spPr>
      </p:pic>
      <p:sp>
        <p:nvSpPr>
          <p:cNvPr id="17" name="Заголовок 1"/>
          <p:cNvSpPr txBox="1"/>
          <p:nvPr userDrawn="1"/>
        </p:nvSpPr>
        <p:spPr>
          <a:xfrm>
            <a:off x="91861" y="2769428"/>
            <a:ext cx="1838539" cy="430883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 panose="020F0302020204030204"/>
              </a:defRPr>
            </a:lvl1pPr>
            <a:lvl2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2pPr>
            <a:lvl3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3pPr>
            <a:lvl4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4pPr>
            <a:lvl5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5pPr>
            <a:lvl6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6pPr>
            <a:lvl7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7pPr>
            <a:lvl8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8pPr>
            <a:lvl9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9pPr>
          </a:lstStyle>
          <a:p>
            <a:pPr lvl="0" algn="l"/>
            <a:r>
              <a:rPr lang="ru-RU" sz="2200" u="sng" dirty="0"/>
              <a:t>Рынок НТИ: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30400" y="2770187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22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 err="1"/>
              <a:t>Эдунет</a:t>
            </a:r>
            <a:r>
              <a:rPr lang="ru-RU" dirty="0"/>
              <a:t>, Технет, </a:t>
            </a:r>
            <a:r>
              <a:rPr lang="ru-RU" dirty="0" err="1"/>
              <a:t>Хоумнет</a:t>
            </a:r>
            <a:r>
              <a:rPr lang="ru-RU" dirty="0"/>
              <a:t> (указать один рынок)</a:t>
            </a:r>
          </a:p>
        </p:txBody>
      </p:sp>
      <p:sp>
        <p:nvSpPr>
          <p:cNvPr id="16" name="Заголовок 1"/>
          <p:cNvSpPr txBox="1"/>
          <p:nvPr userDrawn="1"/>
        </p:nvSpPr>
        <p:spPr>
          <a:xfrm>
            <a:off x="95522" y="4015800"/>
            <a:ext cx="1838539" cy="677104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 panose="020F0302020204030204"/>
              </a:defRPr>
            </a:lvl1pPr>
            <a:lvl2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2pPr>
            <a:lvl3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3pPr>
            <a:lvl4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4pPr>
            <a:lvl5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5pPr>
            <a:lvl6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6pPr>
            <a:lvl7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7pPr>
            <a:lvl8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8pPr>
            <a:lvl9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9pPr>
          </a:lstStyle>
          <a:p>
            <a:pPr lvl="0" algn="l"/>
            <a:r>
              <a:rPr lang="ru-RU" sz="1900" u="sng" dirty="0"/>
              <a:t>Тема</a:t>
            </a:r>
            <a:r>
              <a:rPr lang="ru-RU" sz="1900" u="sng" baseline="0" dirty="0"/>
              <a:t> </a:t>
            </a:r>
            <a:r>
              <a:rPr lang="ru-RU" sz="1900" u="sng" baseline="0" dirty="0" err="1"/>
              <a:t>стартап</a:t>
            </a:r>
            <a:r>
              <a:rPr lang="ru-RU" sz="1900" u="sng" baseline="0" dirty="0"/>
              <a:t>-проекта:</a:t>
            </a:r>
            <a:endParaRPr lang="ru-RU" sz="1900" u="sng" dirty="0"/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1" hasCustomPrompt="1"/>
          </p:nvPr>
        </p:nvSpPr>
        <p:spPr>
          <a:xfrm>
            <a:off x="1936905" y="4027788"/>
            <a:ext cx="4169076" cy="65958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2 паспорта </a:t>
            </a:r>
          </a:p>
        </p:txBody>
      </p:sp>
      <p:sp>
        <p:nvSpPr>
          <p:cNvPr id="20" name="Заголовок 1"/>
          <p:cNvSpPr txBox="1"/>
          <p:nvPr userDrawn="1"/>
        </p:nvSpPr>
        <p:spPr>
          <a:xfrm>
            <a:off x="95521" y="5416520"/>
            <a:ext cx="2290627" cy="677104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 panose="020F0302020204030204"/>
              </a:defRPr>
            </a:lvl1pPr>
            <a:lvl2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2pPr>
            <a:lvl3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3pPr>
            <a:lvl4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4pPr>
            <a:lvl5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5pPr>
            <a:lvl6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6pPr>
            <a:lvl7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7pPr>
            <a:lvl8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8pPr>
            <a:lvl9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9pPr>
          </a:lstStyle>
          <a:p>
            <a:pPr lvl="0" algn="l"/>
            <a:r>
              <a:rPr lang="ru-RU" sz="1900" u="sng" dirty="0"/>
              <a:t>Технологическое направление: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2386148" y="5416520"/>
            <a:ext cx="3719833" cy="654054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9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пункт 3 паспорта </a:t>
            </a:r>
          </a:p>
        </p:txBody>
      </p:sp>
      <p:sp>
        <p:nvSpPr>
          <p:cNvPr id="26" name="Заголовок 1"/>
          <p:cNvSpPr txBox="1"/>
          <p:nvPr userDrawn="1"/>
        </p:nvSpPr>
        <p:spPr>
          <a:xfrm>
            <a:off x="6230688" y="611078"/>
            <a:ext cx="2478801" cy="92332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lvl="0" algn="ctr">
              <a:defRPr sz="3000" b="1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Calibri Light" panose="020F0302020204030204"/>
              </a:defRPr>
            </a:lvl1pPr>
            <a:lvl2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2pPr>
            <a:lvl3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3pPr>
            <a:lvl4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4pPr>
            <a:lvl5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5pPr>
            <a:lvl6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6pPr>
            <a:lvl7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7pPr>
            <a:lvl8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8pPr>
            <a:lvl9pPr>
              <a:lnSpc>
                <a:spcPct val="90000"/>
              </a:lnSpc>
              <a:defRPr sz="4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9pPr>
          </a:lstStyle>
          <a:p>
            <a:pPr lvl="0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Акселератор ОГУ «Думай! Действуй! Воплощай!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949" y="1038440"/>
            <a:ext cx="1287516" cy="128751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  <p:pic>
        <p:nvPicPr>
          <p:cNvPr id="4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3065941" y="347237"/>
            <a:ext cx="5298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Основное продуктовое решение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449340" y="1347515"/>
            <a:ext cx="11293317" cy="4900800"/>
          </a:xfrm>
          <a:ln>
            <a:noFill/>
          </a:ln>
        </p:spPr>
        <p:txBody>
          <a:bodyPr>
            <a:normAutofit/>
          </a:bodyPr>
          <a:lstStyle>
            <a:lvl1pPr marL="85725" marR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None/>
              <a:defRPr lang="ru-RU" sz="2200" b="0" i="0" u="none" strike="noStrike" cap="none" spc="0" baseline="0" dirty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marL="228600" marR="0" lvl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пункт 9 паспорта проекта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становка пробле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sp>
        <p:nvSpPr>
          <p:cNvPr id="28" name="Текст 2"/>
          <p:cNvSpPr>
            <a:spLocks noGrp="1"/>
          </p:cNvSpPr>
          <p:nvPr>
            <p:ph type="body" sz="quarter" idx="14" hasCustomPrompt="1"/>
          </p:nvPr>
        </p:nvSpPr>
        <p:spPr>
          <a:xfrm>
            <a:off x="8253523" y="1510270"/>
            <a:ext cx="3673076" cy="4748097"/>
          </a:xfrm>
          <a:ln w="19050">
            <a:solidFill>
              <a:srgbClr val="7030A0"/>
            </a:solidFill>
            <a:miter lim="400000"/>
          </a:ln>
        </p:spPr>
        <p:txBody>
          <a:bodyPr lIns="45718" tIns="45718" rIns="45718" bIns="45718">
            <a:noAutofit/>
          </a:bodyPr>
          <a:lstStyle>
            <a:lvl1pPr marL="88900" indent="-88900">
              <a:spcBef>
                <a:spcPts val="0"/>
              </a:spcBef>
              <a:defRPr kumimoji="0" lang="ru-RU" sz="16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1pPr>
            <a:lvl2pPr marL="187325" indent="0">
              <a:spcBef>
                <a:spcPts val="0"/>
              </a:spcBef>
              <a:buNone/>
              <a:defRPr kumimoji="0" lang="ru-RU" sz="1400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ilroy-Light"/>
                <a:ea typeface="Gilroy-Light"/>
                <a:cs typeface="Gilroy-Light"/>
              </a:defRPr>
            </a:lvl2pPr>
          </a:lstStyle>
          <a:p>
            <a:pPr lvl="0"/>
            <a:r>
              <a:rPr lang="ru-RU" dirty="0"/>
              <a:t>пункт 11 паспорта</a:t>
            </a:r>
          </a:p>
          <a:p>
            <a:pPr lvl="1"/>
            <a:endParaRPr lang="ru-RU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8238743" y="987113"/>
            <a:ext cx="3810612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2000" b="1" dirty="0">
                <a:solidFill>
                  <a:srgbClr val="8F00FF"/>
                </a:solidFill>
                <a:latin typeface="Gilroy-ExtraBold"/>
              </a:rPr>
              <a:t>Потенциальные потребители: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3322107" y="180268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Постановка проблемы и ее решение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 userDrawn="1"/>
        </p:nvGraphicFramePr>
        <p:xfrm>
          <a:off x="495746" y="1424803"/>
          <a:ext cx="7346504" cy="491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0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1424804"/>
            <a:ext cx="5410200" cy="1689872"/>
          </a:xfrm>
        </p:spPr>
        <p:txBody>
          <a:bodyPr>
            <a:normAutofit/>
          </a:bodyPr>
          <a:lstStyle>
            <a:lvl1pPr marL="228600" indent="-142875"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10 паспорта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2362200" y="3780451"/>
            <a:ext cx="5410200" cy="1689872"/>
          </a:xfrm>
        </p:spPr>
        <p:txBody>
          <a:bodyPr>
            <a:normAutofit/>
          </a:bodyPr>
          <a:lstStyle>
            <a:lvl1pPr marL="85725" indent="0">
              <a:buNone/>
              <a:defRPr sz="2200" baseline="0">
                <a:solidFill>
                  <a:srgbClr val="002060"/>
                </a:solidFill>
                <a:latin typeface="Gilroy-ExtraBold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на основе какого научно-технического решения будет создан продукт </a:t>
            </a:r>
          </a:p>
          <a:p>
            <a:pPr lvl="0"/>
            <a:r>
              <a:rPr lang="ru-RU" dirty="0"/>
              <a:t>(пункт 12 паспорта проекта)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Монетизация+Инвести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9" name="Заголовок 1"/>
          <p:cNvSpPr txBox="1"/>
          <p:nvPr userDrawn="1"/>
        </p:nvSpPr>
        <p:spPr>
          <a:xfrm>
            <a:off x="3293126" y="309880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Ценностное предложение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0" hasCustomPrompt="1"/>
          </p:nvPr>
        </p:nvSpPr>
        <p:spPr>
          <a:xfrm>
            <a:off x="449340" y="1347515"/>
            <a:ext cx="11293317" cy="4900800"/>
          </a:xfrm>
          <a:ln>
            <a:noFill/>
          </a:ln>
        </p:spPr>
        <p:txBody>
          <a:bodyPr>
            <a:normAutofit/>
          </a:bodyPr>
          <a:lstStyle>
            <a:lvl1pPr marL="85725" marR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None/>
              <a:defRPr lang="ru-RU" sz="2200" b="0" i="0" u="none" strike="noStrike" cap="none" spc="0" baseline="0" dirty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marL="228600" marR="0" lvl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Здесь необходимо указать чем ваш проект будет уникален. Почему потенциальные потребители должны будут выбирать ваш продукт (пункт 15 паспорта проекта)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2" name="Прямоугольник 1"/>
          <p:cNvSpPr/>
          <p:nvPr userDrawn="1"/>
        </p:nvSpPr>
        <p:spPr>
          <a:xfrm>
            <a:off x="3065941" y="347237"/>
            <a:ext cx="82125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Основные технические параметры продукта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449340" y="1199168"/>
            <a:ext cx="11293317" cy="4869938"/>
          </a:xfrm>
          <a:ln>
            <a:noFill/>
          </a:ln>
        </p:spPr>
        <p:txBody>
          <a:bodyPr>
            <a:normAutofit/>
          </a:bodyPr>
          <a:lstStyle>
            <a:lvl1pPr marL="228600" marR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lang="ru-RU" sz="2200" b="0" i="0" u="none" strike="noStrike" cap="none" spc="0" baseline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пункт 17 паспорта проекта, приводятся основные технические параметры продукта, обеспечивающие его конкурентоспособность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51" name="Рисунок 5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41" name="Заголовок 1"/>
          <p:cNvSpPr txBox="1"/>
          <p:nvPr userDrawn="1"/>
        </p:nvSpPr>
        <p:spPr>
          <a:xfrm>
            <a:off x="3293126" y="309880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Основные конкуренты</a:t>
            </a:r>
          </a:p>
        </p:txBody>
      </p:sp>
      <p:sp>
        <p:nvSpPr>
          <p:cNvPr id="42" name="Заголовок 1"/>
          <p:cNvSpPr txBox="1"/>
          <p:nvPr userDrawn="1"/>
        </p:nvSpPr>
        <p:spPr>
          <a:xfrm>
            <a:off x="2081349" y="6148187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9pPr>
          </a:lstStyle>
          <a:p>
            <a:pPr hangingPunct="1"/>
            <a:r>
              <a:rPr lang="ru-RU" sz="1800" b="1" dirty="0">
                <a:solidFill>
                  <a:srgbClr val="8F00FF"/>
                </a:solidFill>
                <a:latin typeface="Gilroy-ExtraBold"/>
                <a:sym typeface="Helvetica"/>
              </a:rPr>
              <a:t>пункт 14 паспорта проекта, указать не менее пяти конкурентов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Этапы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 userDrawn="1"/>
        </p:nvGrpSpPr>
        <p:grpSpPr>
          <a:xfrm>
            <a:off x="4201828" y="1057224"/>
            <a:ext cx="3788342" cy="4912616"/>
            <a:chOff x="3625668" y="1057224"/>
            <a:chExt cx="3788342" cy="4912616"/>
          </a:xfrm>
        </p:grpSpPr>
        <p:sp>
          <p:nvSpPr>
            <p:cNvPr id="62" name="Текст 2"/>
            <p:cNvSpPr txBox="1"/>
            <p:nvPr/>
          </p:nvSpPr>
          <p:spPr>
            <a:xfrm>
              <a:off x="3625668" y="1057224"/>
              <a:ext cx="759795" cy="1323435"/>
            </a:xfrm>
            <a:prstGeom prst="rect">
              <a:avLst/>
            </a:prstGeom>
            <a:ln w="12700">
              <a:miter lim="400000"/>
            </a:ln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63" name="Текст 2"/>
            <p:cNvSpPr txBox="1"/>
            <p:nvPr/>
          </p:nvSpPr>
          <p:spPr>
            <a:xfrm>
              <a:off x="3625668" y="3598411"/>
              <a:ext cx="759795" cy="1323435"/>
            </a:xfrm>
            <a:prstGeom prst="rect">
              <a:avLst/>
            </a:prstGeom>
            <a:ln w="12700">
              <a:miter lim="400000"/>
            </a:ln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64" name="Текст 2"/>
            <p:cNvSpPr txBox="1"/>
            <p:nvPr/>
          </p:nvSpPr>
          <p:spPr>
            <a:xfrm>
              <a:off x="6654216" y="2253306"/>
              <a:ext cx="759794" cy="1323435"/>
            </a:xfrm>
            <a:prstGeom prst="rect">
              <a:avLst/>
            </a:prstGeom>
            <a:ln w="12700">
              <a:miter lim="400000"/>
            </a:ln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2</a:t>
              </a:r>
            </a:p>
          </p:txBody>
        </p:sp>
        <p:sp>
          <p:nvSpPr>
            <p:cNvPr id="65" name="Текст 2"/>
            <p:cNvSpPr txBox="1"/>
            <p:nvPr/>
          </p:nvSpPr>
          <p:spPr>
            <a:xfrm>
              <a:off x="6652932" y="4646405"/>
              <a:ext cx="759794" cy="1323435"/>
            </a:xfrm>
            <a:prstGeom prst="rect">
              <a:avLst/>
            </a:prstGeom>
            <a:ln w="12700">
              <a:miter lim="400000"/>
            </a:ln>
          </p:spPr>
          <p:txBody>
            <a:bodyPr lIns="45718" tIns="45718" rIns="45718" bIns="45718" anchor="ctr">
              <a:spAutoFit/>
            </a:bodyPr>
            <a:lstStyle>
              <a:lvl1pPr>
                <a:defRPr sz="12000">
                  <a:solidFill>
                    <a:srgbClr val="FFFFFF"/>
                  </a:solidFill>
                  <a:latin typeface="Gilroy-ExtraBold"/>
                  <a:ea typeface="Gilroy-ExtraBold"/>
                  <a:cs typeface="Gilroy-ExtraBold"/>
                  <a:sym typeface="Gilroy-ExtraBold"/>
                </a:defRPr>
              </a:lvl1pPr>
            </a:lstStyle>
            <a:p>
              <a:r>
                <a:rPr sz="8000" b="1" dirty="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79" name="Соединительная линия уступом 2"/>
            <p:cNvSpPr/>
            <p:nvPr/>
          </p:nvSpPr>
          <p:spPr>
            <a:xfrm>
              <a:off x="4383482" y="1694388"/>
              <a:ext cx="2162014" cy="1066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80" name="Соединительная линия уступом 26"/>
            <p:cNvSpPr/>
            <p:nvPr/>
          </p:nvSpPr>
          <p:spPr>
            <a:xfrm rot="10800000" flipV="1">
              <a:off x="4383482" y="3193233"/>
              <a:ext cx="2162012" cy="859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  <p:sp>
          <p:nvSpPr>
            <p:cNvPr id="81" name="Соединительная линия уступом 29"/>
            <p:cNvSpPr/>
            <p:nvPr/>
          </p:nvSpPr>
          <p:spPr>
            <a:xfrm>
              <a:off x="4471393" y="4567160"/>
              <a:ext cx="2074102" cy="85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ln w="63500">
              <a:solidFill>
                <a:srgbClr val="FCAF17"/>
              </a:solidFill>
              <a:miter/>
              <a:tailEnd type="triangle"/>
            </a:ln>
          </p:spPr>
          <p:txBody>
            <a:bodyPr lIns="45718" tIns="45718" rIns="45718" bIns="45718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/>
            </a:p>
          </p:txBody>
        </p:sp>
      </p:grpSp>
      <p:pic>
        <p:nvPicPr>
          <p:cNvPr id="27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29" name="Группа 28"/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992246"/>
            <a:ext cx="3706082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0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507999" y="3504066"/>
            <a:ext cx="3708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1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7988885" y="1718941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2" name="Текст 2"/>
          <p:cNvSpPr>
            <a:spLocks noGrp="1"/>
          </p:cNvSpPr>
          <p:nvPr>
            <p:ph type="body" sz="quarter" idx="13" hasCustomPrompt="1"/>
          </p:nvPr>
        </p:nvSpPr>
        <p:spPr>
          <a:xfrm>
            <a:off x="7988885" y="4465454"/>
            <a:ext cx="3744000" cy="1922777"/>
          </a:xfrm>
        </p:spPr>
        <p:txBody>
          <a:bodyPr>
            <a:normAutofit/>
          </a:bodyPr>
          <a:lstStyle>
            <a:lvl1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Описание этапа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pic>
        <p:nvPicPr>
          <p:cNvPr id="35" name="Рисунок 3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38" name="Текст 3"/>
          <p:cNvSpPr>
            <a:spLocks noGrp="1"/>
          </p:cNvSpPr>
          <p:nvPr>
            <p:ph type="body" sz="quarter" idx="14" hasCustomPrompt="1"/>
          </p:nvPr>
        </p:nvSpPr>
        <p:spPr>
          <a:xfrm>
            <a:off x="4769754" y="1275252"/>
            <a:ext cx="1693800" cy="32692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6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Укажите дату</a:t>
            </a:r>
          </a:p>
        </p:txBody>
      </p:sp>
      <p:sp>
        <p:nvSpPr>
          <p:cNvPr id="45" name="Текст 3"/>
          <p:cNvSpPr>
            <a:spLocks noGrp="1"/>
          </p:cNvSpPr>
          <p:nvPr>
            <p:ph type="body" sz="quarter" idx="15" hasCustomPrompt="1"/>
          </p:nvPr>
        </p:nvSpPr>
        <p:spPr>
          <a:xfrm>
            <a:off x="5861470" y="2834689"/>
            <a:ext cx="1693800" cy="32692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6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Укажите дату</a:t>
            </a:r>
          </a:p>
        </p:txBody>
      </p:sp>
      <p:sp>
        <p:nvSpPr>
          <p:cNvPr id="46" name="Текст 3"/>
          <p:cNvSpPr>
            <a:spLocks noGrp="1"/>
          </p:cNvSpPr>
          <p:nvPr>
            <p:ph type="body" sz="quarter" idx="16" hasCustomPrompt="1"/>
          </p:nvPr>
        </p:nvSpPr>
        <p:spPr>
          <a:xfrm>
            <a:off x="4922154" y="4136024"/>
            <a:ext cx="1693800" cy="32692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6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Укажите дату</a:t>
            </a:r>
          </a:p>
        </p:txBody>
      </p:sp>
      <p:sp>
        <p:nvSpPr>
          <p:cNvPr id="47" name="Текст 3"/>
          <p:cNvSpPr>
            <a:spLocks noGrp="1"/>
          </p:cNvSpPr>
          <p:nvPr>
            <p:ph type="body" sz="quarter" idx="17" hasCustomPrompt="1"/>
          </p:nvPr>
        </p:nvSpPr>
        <p:spPr>
          <a:xfrm>
            <a:off x="6040647" y="5550712"/>
            <a:ext cx="1693800" cy="326925"/>
          </a:xfrm>
        </p:spPr>
        <p:txBody>
          <a:bodyPr>
            <a:normAutofit/>
          </a:bodyPr>
          <a:lstStyle>
            <a:lvl1pPr marL="0" indent="0">
              <a:buNone/>
              <a:defRPr kumimoji="0" lang="ru-RU" sz="1600" b="0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pPr lvl="0"/>
            <a:r>
              <a:rPr lang="ru-RU" dirty="0"/>
              <a:t>Укажите дату</a:t>
            </a:r>
          </a:p>
        </p:txBody>
      </p:sp>
      <p:sp>
        <p:nvSpPr>
          <p:cNvPr id="2" name="Заголовок 1"/>
          <p:cNvSpPr txBox="1"/>
          <p:nvPr userDrawn="1"/>
        </p:nvSpPr>
        <p:spPr>
          <a:xfrm>
            <a:off x="3293126" y="215473"/>
            <a:ext cx="8641699" cy="607981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9pPr>
          </a:lstStyle>
          <a:p>
            <a:pPr hangingPunct="1"/>
            <a:r>
              <a:rPr lang="ru-RU" sz="2800" b="1" dirty="0">
                <a:solidFill>
                  <a:srgbClr val="8F00FF"/>
                </a:solidFill>
                <a:latin typeface="Gilroy-ExtraBold"/>
                <a:sym typeface="Helvetica"/>
              </a:rPr>
              <a:t>Планируемые этапы реализации проекта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3107995" y="158029"/>
            <a:ext cx="868106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rPr>
              <a:t>Дополнительная информация по проекту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  <p:sp>
        <p:nvSpPr>
          <p:cNvPr id="10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449340" y="1010599"/>
            <a:ext cx="11339723" cy="1607093"/>
          </a:xfrm>
          <a:ln>
            <a:noFill/>
          </a:ln>
        </p:spPr>
        <p:txBody>
          <a:bodyPr>
            <a:normAutofit/>
          </a:bodyPr>
          <a:lstStyle>
            <a:lvl1pPr marL="85725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None/>
              <a:defRPr lang="ru-RU" sz="2200" b="0" i="0" u="none" strike="noStrike" cap="none" spc="0" baseline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marL="228600" marR="0" lvl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/>
            </a:pPr>
            <a:r>
              <a:rPr lang="ru-RU" dirty="0"/>
              <a:t>Какая часть проблемы решается (пункт 25 паспорта). 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2" hasCustomPrompt="1"/>
          </p:nvPr>
        </p:nvSpPr>
        <p:spPr>
          <a:xfrm>
            <a:off x="449340" y="2755539"/>
            <a:ext cx="11339723" cy="1708885"/>
          </a:xfrm>
          <a:ln>
            <a:noFill/>
          </a:ln>
        </p:spPr>
        <p:txBody>
          <a:bodyPr>
            <a:normAutofit/>
          </a:bodyPr>
          <a:lstStyle>
            <a:lvl1pPr marL="85725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None/>
              <a:defRPr lang="ru-RU" sz="2200" b="0" i="0" u="none" strike="noStrike" cap="none" spc="0" baseline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marL="228600" marR="0" lvl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/>
            </a:pPr>
            <a:r>
              <a:rPr lang="ru-RU" dirty="0"/>
              <a:t>Возможность решения проблемы с использованием продукта (пункт 26 паспорта). 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449340" y="4602271"/>
            <a:ext cx="11339723" cy="1864244"/>
          </a:xfrm>
          <a:ln>
            <a:noFill/>
          </a:ln>
        </p:spPr>
        <p:txBody>
          <a:bodyPr>
            <a:normAutofit/>
          </a:bodyPr>
          <a:lstStyle>
            <a:lvl1pPr marL="85725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None/>
              <a:defRPr lang="ru-RU" sz="2200" b="0" i="0" u="none" strike="noStrike" cap="none" spc="0" baseline="0">
                <a:solidFill>
                  <a:srgbClr val="002060"/>
                </a:solidFill>
                <a:uFillTx/>
                <a:latin typeface="Gilroy-ExtraBold"/>
                <a:ea typeface="+mj-ea"/>
                <a:cs typeface="+mj-cs"/>
                <a:sym typeface="Helvetica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marL="228600" marR="0" lvl="0" indent="-1428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/>
            </a:pPr>
            <a:r>
              <a:rPr lang="ru-RU" dirty="0"/>
              <a:t>Каким способом будет решена проблема (пункт 27 паспорта).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3293126" y="155926"/>
            <a:ext cx="8641699" cy="607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kumimoji="0" sz="2800" b="1" i="0" u="none" strike="noStrike" cap="none" spc="0" normalizeH="0" baseline="0" dirty="0">
                <a:ln>
                  <a:noFill/>
                </a:ln>
                <a:solidFill>
                  <a:srgbClr val="8F00FF"/>
                </a:solidFill>
                <a:effectLst/>
                <a:uFillTx/>
                <a:latin typeface="Gilroy-ExtraBold"/>
                <a:ea typeface="Gilroy-ExtraBold"/>
                <a:cs typeface="Gilroy-ExtraBold"/>
                <a:sym typeface="Helvetica"/>
              </a:defRPr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17" name="Picture 5" descr="C:\Users\user\Desktop\Безымянный6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/>
          <a:stretch>
            <a:fillRect/>
          </a:stretch>
        </p:blipFill>
        <p:spPr bwMode="auto">
          <a:xfrm>
            <a:off x="0" y="6538913"/>
            <a:ext cx="12191999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"/>
          <p:cNvSpPr txBox="1"/>
          <p:nvPr userDrawn="1"/>
        </p:nvSpPr>
        <p:spPr>
          <a:xfrm>
            <a:off x="11789063" y="6617671"/>
            <a:ext cx="275072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630196" y="1092530"/>
            <a:ext cx="11304629" cy="4832597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43A62"/>
                </a:solidFill>
                <a:latin typeface="Gilroy-Light"/>
              </a:defRPr>
            </a:lvl1pPr>
            <a:lvl2pPr>
              <a:defRPr sz="2400">
                <a:solidFill>
                  <a:srgbClr val="243A62"/>
                </a:solidFill>
                <a:latin typeface="Gilroy-Light"/>
              </a:defRPr>
            </a:lvl2pPr>
            <a:lvl3pPr>
              <a:defRPr sz="2400">
                <a:solidFill>
                  <a:srgbClr val="243A62"/>
                </a:solidFill>
                <a:latin typeface="Gilroy-Light"/>
              </a:defRPr>
            </a:lvl3pPr>
            <a:lvl4pPr>
              <a:defRPr sz="2400">
                <a:solidFill>
                  <a:srgbClr val="243A62"/>
                </a:solidFill>
                <a:latin typeface="Gilroy-Light"/>
              </a:defRPr>
            </a:lvl4pPr>
            <a:lvl5pPr>
              <a:defRPr sz="2400">
                <a:solidFill>
                  <a:srgbClr val="243A62"/>
                </a:solidFill>
                <a:latin typeface="Gilroy-Ligh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8" name="Прямоугольник 7"/>
          <p:cNvSpPr/>
          <p:nvPr userDrawn="1"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19" name="Прямоугольник 10"/>
          <p:cNvSpPr/>
          <p:nvPr userDrawn="1"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20" name="Прямоугольник 13"/>
          <p:cNvSpPr/>
          <p:nvPr userDrawn="1"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21" name="image2.png" descr="image2.png"/>
          <p:cNvPicPr>
            <a:picLocks noChangeAspect="1"/>
          </p:cNvPicPr>
          <p:nvPr userDrawn="1"/>
        </p:nvPicPr>
        <p:blipFill>
          <a:blip r:embed="rId3"/>
          <a:srcRect t="720" b="5621"/>
          <a:stretch>
            <a:fillRect/>
          </a:stretch>
        </p:blipFill>
        <p:spPr>
          <a:xfrm>
            <a:off x="8362274" y="1788748"/>
            <a:ext cx="3862389" cy="508733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2" name="Прямоугольник 9"/>
          <p:cNvSpPr/>
          <p:nvPr userDrawn="1"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sp>
        <p:nvSpPr>
          <p:cNvPr id="23" name="Текст 2"/>
          <p:cNvSpPr txBox="1"/>
          <p:nvPr userDrawn="1"/>
        </p:nvSpPr>
        <p:spPr>
          <a:xfrm>
            <a:off x="532009" y="995120"/>
            <a:ext cx="4831212" cy="1949961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sz="4800" b="1" dirty="0"/>
              <a:t>СПАСИБО!</a:t>
            </a:r>
            <a:endParaRPr lang="ru-RU" sz="4800" b="1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24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95746" y="2950650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ru-RU" dirty="0"/>
              <a:t>8-888-888-88-88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495746" y="3893128"/>
            <a:ext cx="3706082" cy="790078"/>
          </a:xfrm>
        </p:spPr>
        <p:txBody>
          <a:bodyPr>
            <a:normAutofit/>
          </a:bodyPr>
          <a:lstStyle>
            <a:lvl1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1pPr>
            <a:lvl2pPr>
              <a:def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Gilroy-Light"/>
                <a:ea typeface="Gilroy-Light"/>
                <a:cs typeface="Gilroy-Light"/>
                <a:sym typeface="Helvetica"/>
              </a:defRPr>
            </a:lvl2pPr>
          </a:lstStyle>
          <a:p>
            <a:pPr lvl="0"/>
            <a:r>
              <a:rPr lang="en-US" dirty="0"/>
              <a:t>e-mail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28" y="51263"/>
            <a:ext cx="453825" cy="576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7" y="51263"/>
            <a:ext cx="695858" cy="55758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13" y="159611"/>
            <a:ext cx="449236" cy="44923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5F6B0F4-A4A8-46BE-8972-3C81A54A80DF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med"/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17.png"/><Relationship Id="rId2" Type="http://schemas.openxmlformats.org/officeDocument/2006/relationships/tags" Target="../tags/tag3.xml"/><Relationship Id="rId16" Type="http://schemas.openxmlformats.org/officeDocument/2006/relationships/image" Target="../media/image16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15.pn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0655" y="1154430"/>
            <a:ext cx="3248025" cy="624840"/>
          </a:xfrm>
        </p:spPr>
        <p:txBody>
          <a:bodyPr wrap="square">
            <a:noAutofit/>
          </a:bodyPr>
          <a:lstStyle/>
          <a:p>
            <a:pPr algn="ctr"/>
            <a:r>
              <a:rPr lang="ru-RU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Арт-объекты на солнечных панелях </a:t>
            </a:r>
            <a:endParaRPr lang="en-US" altLang="en-US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</a:t>
            </a:fld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1611630" y="2721610"/>
            <a:ext cx="4168775" cy="576580"/>
          </a:xfrm>
        </p:spPr>
        <p:txBody>
          <a:bodyPr/>
          <a:lstStyle/>
          <a:p>
            <a:r>
              <a:rPr lang="en-US" altLang="en-US" dirty="0"/>
              <a:t>Технет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1808635" y="3911583"/>
            <a:ext cx="4169076" cy="659585"/>
          </a:xfrm>
        </p:spPr>
        <p:txBody>
          <a:bodyPr>
            <a:noAutofit/>
          </a:bodyPr>
          <a:lstStyle/>
          <a:p>
            <a:r>
              <a:rPr lang="en-US" altLang="en-US" sz="2000" dirty="0"/>
              <a:t>Разработка</a:t>
            </a:r>
            <a:r>
              <a:rPr lang="en-US" altLang="ru-RU" sz="2000" dirty="0"/>
              <a:t> </a:t>
            </a:r>
            <a:r>
              <a:rPr lang="en-US" altLang="en-US" sz="2000" dirty="0"/>
              <a:t>и</a:t>
            </a:r>
            <a:r>
              <a:rPr lang="en-US" altLang="ru-RU" sz="2000" dirty="0"/>
              <a:t> </a:t>
            </a:r>
            <a:r>
              <a:rPr lang="en-US" altLang="en-US" sz="2000" dirty="0"/>
              <a:t>создание</a:t>
            </a:r>
            <a:r>
              <a:rPr lang="en-US" altLang="ru-RU" sz="2000" dirty="0"/>
              <a:t> </a:t>
            </a:r>
            <a:r>
              <a:rPr lang="en-US" altLang="en-US" sz="2000" dirty="0"/>
              <a:t>арт</a:t>
            </a:r>
            <a:r>
              <a:rPr lang="en-US" altLang="ru-RU" sz="2000" dirty="0"/>
              <a:t>-</a:t>
            </a:r>
            <a:r>
              <a:rPr lang="en-US" altLang="en-US" sz="2000" dirty="0"/>
              <a:t>объектов</a:t>
            </a:r>
            <a:r>
              <a:rPr lang="en-US" altLang="ru-RU" sz="2000" dirty="0"/>
              <a:t> </a:t>
            </a:r>
            <a:r>
              <a:rPr lang="en-US" altLang="en-US" sz="2000" dirty="0"/>
              <a:t>на</a:t>
            </a:r>
            <a:r>
              <a:rPr lang="en-US" altLang="ru-RU" sz="2000" dirty="0"/>
              <a:t> </a:t>
            </a:r>
            <a:r>
              <a:rPr lang="en-US" altLang="en-US" sz="2000" dirty="0"/>
              <a:t>солнечных</a:t>
            </a:r>
            <a:r>
              <a:rPr lang="en-US" altLang="ru-RU" sz="2000" dirty="0"/>
              <a:t> </a:t>
            </a:r>
            <a:r>
              <a:rPr lang="en-US" altLang="en-US" sz="2000" dirty="0"/>
              <a:t>панелях</a:t>
            </a:r>
            <a:r>
              <a:rPr lang="en-US" altLang="ru-RU" sz="2000" dirty="0"/>
              <a:t> </a:t>
            </a:r>
            <a:r>
              <a:rPr lang="en-US" altLang="en-US" sz="2000" dirty="0"/>
              <a:t>для</a:t>
            </a:r>
            <a:r>
              <a:rPr lang="en-US" altLang="ru-RU" sz="2000" dirty="0"/>
              <a:t> </a:t>
            </a:r>
            <a:r>
              <a:rPr lang="en-US" altLang="en-US" sz="2000" dirty="0"/>
              <a:t>благоустройства</a:t>
            </a:r>
            <a:r>
              <a:rPr lang="en-US" altLang="ru-RU" sz="2000" dirty="0"/>
              <a:t> </a:t>
            </a:r>
            <a:r>
              <a:rPr lang="en-US" altLang="en-US" sz="2000" dirty="0"/>
              <a:t>городской</a:t>
            </a:r>
            <a:r>
              <a:rPr lang="en-US" altLang="ru-RU" sz="2000" dirty="0"/>
              <a:t> </a:t>
            </a:r>
            <a:r>
              <a:rPr lang="en-US" altLang="en-US" sz="2000" dirty="0"/>
              <a:t>среды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>
          <a:xfrm>
            <a:off x="2528388" y="5416520"/>
            <a:ext cx="3719833" cy="654054"/>
          </a:xfrm>
        </p:spPr>
        <p:txBody>
          <a:bodyPr>
            <a:noAutofit/>
          </a:bodyPr>
          <a:lstStyle/>
          <a:p>
            <a:r>
              <a:rPr lang="en-US" altLang="en-US" dirty="0"/>
              <a:t>Передовые</a:t>
            </a:r>
            <a:r>
              <a:rPr lang="en-US" altLang="ru-RU" dirty="0"/>
              <a:t> </a:t>
            </a:r>
            <a:r>
              <a:rPr lang="en-US" altLang="en-US" dirty="0"/>
              <a:t>производственные</a:t>
            </a:r>
            <a:r>
              <a:rPr lang="en-US" altLang="ru-RU" dirty="0"/>
              <a:t> </a:t>
            </a:r>
            <a:r>
              <a:rPr lang="en-US" altLang="en-US" dirty="0"/>
              <a:t>технологии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2032635" y="1688465"/>
            <a:ext cx="4384040" cy="65468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(</a:t>
            </a:r>
            <a:r>
              <a:rPr lang="ru-RU" sz="32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СолАрт</a:t>
            </a:r>
            <a:r>
              <a:rPr lang="en-US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)</a:t>
            </a:r>
            <a:endParaRPr kumimoji="0" lang="en-US" altLang="en-US" sz="3200" b="1" i="0" u="none" strike="noStrike" cap="none" spc="0" normalizeH="0" baseline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uFillTx/>
              <a:latin typeface="+mn-lt"/>
              <a:ea typeface="+mn-ea"/>
              <a:cs typeface="+mn-cs"/>
              <a:sym typeface="+mn-ea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449580" y="1347470"/>
            <a:ext cx="11293475" cy="3463925"/>
          </a:xfrm>
        </p:spPr>
        <p:txBody>
          <a:bodyPr/>
          <a:lstStyle/>
          <a:p>
            <a:r>
              <a:rPr lang="en-US" altLang="en-US" sz="3200" dirty="0"/>
              <a:t>Создание</a:t>
            </a:r>
            <a:r>
              <a:rPr lang="en-US" altLang="ru-RU" sz="3200" dirty="0"/>
              <a:t> </a:t>
            </a:r>
            <a:r>
              <a:rPr lang="en-US" altLang="en-US" sz="3200" dirty="0"/>
              <a:t>арт</a:t>
            </a:r>
            <a:r>
              <a:rPr lang="en-US" altLang="ru-RU" sz="3200" dirty="0"/>
              <a:t>-</a:t>
            </a:r>
            <a:r>
              <a:rPr lang="en-US" altLang="en-US" sz="3200" dirty="0"/>
              <a:t>объектов</a:t>
            </a:r>
            <a:r>
              <a:rPr lang="en-US" altLang="ru-RU" sz="3200" dirty="0"/>
              <a:t> </a:t>
            </a:r>
            <a:r>
              <a:rPr lang="en-US" altLang="en-US" sz="3200" dirty="0"/>
              <a:t>премиум</a:t>
            </a:r>
            <a:r>
              <a:rPr lang="en-US" altLang="ru-RU" sz="3200" dirty="0"/>
              <a:t>-</a:t>
            </a:r>
            <a:r>
              <a:rPr lang="en-US" altLang="en-US" sz="3200" dirty="0"/>
              <a:t>класса</a:t>
            </a:r>
            <a:r>
              <a:rPr lang="en-US" altLang="ru-RU" sz="3200" dirty="0"/>
              <a:t>, </a:t>
            </a:r>
            <a:r>
              <a:rPr lang="en-US" altLang="en-US" sz="3200" dirty="0"/>
              <a:t>интегрирующих</a:t>
            </a:r>
            <a:r>
              <a:rPr lang="en-US" altLang="ru-RU" sz="3200" dirty="0"/>
              <a:t> </a:t>
            </a:r>
            <a:r>
              <a:rPr lang="en-US" altLang="en-US" sz="3200" dirty="0"/>
              <a:t>высокоэффективные</a:t>
            </a:r>
            <a:r>
              <a:rPr lang="en-US" altLang="ru-RU" sz="3200" dirty="0"/>
              <a:t> </a:t>
            </a:r>
            <a:r>
              <a:rPr lang="en-US" altLang="en-US" sz="3200" dirty="0"/>
              <a:t>солнечные</a:t>
            </a:r>
            <a:r>
              <a:rPr lang="en-US" altLang="ru-RU" sz="3200" dirty="0"/>
              <a:t> </a:t>
            </a:r>
            <a:r>
              <a:rPr lang="en-US" altLang="en-US" sz="3200" dirty="0"/>
              <a:t>панели</a:t>
            </a:r>
            <a:r>
              <a:rPr lang="en-US" altLang="ru-RU" sz="3200" dirty="0"/>
              <a:t> </a:t>
            </a:r>
            <a:r>
              <a:rPr lang="en-US" altLang="en-US" sz="3200" dirty="0"/>
              <a:t>в</a:t>
            </a:r>
            <a:r>
              <a:rPr lang="en-US" altLang="ru-RU" sz="3200" dirty="0"/>
              <a:t> </a:t>
            </a:r>
            <a:r>
              <a:rPr lang="en-US" altLang="en-US" sz="3200" dirty="0"/>
              <a:t>художественные</a:t>
            </a:r>
            <a:r>
              <a:rPr lang="en-US" altLang="ru-RU" sz="3200" dirty="0"/>
              <a:t> </a:t>
            </a:r>
            <a:r>
              <a:rPr lang="en-US" altLang="en-US" sz="3200" dirty="0"/>
              <a:t>конструкции</a:t>
            </a:r>
            <a:r>
              <a:rPr lang="en-US" altLang="ru-RU" sz="3200" dirty="0"/>
              <a:t>. </a:t>
            </a:r>
            <a:r>
              <a:rPr lang="en-US" altLang="en-US" sz="3200" dirty="0"/>
              <a:t>Каждый</a:t>
            </a:r>
            <a:r>
              <a:rPr lang="en-US" altLang="ru-RU" sz="3200" dirty="0"/>
              <a:t> </a:t>
            </a:r>
            <a:r>
              <a:rPr lang="en-US" altLang="en-US" sz="3200" dirty="0"/>
              <a:t>объект</a:t>
            </a:r>
            <a:r>
              <a:rPr lang="en-US" altLang="ru-RU" sz="3200" dirty="0"/>
              <a:t> </a:t>
            </a:r>
            <a:r>
              <a:rPr lang="en-US" altLang="en-US" sz="3200" dirty="0"/>
              <a:t>является</a:t>
            </a:r>
            <a:r>
              <a:rPr lang="en-US" altLang="ru-RU" sz="3200" dirty="0"/>
              <a:t> </a:t>
            </a:r>
            <a:r>
              <a:rPr lang="en-US" altLang="en-US" sz="3200" dirty="0"/>
              <a:t>уникальным</a:t>
            </a:r>
            <a:r>
              <a:rPr lang="en-US" altLang="ru-RU" sz="3200" dirty="0"/>
              <a:t> </a:t>
            </a:r>
            <a:r>
              <a:rPr lang="en-US" altLang="en-US" sz="3200" dirty="0"/>
              <a:t>произведением</a:t>
            </a:r>
            <a:r>
              <a:rPr lang="en-US" altLang="ru-RU" sz="3200" dirty="0"/>
              <a:t> </a:t>
            </a:r>
            <a:r>
              <a:rPr lang="en-US" altLang="en-US" sz="3200" dirty="0"/>
              <a:t>искусства</a:t>
            </a:r>
            <a:r>
              <a:rPr lang="en-US" altLang="ru-RU" sz="3200" dirty="0"/>
              <a:t>, </a:t>
            </a:r>
            <a:r>
              <a:rPr lang="en-US" altLang="en-US" sz="3200" dirty="0"/>
              <a:t>одновременно</a:t>
            </a:r>
            <a:r>
              <a:rPr lang="en-US" altLang="ru-RU" sz="3200" dirty="0"/>
              <a:t> </a:t>
            </a:r>
            <a:r>
              <a:rPr lang="en-US" altLang="en-US" sz="3200" dirty="0"/>
              <a:t>генерирующим</a:t>
            </a:r>
            <a:r>
              <a:rPr lang="en-US" altLang="ru-RU" sz="3200" dirty="0"/>
              <a:t> </a:t>
            </a:r>
            <a:r>
              <a:rPr lang="en-US" altLang="en-US" sz="3200" dirty="0"/>
              <a:t>электроэнергию</a:t>
            </a:r>
            <a:r>
              <a:rPr lang="en-US" altLang="ru-RU" sz="3200" dirty="0"/>
              <a:t> </a:t>
            </a:r>
            <a:r>
              <a:rPr lang="en-US" altLang="en-US" sz="3200" dirty="0"/>
              <a:t>для</a:t>
            </a:r>
            <a:r>
              <a:rPr lang="en-US" altLang="ru-RU" sz="3200" dirty="0"/>
              <a:t> </a:t>
            </a:r>
            <a:r>
              <a:rPr lang="en-US" altLang="en-US" sz="3200" dirty="0"/>
              <a:t>освещения</a:t>
            </a:r>
            <a:r>
              <a:rPr lang="en-US" altLang="ru-RU" sz="3200" dirty="0"/>
              <a:t> </a:t>
            </a:r>
            <a:r>
              <a:rPr lang="en-US" altLang="en-US" sz="3200" dirty="0"/>
              <a:t>территории</a:t>
            </a:r>
            <a:r>
              <a:rPr lang="en-US" altLang="ru-RU" sz="3200" dirty="0"/>
              <a:t> </a:t>
            </a:r>
            <a:r>
              <a:rPr lang="en-US" altLang="en-US" sz="3200" dirty="0"/>
              <a:t>или</a:t>
            </a:r>
            <a:r>
              <a:rPr lang="en-US" altLang="ru-RU" sz="3200" dirty="0"/>
              <a:t> </a:t>
            </a:r>
            <a:r>
              <a:rPr lang="en-US" altLang="en-US" sz="3200" dirty="0"/>
              <a:t>питания</a:t>
            </a:r>
            <a:r>
              <a:rPr lang="en-US" altLang="ru-RU" sz="3200" dirty="0"/>
              <a:t> </a:t>
            </a:r>
            <a:r>
              <a:rPr lang="en-US" altLang="en-US" sz="3200" dirty="0"/>
              <a:t>маломощного</a:t>
            </a:r>
            <a:r>
              <a:rPr lang="en-US" altLang="ru-RU" sz="3200" dirty="0"/>
              <a:t> </a:t>
            </a:r>
            <a:r>
              <a:rPr lang="en-US" altLang="en-US" sz="3200" dirty="0"/>
              <a:t>оборудования</a:t>
            </a:r>
            <a:r>
              <a:rPr lang="en-US" altLang="ru-RU" sz="3200" dirty="0"/>
              <a:t>.</a:t>
            </a:r>
          </a:p>
          <a:p>
            <a:endParaRPr lang="en-US" altLang="ru-RU" dirty="0"/>
          </a:p>
          <a:p>
            <a:endParaRPr lang="en-US" altLang="ru-RU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>
          <a:xfrm>
            <a:off x="8253730" y="1690370"/>
            <a:ext cx="3672840" cy="48387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/>
              <a:t>Государственные</a:t>
            </a:r>
            <a:r>
              <a:rPr lang="en-US" altLang="ru-RU" b="1" dirty="0"/>
              <a:t> </a:t>
            </a:r>
            <a:r>
              <a:rPr lang="en-US" altLang="en-US" b="1" dirty="0"/>
              <a:t>и</a:t>
            </a:r>
            <a:r>
              <a:rPr altLang="en-US" b="1" dirty="0"/>
              <a:t> </a:t>
            </a:r>
            <a:r>
              <a:rPr lang="en-US" altLang="en-US" b="1" dirty="0" err="1"/>
              <a:t>муниципальные</a:t>
            </a:r>
            <a:r>
              <a:rPr lang="en-US" altLang="ru-RU" b="1" dirty="0"/>
              <a:t> </a:t>
            </a:r>
            <a:r>
              <a:rPr lang="en-US" altLang="en-US" b="1" dirty="0" err="1"/>
              <a:t>заказчики</a:t>
            </a:r>
            <a:r>
              <a:rPr lang="ru-RU" altLang="en-US" b="1" dirty="0"/>
              <a:t> (</a:t>
            </a:r>
            <a:r>
              <a:rPr lang="en-US" altLang="en-US" b="1" dirty="0"/>
              <a:t>B2G</a:t>
            </a:r>
            <a:r>
              <a:rPr lang="ru-RU" altLang="en-US" b="1" dirty="0"/>
              <a:t>)</a:t>
            </a:r>
            <a:endParaRPr lang="en-US" altLang="en-US" b="1" dirty="0"/>
          </a:p>
          <a:p>
            <a:pPr marL="0" indent="0">
              <a:buNone/>
            </a:pPr>
            <a:r>
              <a:rPr altLang="en-US" dirty="0"/>
              <a:t>  </a:t>
            </a:r>
          </a:p>
          <a:p>
            <a:pPr marL="0" indent="0">
              <a:buNone/>
            </a:pPr>
            <a:r>
              <a:rPr lang="en-US" altLang="en-US" dirty="0"/>
              <a:t>Благоустройство</a:t>
            </a:r>
            <a:r>
              <a:rPr lang="en-US" altLang="ru-RU" dirty="0"/>
              <a:t> </a:t>
            </a:r>
            <a:r>
              <a:rPr lang="en-US" altLang="en-US" dirty="0"/>
              <a:t>парков</a:t>
            </a:r>
            <a:r>
              <a:rPr lang="en-US" altLang="ru-RU" dirty="0"/>
              <a:t>, </a:t>
            </a:r>
            <a:r>
              <a:rPr lang="en-US" altLang="en-US" dirty="0"/>
              <a:t>набережных</a:t>
            </a:r>
            <a:r>
              <a:rPr lang="en-US" altLang="ru-RU" dirty="0"/>
              <a:t>, </a:t>
            </a:r>
            <a:r>
              <a:rPr lang="en-US" altLang="en-US" dirty="0"/>
              <a:t>площадей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пешеходных</a:t>
            </a:r>
            <a:r>
              <a:rPr lang="en-US" altLang="ru-RU" dirty="0"/>
              <a:t> </a:t>
            </a:r>
            <a:r>
              <a:rPr lang="en-US" altLang="en-US" dirty="0"/>
              <a:t>зон</a:t>
            </a:r>
            <a:r>
              <a:rPr lang="en-US" altLang="ru-RU" dirty="0"/>
              <a:t>.</a:t>
            </a:r>
          </a:p>
          <a:p>
            <a:pPr marL="0" indent="0">
              <a:buNone/>
            </a:pPr>
            <a:endParaRPr lang="en-US" altLang="ru-RU" dirty="0"/>
          </a:p>
          <a:p>
            <a:pPr marL="0" indent="0">
              <a:buNone/>
            </a:pPr>
            <a:r>
              <a:rPr lang="en-US" altLang="en-US" b="1" dirty="0"/>
              <a:t>Крупные</a:t>
            </a:r>
            <a:r>
              <a:rPr lang="en-US" altLang="ru-RU" b="1" dirty="0"/>
              <a:t> </a:t>
            </a:r>
            <a:r>
              <a:rPr lang="en-US" altLang="en-US" b="1" dirty="0"/>
              <a:t>корпорации</a:t>
            </a:r>
            <a:r>
              <a:rPr lang="en-US" altLang="ru-RU" b="1" dirty="0"/>
              <a:t> </a:t>
            </a:r>
            <a:r>
              <a:rPr lang="en-US" altLang="en-US" b="1" dirty="0"/>
              <a:t>и</a:t>
            </a:r>
            <a:r>
              <a:rPr lang="en-US" altLang="ru-RU" b="1" dirty="0"/>
              <a:t> </a:t>
            </a:r>
            <a:r>
              <a:rPr lang="en-US" altLang="en-US" b="1" dirty="0" err="1"/>
              <a:t>частные</a:t>
            </a:r>
            <a:r>
              <a:rPr lang="en-US" altLang="ru-RU" b="1" dirty="0"/>
              <a:t> </a:t>
            </a:r>
            <a:r>
              <a:rPr lang="en-US" altLang="en-US" b="1" dirty="0" err="1"/>
              <a:t>компании</a:t>
            </a:r>
            <a:r>
              <a:rPr lang="en-US" altLang="en-US" b="1" dirty="0"/>
              <a:t> (B2B)</a:t>
            </a:r>
          </a:p>
          <a:p>
            <a:endParaRPr lang="en-US" altLang="en-US" dirty="0"/>
          </a:p>
          <a:p>
            <a:pPr marL="0" indent="0">
              <a:buNone/>
            </a:pPr>
            <a:r>
              <a:rPr lang="en-US" altLang="en-US" dirty="0" err="1"/>
              <a:t>Создание</a:t>
            </a:r>
            <a:r>
              <a:rPr lang="en-US" altLang="ru-RU" dirty="0"/>
              <a:t> </a:t>
            </a:r>
            <a:r>
              <a:rPr lang="en-US" altLang="en-US" dirty="0"/>
              <a:t>имиджа</a:t>
            </a:r>
            <a:r>
              <a:rPr lang="en-US" altLang="ru-RU" dirty="0"/>
              <a:t> </a:t>
            </a:r>
            <a:r>
              <a:rPr lang="en-US" altLang="en-US" dirty="0"/>
              <a:t>инновационной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экологически</a:t>
            </a:r>
            <a:r>
              <a:rPr lang="en-US" altLang="ru-RU" dirty="0"/>
              <a:t> </a:t>
            </a:r>
            <a:r>
              <a:rPr lang="en-US" altLang="en-US" dirty="0"/>
              <a:t>ответственной</a:t>
            </a:r>
            <a:r>
              <a:rPr lang="en-US" altLang="ru-RU" dirty="0"/>
              <a:t> </a:t>
            </a:r>
            <a:r>
              <a:rPr lang="en-US" altLang="en-US" dirty="0"/>
              <a:t>компании</a:t>
            </a:r>
            <a:r>
              <a:rPr lang="en-US" altLang="ru-RU" dirty="0"/>
              <a:t>; </a:t>
            </a:r>
            <a:r>
              <a:rPr lang="en-US" altLang="en-US" dirty="0"/>
              <a:t>оформление</a:t>
            </a:r>
            <a:r>
              <a:rPr lang="en-US" altLang="ru-RU" dirty="0"/>
              <a:t> </a:t>
            </a:r>
            <a:r>
              <a:rPr lang="en-US" altLang="en-US" dirty="0"/>
              <a:t>территорий</a:t>
            </a:r>
            <a:r>
              <a:rPr lang="en-US" altLang="ru-RU" dirty="0"/>
              <a:t> </a:t>
            </a:r>
            <a:r>
              <a:rPr lang="en-US" altLang="en-US" dirty="0"/>
              <a:t>бизнес</a:t>
            </a:r>
            <a:r>
              <a:rPr lang="en-US" altLang="ru-RU" dirty="0"/>
              <a:t>-</a:t>
            </a:r>
            <a:r>
              <a:rPr lang="en-US" altLang="en-US" dirty="0"/>
              <a:t>кампусов</a:t>
            </a:r>
            <a:r>
              <a:rPr lang="en-US" altLang="ru-RU" dirty="0"/>
              <a:t>.</a:t>
            </a:r>
          </a:p>
          <a:p>
            <a:pPr marL="0" indent="0">
              <a:buNone/>
            </a:pPr>
            <a:endParaRPr lang="en-US" altLang="ru-RU" dirty="0"/>
          </a:p>
          <a:p>
            <a:pPr marL="0" indent="0">
              <a:buNone/>
            </a:pPr>
            <a:r>
              <a:rPr lang="en-US" altLang="en-US" b="1" dirty="0"/>
              <a:t>Владельцы</a:t>
            </a:r>
            <a:r>
              <a:rPr lang="en-US" altLang="ru-RU" b="1" dirty="0"/>
              <a:t> </a:t>
            </a:r>
            <a:r>
              <a:rPr lang="en-US" altLang="en-US" b="1" dirty="0" err="1"/>
              <a:t>загородной</a:t>
            </a:r>
            <a:r>
              <a:rPr lang="en-US" altLang="ru-RU" b="1" dirty="0"/>
              <a:t> </a:t>
            </a:r>
            <a:r>
              <a:rPr lang="en-US" altLang="en-US" b="1" dirty="0" err="1"/>
              <a:t>недвижимости</a:t>
            </a:r>
            <a:r>
              <a:rPr lang="en-US" altLang="en-US" b="1" dirty="0"/>
              <a:t> (B2C)</a:t>
            </a:r>
          </a:p>
          <a:p>
            <a:endParaRPr lang="en-US" altLang="en-US" dirty="0"/>
          </a:p>
          <a:p>
            <a:pPr marL="0" indent="0">
              <a:buNone/>
            </a:pPr>
            <a:r>
              <a:rPr lang="en-US" altLang="en-US" dirty="0" err="1"/>
              <a:t>Эксклюзивное</a:t>
            </a:r>
            <a:r>
              <a:rPr lang="en-US" altLang="ru-RU" dirty="0"/>
              <a:t> </a:t>
            </a:r>
            <a:r>
              <a:rPr lang="en-US" altLang="en-US" dirty="0"/>
              <a:t>оформление</a:t>
            </a:r>
            <a:r>
              <a:rPr lang="en-US" altLang="ru-RU" dirty="0"/>
              <a:t> </a:t>
            </a:r>
            <a:r>
              <a:rPr lang="en-US" altLang="en-US" dirty="0"/>
              <a:t>ландшафта</a:t>
            </a:r>
            <a:r>
              <a:rPr lang="en-US" altLang="ru-RU" dirty="0"/>
              <a:t> </a:t>
            </a:r>
            <a:r>
              <a:rPr lang="en-US" altLang="en-US" dirty="0"/>
              <a:t>с</a:t>
            </a:r>
            <a:r>
              <a:rPr lang="en-US" altLang="ru-RU" dirty="0"/>
              <a:t> </a:t>
            </a:r>
            <a:r>
              <a:rPr lang="en-US" altLang="en-US" dirty="0"/>
              <a:t>функцией</a:t>
            </a:r>
            <a:r>
              <a:rPr lang="en-US" altLang="ru-RU" dirty="0"/>
              <a:t> </a:t>
            </a:r>
            <a:r>
              <a:rPr lang="en-US" altLang="en-US" dirty="0"/>
              <a:t>автономного</a:t>
            </a:r>
            <a:r>
              <a:rPr lang="en-US" altLang="ru-RU" dirty="0"/>
              <a:t> </a:t>
            </a:r>
            <a:r>
              <a:rPr lang="en-US" altLang="en-US" dirty="0"/>
              <a:t>энергоснабжения</a:t>
            </a:r>
            <a:r>
              <a:rPr lang="en-US" altLang="ru-RU" dirty="0"/>
              <a:t>.</a:t>
            </a:r>
          </a:p>
          <a:p>
            <a:endParaRPr lang="en-US" altLang="ru-RU" dirty="0"/>
          </a:p>
          <a:p>
            <a:endParaRPr lang="en-US" alt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2362200" y="1424940"/>
            <a:ext cx="5410200" cy="1805940"/>
          </a:xfrm>
        </p:spPr>
        <p:txBody>
          <a:bodyPr>
            <a:normAutofit fontScale="97500"/>
          </a:bodyPr>
          <a:lstStyle/>
          <a:p>
            <a:pPr marL="85725" indent="0">
              <a:buNone/>
            </a:pPr>
            <a:r>
              <a:rPr lang="ru-RU" altLang="ru-RU" dirty="0"/>
              <a:t>Стандартные</a:t>
            </a:r>
            <a:r>
              <a:rPr lang="en-US" altLang="ru-RU" dirty="0"/>
              <a:t> </a:t>
            </a:r>
            <a:r>
              <a:rPr lang="en-US" altLang="en-US" dirty="0" err="1"/>
              <a:t>общественные</a:t>
            </a:r>
            <a:r>
              <a:rPr lang="en-US" altLang="ru-RU" dirty="0"/>
              <a:t> </a:t>
            </a:r>
            <a:r>
              <a:rPr lang="en-US" altLang="en-US" dirty="0" err="1"/>
              <a:t>пространства</a:t>
            </a:r>
            <a:r>
              <a:rPr lang="ru-RU" altLang="en-US" dirty="0"/>
              <a:t> и арт-объекты не привлекают в должной мере посетителей и горожан.</a:t>
            </a:r>
            <a:r>
              <a:rPr lang="en-US" altLang="ru-RU" dirty="0"/>
              <a:t> </a:t>
            </a:r>
            <a:r>
              <a:rPr lang="ru-RU" altLang="ru-RU" dirty="0"/>
              <a:t>Обычные высокотехнологичные решения потребляют много электроэнергии.</a:t>
            </a:r>
            <a:endParaRPr lang="en-US" alt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266315" y="3780155"/>
            <a:ext cx="5506085" cy="1689735"/>
          </a:xfrm>
        </p:spPr>
        <p:txBody>
          <a:bodyPr>
            <a:normAutofit fontScale="60000"/>
          </a:bodyPr>
          <a:lstStyle/>
          <a:p>
            <a:r>
              <a:rPr lang="en-US" altLang="en-US" dirty="0"/>
              <a:t>Современные</a:t>
            </a:r>
            <a:r>
              <a:rPr lang="en-US" altLang="ru-RU" dirty="0"/>
              <a:t> </a:t>
            </a:r>
            <a:r>
              <a:rPr lang="en-US" altLang="en-US" dirty="0"/>
              <a:t>солнечные</a:t>
            </a:r>
            <a:r>
              <a:rPr lang="en-US" altLang="ru-RU" dirty="0"/>
              <a:t> </a:t>
            </a:r>
            <a:r>
              <a:rPr lang="en-US" altLang="en-US" dirty="0"/>
              <a:t>панели</a:t>
            </a:r>
            <a:r>
              <a:rPr lang="en-US" altLang="ru-RU" dirty="0"/>
              <a:t>: </a:t>
            </a:r>
            <a:r>
              <a:rPr lang="en-US" altLang="en-US" dirty="0"/>
              <a:t>Высокий</a:t>
            </a:r>
            <a:r>
              <a:rPr lang="en-US" altLang="ru-RU" dirty="0"/>
              <a:t> </a:t>
            </a:r>
            <a:r>
              <a:rPr lang="en-US" altLang="en-US" dirty="0"/>
              <a:t>КПД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гибкость</a:t>
            </a:r>
            <a:r>
              <a:rPr lang="en-US" altLang="ru-RU" dirty="0"/>
              <a:t> </a:t>
            </a:r>
            <a:r>
              <a:rPr lang="en-US" altLang="en-US" dirty="0"/>
              <a:t>для</a:t>
            </a:r>
            <a:r>
              <a:rPr lang="en-US" altLang="ru-RU" dirty="0"/>
              <a:t> </a:t>
            </a:r>
            <a:r>
              <a:rPr lang="en-US" altLang="en-US" dirty="0"/>
              <a:t>интеграции</a:t>
            </a:r>
            <a:r>
              <a:rPr lang="en-US" altLang="ru-RU" dirty="0"/>
              <a:t> </a:t>
            </a:r>
            <a:r>
              <a:rPr lang="en-US" altLang="en-US" dirty="0"/>
              <a:t>в</a:t>
            </a:r>
            <a:r>
              <a:rPr lang="en-US" altLang="ru-RU" dirty="0"/>
              <a:t> </a:t>
            </a:r>
            <a:r>
              <a:rPr lang="en-US" altLang="en-US" dirty="0"/>
              <a:t>дизайн</a:t>
            </a:r>
            <a:r>
              <a:rPr lang="en-US" altLang="ru-RU" dirty="0"/>
              <a:t>.</a:t>
            </a:r>
          </a:p>
          <a:p>
            <a:r>
              <a:rPr lang="en-US" altLang="en-US" dirty="0"/>
              <a:t>Система</a:t>
            </a:r>
            <a:r>
              <a:rPr lang="en-US" altLang="ru-RU" dirty="0"/>
              <a:t> </a:t>
            </a:r>
            <a:r>
              <a:rPr lang="en-US" altLang="en-US" dirty="0"/>
              <a:t>накопления</a:t>
            </a:r>
            <a:r>
              <a:rPr lang="en-US" altLang="ru-RU" dirty="0"/>
              <a:t> </a:t>
            </a:r>
            <a:r>
              <a:rPr lang="en-US" altLang="en-US" dirty="0"/>
              <a:t>энергии</a:t>
            </a:r>
            <a:r>
              <a:rPr lang="en-US" altLang="ru-RU" dirty="0"/>
              <a:t>: </a:t>
            </a:r>
            <a:r>
              <a:rPr lang="en-US" altLang="en-US" dirty="0"/>
              <a:t>Аккумуляторы</a:t>
            </a:r>
            <a:r>
              <a:rPr lang="en-US" altLang="ru-RU" dirty="0"/>
              <a:t> </a:t>
            </a:r>
            <a:r>
              <a:rPr lang="en-US" altLang="en-US" dirty="0"/>
              <a:t>для</a:t>
            </a:r>
            <a:r>
              <a:rPr lang="en-US" altLang="ru-RU" dirty="0"/>
              <a:t> </a:t>
            </a:r>
            <a:r>
              <a:rPr lang="en-US" altLang="en-US" dirty="0"/>
              <a:t>работы</a:t>
            </a:r>
            <a:r>
              <a:rPr lang="en-US" altLang="ru-RU" dirty="0"/>
              <a:t> </a:t>
            </a:r>
            <a:r>
              <a:rPr lang="en-US" altLang="en-US" dirty="0"/>
              <a:t>в</a:t>
            </a:r>
            <a:r>
              <a:rPr lang="en-US" altLang="ru-RU" dirty="0"/>
              <a:t> </a:t>
            </a:r>
            <a:r>
              <a:rPr lang="en-US" altLang="en-US" dirty="0"/>
              <a:t>темное</a:t>
            </a:r>
            <a:r>
              <a:rPr lang="en-US" altLang="ru-RU" dirty="0"/>
              <a:t> </a:t>
            </a:r>
            <a:r>
              <a:rPr lang="en-US" altLang="en-US" dirty="0"/>
              <a:t>время</a:t>
            </a:r>
            <a:r>
              <a:rPr lang="en-US" altLang="ru-RU" dirty="0"/>
              <a:t> </a:t>
            </a:r>
            <a:r>
              <a:rPr lang="en-US" altLang="en-US" dirty="0"/>
              <a:t>суток</a:t>
            </a:r>
            <a:r>
              <a:rPr lang="en-US" altLang="ru-RU" dirty="0"/>
              <a:t>.</a:t>
            </a:r>
          </a:p>
          <a:p>
            <a:r>
              <a:rPr lang="en-US" altLang="en-US" dirty="0"/>
              <a:t>Умная</a:t>
            </a:r>
            <a:r>
              <a:rPr lang="en-US" altLang="ru-RU" dirty="0"/>
              <a:t> </a:t>
            </a:r>
            <a:r>
              <a:rPr lang="en-US" altLang="en-US" dirty="0"/>
              <a:t>начинка</a:t>
            </a:r>
            <a:r>
              <a:rPr lang="en-US" altLang="ru-RU" dirty="0"/>
              <a:t>: </a:t>
            </a:r>
            <a:r>
              <a:rPr lang="en-US" altLang="en-US" dirty="0"/>
              <a:t>Удаленный</a:t>
            </a:r>
            <a:r>
              <a:rPr lang="en-US" altLang="ru-RU" dirty="0"/>
              <a:t> </a:t>
            </a:r>
            <a:r>
              <a:rPr lang="en-US" altLang="en-US" dirty="0"/>
              <a:t>мониторинг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управление</a:t>
            </a:r>
            <a:r>
              <a:rPr lang="en-US" altLang="ru-RU" dirty="0"/>
              <a:t>.</a:t>
            </a:r>
          </a:p>
          <a:p>
            <a:r>
              <a:rPr lang="en-US" altLang="en-US" dirty="0"/>
              <a:t>Прочные</a:t>
            </a:r>
            <a:r>
              <a:rPr lang="en-US" altLang="ru-RU" dirty="0"/>
              <a:t> </a:t>
            </a:r>
            <a:r>
              <a:rPr lang="en-US" altLang="en-US" dirty="0"/>
              <a:t>материалы</a:t>
            </a:r>
            <a:r>
              <a:rPr lang="en-US" altLang="ru-RU" dirty="0"/>
              <a:t>: </a:t>
            </a:r>
            <a:r>
              <a:rPr lang="en-US" altLang="en-US" dirty="0"/>
              <a:t>Долговечность</a:t>
            </a:r>
            <a:r>
              <a:rPr lang="en-US" altLang="ru-RU" dirty="0"/>
              <a:t> </a:t>
            </a:r>
            <a:r>
              <a:rPr lang="en-US" altLang="en-US" dirty="0"/>
              <a:t>в</a:t>
            </a:r>
            <a:r>
              <a:rPr lang="en-US" altLang="ru-RU" dirty="0"/>
              <a:t> </a:t>
            </a:r>
            <a:r>
              <a:rPr lang="en-US" altLang="en-US" dirty="0"/>
              <a:t>уличных</a:t>
            </a:r>
            <a:r>
              <a:rPr lang="en-US" altLang="ru-RU" dirty="0"/>
              <a:t> </a:t>
            </a:r>
            <a:r>
              <a:rPr lang="en-US" altLang="en-US" dirty="0"/>
              <a:t>условиях</a:t>
            </a:r>
            <a:r>
              <a:rPr lang="en-US" altLang="ru-RU" dirty="0"/>
              <a:t>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20040" y="1076325"/>
            <a:ext cx="11423015" cy="5172075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СолАрт</a:t>
            </a:r>
            <a:r>
              <a:rPr lang="en-US" altLang="ru-RU" dirty="0"/>
              <a:t> </a:t>
            </a:r>
            <a:r>
              <a:rPr lang="en-US" altLang="en-US" dirty="0"/>
              <a:t>создает</a:t>
            </a:r>
            <a:r>
              <a:rPr lang="en-US" altLang="ru-RU" dirty="0"/>
              <a:t> </a:t>
            </a:r>
            <a:r>
              <a:rPr lang="en-US" altLang="en-US" dirty="0"/>
              <a:t>будущее</a:t>
            </a:r>
            <a:r>
              <a:rPr lang="en-US" altLang="ru-RU" dirty="0"/>
              <a:t>, </a:t>
            </a:r>
            <a:r>
              <a:rPr lang="en-US" altLang="en-US" dirty="0"/>
              <a:t>где</a:t>
            </a:r>
            <a:r>
              <a:rPr lang="en-US" altLang="ru-RU" dirty="0"/>
              <a:t> </a:t>
            </a:r>
            <a:r>
              <a:rPr lang="en-US" altLang="en-US" dirty="0"/>
              <a:t>искусство</a:t>
            </a:r>
            <a:r>
              <a:rPr lang="en-US" altLang="ru-RU" dirty="0"/>
              <a:t> </a:t>
            </a:r>
            <a:r>
              <a:rPr lang="en-US" altLang="en-US" dirty="0"/>
              <a:t>встречается</a:t>
            </a:r>
            <a:r>
              <a:rPr lang="en-US" altLang="ru-RU" dirty="0"/>
              <a:t> </a:t>
            </a:r>
            <a:r>
              <a:rPr lang="en-US" altLang="en-US" dirty="0"/>
              <a:t>с</a:t>
            </a:r>
            <a:r>
              <a:rPr lang="en-US" altLang="ru-RU" dirty="0"/>
              <a:t> </a:t>
            </a:r>
            <a:r>
              <a:rPr lang="en-US" altLang="en-US" dirty="0"/>
              <a:t>технологиями</a:t>
            </a:r>
            <a:r>
              <a:rPr lang="en-US" altLang="ru-RU" dirty="0"/>
              <a:t>. </a:t>
            </a:r>
            <a:r>
              <a:rPr lang="en-US" altLang="en-US" dirty="0"/>
              <a:t>Мы</a:t>
            </a:r>
            <a:r>
              <a:rPr lang="en-US" altLang="ru-RU" dirty="0"/>
              <a:t> </a:t>
            </a:r>
            <a:r>
              <a:rPr lang="en-US" altLang="en-US" dirty="0"/>
              <a:t>превращаем</a:t>
            </a:r>
            <a:r>
              <a:rPr lang="en-US" altLang="ru-RU" dirty="0"/>
              <a:t> </a:t>
            </a:r>
            <a:r>
              <a:rPr lang="en-US" altLang="en-US" dirty="0"/>
              <a:t>обычные</a:t>
            </a:r>
            <a:r>
              <a:rPr lang="en-US" altLang="ru-RU" dirty="0"/>
              <a:t> </a:t>
            </a:r>
            <a:r>
              <a:rPr lang="en-US" altLang="en-US" dirty="0"/>
              <a:t>общественные</a:t>
            </a:r>
            <a:r>
              <a:rPr lang="en-US" altLang="ru-RU" dirty="0"/>
              <a:t> </a:t>
            </a:r>
            <a:r>
              <a:rPr lang="en-US" altLang="en-US" dirty="0"/>
              <a:t>пространства</a:t>
            </a:r>
            <a:r>
              <a:rPr lang="en-US" altLang="ru-RU" dirty="0"/>
              <a:t> </a:t>
            </a:r>
            <a:r>
              <a:rPr lang="en-US" altLang="en-US" dirty="0"/>
              <a:t>в</a:t>
            </a:r>
            <a:r>
              <a:rPr lang="en-US" altLang="ru-RU" dirty="0"/>
              <a:t> </a:t>
            </a:r>
            <a:r>
              <a:rPr lang="en-US" altLang="en-US" dirty="0"/>
              <a:t>источники</a:t>
            </a:r>
            <a:r>
              <a:rPr lang="en-US" altLang="ru-RU" dirty="0"/>
              <a:t> </a:t>
            </a:r>
            <a:r>
              <a:rPr lang="en-US" altLang="en-US" dirty="0"/>
              <a:t>вдохновения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чистой</a:t>
            </a:r>
            <a:r>
              <a:rPr lang="en-US" altLang="ru-RU" dirty="0"/>
              <a:t> </a:t>
            </a:r>
            <a:r>
              <a:rPr lang="en-US" altLang="en-US" dirty="0"/>
              <a:t>энергии</a:t>
            </a:r>
            <a:r>
              <a:rPr lang="en-US" altLang="ru-RU" dirty="0"/>
              <a:t>. </a:t>
            </a:r>
            <a:r>
              <a:rPr lang="en-US" altLang="en-US" dirty="0"/>
              <a:t>Наши</a:t>
            </a:r>
            <a:r>
              <a:rPr lang="en-US" altLang="ru-RU" dirty="0"/>
              <a:t> </a:t>
            </a:r>
            <a:r>
              <a:rPr lang="en-US" altLang="en-US" dirty="0"/>
              <a:t>арт</a:t>
            </a:r>
            <a:r>
              <a:rPr lang="en-US" altLang="ru-RU" dirty="0"/>
              <a:t>-</a:t>
            </a:r>
            <a:r>
              <a:rPr lang="en-US" altLang="en-US" dirty="0"/>
              <a:t>объекты</a:t>
            </a:r>
            <a:r>
              <a:rPr lang="en-US" altLang="ru-RU" dirty="0"/>
              <a:t> — </a:t>
            </a:r>
            <a:r>
              <a:rPr lang="en-US" altLang="en-US" dirty="0"/>
              <a:t>это</a:t>
            </a:r>
            <a:r>
              <a:rPr lang="en-US" altLang="ru-RU" dirty="0"/>
              <a:t> </a:t>
            </a:r>
            <a:r>
              <a:rPr lang="en-US" altLang="en-US" dirty="0"/>
              <a:t>не</a:t>
            </a:r>
            <a:r>
              <a:rPr lang="en-US" altLang="ru-RU" dirty="0"/>
              <a:t> </a:t>
            </a:r>
            <a:r>
              <a:rPr lang="en-US" altLang="en-US" dirty="0"/>
              <a:t>просто</a:t>
            </a:r>
            <a:r>
              <a:rPr lang="en-US" altLang="ru-RU" dirty="0"/>
              <a:t> </a:t>
            </a:r>
            <a:r>
              <a:rPr lang="en-US" altLang="en-US" dirty="0"/>
              <a:t>украшения</a:t>
            </a:r>
            <a:r>
              <a:rPr lang="en-US" altLang="ru-RU" dirty="0"/>
              <a:t>, </a:t>
            </a:r>
            <a:r>
              <a:rPr lang="en-US" altLang="en-US" dirty="0"/>
              <a:t>а</a:t>
            </a:r>
            <a:r>
              <a:rPr lang="en-US" altLang="ru-RU" dirty="0"/>
              <a:t> </a:t>
            </a:r>
            <a:r>
              <a:rPr lang="en-US" altLang="en-US" dirty="0"/>
              <a:t>умные</a:t>
            </a:r>
            <a:r>
              <a:rPr lang="en-US" altLang="ru-RU" dirty="0"/>
              <a:t> </a:t>
            </a:r>
            <a:r>
              <a:rPr lang="en-US" altLang="en-US" dirty="0"/>
              <a:t>экосистемы</a:t>
            </a:r>
            <a:r>
              <a:rPr lang="en-US" altLang="ru-RU" dirty="0"/>
              <a:t>, </a:t>
            </a:r>
            <a:r>
              <a:rPr lang="en-US" altLang="en-US" dirty="0"/>
              <a:t>которые</a:t>
            </a:r>
            <a:r>
              <a:rPr lang="en-US" altLang="ru-RU" dirty="0"/>
              <a:t> </a:t>
            </a:r>
            <a:r>
              <a:rPr lang="en-US" altLang="en-US" dirty="0"/>
              <a:t>генерируют</a:t>
            </a:r>
            <a:r>
              <a:rPr lang="en-US" altLang="ru-RU" dirty="0"/>
              <a:t> </a:t>
            </a:r>
            <a:r>
              <a:rPr lang="en-US" altLang="en-US" dirty="0"/>
              <a:t>электричество</a:t>
            </a:r>
            <a:r>
              <a:rPr lang="en-US" altLang="ru-RU" dirty="0"/>
              <a:t>, </a:t>
            </a:r>
            <a:r>
              <a:rPr lang="en-US" altLang="en-US" dirty="0"/>
              <a:t>подчеркивают</a:t>
            </a:r>
            <a:r>
              <a:rPr lang="en-US" altLang="ru-RU" dirty="0"/>
              <a:t> </a:t>
            </a:r>
            <a:r>
              <a:rPr lang="en-US" altLang="en-US" dirty="0"/>
              <a:t>уникальность</a:t>
            </a:r>
            <a:r>
              <a:rPr lang="en-US" altLang="ru-RU" dirty="0"/>
              <a:t> </a:t>
            </a:r>
            <a:r>
              <a:rPr lang="en-US" altLang="en-US" dirty="0"/>
              <a:t>места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демонстрируют</a:t>
            </a:r>
            <a:r>
              <a:rPr lang="en-US" altLang="ru-RU" dirty="0"/>
              <a:t> </a:t>
            </a:r>
            <a:r>
              <a:rPr lang="en-US" altLang="en-US" dirty="0"/>
              <a:t>осознанное</a:t>
            </a:r>
            <a:r>
              <a:rPr lang="en-US" altLang="ru-RU" dirty="0"/>
              <a:t> </a:t>
            </a:r>
            <a:r>
              <a:rPr lang="en-US" altLang="en-US" dirty="0"/>
              <a:t>отношение</a:t>
            </a:r>
            <a:r>
              <a:rPr lang="en-US" altLang="ru-RU" dirty="0"/>
              <a:t> </a:t>
            </a:r>
            <a:r>
              <a:rPr lang="en-US" altLang="en-US" dirty="0"/>
              <a:t>к</a:t>
            </a:r>
            <a:r>
              <a:rPr lang="en-US" altLang="ru-RU" dirty="0"/>
              <a:t> </a:t>
            </a:r>
            <a:r>
              <a:rPr lang="en-US" altLang="en-US" dirty="0"/>
              <a:t>природе</a:t>
            </a:r>
            <a:r>
              <a:rPr lang="en-US" altLang="ru-RU" dirty="0"/>
              <a:t>.</a:t>
            </a:r>
          </a:p>
          <a:p>
            <a:endParaRPr lang="en-US" altLang="ru-RU" dirty="0"/>
          </a:p>
          <a:p>
            <a:r>
              <a:rPr lang="en-US" altLang="en-US" dirty="0"/>
              <a:t>Для</a:t>
            </a:r>
            <a:r>
              <a:rPr lang="en-US" altLang="ru-RU" dirty="0"/>
              <a:t> </a:t>
            </a:r>
            <a:r>
              <a:rPr lang="en-US" altLang="en-US" dirty="0"/>
              <a:t>городов</a:t>
            </a:r>
            <a:r>
              <a:rPr lang="en-US" altLang="ru-RU" dirty="0"/>
              <a:t> </a:t>
            </a:r>
            <a:r>
              <a:rPr lang="en-US" altLang="en-US" dirty="0"/>
              <a:t>мы</a:t>
            </a:r>
            <a:r>
              <a:rPr lang="en-US" altLang="ru-RU" dirty="0"/>
              <a:t> </a:t>
            </a:r>
            <a:r>
              <a:rPr lang="en-US" altLang="en-US" dirty="0"/>
              <a:t>создаем</a:t>
            </a:r>
            <a:r>
              <a:rPr lang="en-US" altLang="ru-RU" dirty="0"/>
              <a:t> </a:t>
            </a:r>
            <a:r>
              <a:rPr lang="en-US" altLang="en-US" dirty="0"/>
              <a:t>новые</a:t>
            </a:r>
            <a:r>
              <a:rPr lang="en-US" altLang="ru-RU" dirty="0"/>
              <a:t> </a:t>
            </a:r>
            <a:r>
              <a:rPr lang="en-US" altLang="en-US" dirty="0"/>
              <a:t>достопримечательности</a:t>
            </a:r>
            <a:r>
              <a:rPr lang="en-US" altLang="ru-RU" dirty="0"/>
              <a:t>, </a:t>
            </a:r>
            <a:r>
              <a:rPr lang="en-US" altLang="en-US" dirty="0"/>
              <a:t>которые</a:t>
            </a:r>
            <a:r>
              <a:rPr lang="en-US" altLang="ru-RU" dirty="0"/>
              <a:t> </a:t>
            </a:r>
            <a:r>
              <a:rPr lang="en-US" altLang="en-US" dirty="0"/>
              <a:t>работают</a:t>
            </a:r>
            <a:r>
              <a:rPr lang="en-US" altLang="ru-RU" dirty="0"/>
              <a:t> </a:t>
            </a:r>
            <a:r>
              <a:rPr lang="en-US" altLang="en-US" dirty="0"/>
              <a:t>на</a:t>
            </a:r>
            <a:r>
              <a:rPr lang="en-US" altLang="ru-RU" dirty="0"/>
              <a:t> </a:t>
            </a:r>
            <a:r>
              <a:rPr lang="en-US" altLang="en-US" dirty="0"/>
              <a:t>благо</a:t>
            </a:r>
            <a:r>
              <a:rPr lang="en-US" altLang="ru-RU" dirty="0"/>
              <a:t> </a:t>
            </a:r>
            <a:r>
              <a:rPr lang="en-US" altLang="en-US" dirty="0"/>
              <a:t>экологии</a:t>
            </a:r>
            <a:r>
              <a:rPr lang="en-US" altLang="ru-RU" dirty="0"/>
              <a:t>. </a:t>
            </a:r>
            <a:r>
              <a:rPr lang="en-US" altLang="en-US" dirty="0"/>
              <a:t>Для</a:t>
            </a:r>
            <a:r>
              <a:rPr lang="en-US" altLang="ru-RU" dirty="0"/>
              <a:t> </a:t>
            </a:r>
            <a:r>
              <a:rPr lang="en-US" altLang="en-US" dirty="0"/>
              <a:t>бизнеса</a:t>
            </a:r>
            <a:r>
              <a:rPr lang="en-US" altLang="ru-RU" dirty="0"/>
              <a:t> — </a:t>
            </a:r>
            <a:r>
              <a:rPr lang="en-US" altLang="en-US" dirty="0"/>
              <a:t>становимся</a:t>
            </a:r>
            <a:r>
              <a:rPr lang="en-US" altLang="ru-RU" dirty="0"/>
              <a:t> </a:t>
            </a:r>
            <a:r>
              <a:rPr lang="en-US" altLang="en-US" dirty="0"/>
              <a:t>ярким</a:t>
            </a:r>
            <a:r>
              <a:rPr lang="en-US" altLang="ru-RU" dirty="0"/>
              <a:t> </a:t>
            </a:r>
            <a:r>
              <a:rPr lang="en-US" altLang="en-US" dirty="0"/>
              <a:t>подтверждением</a:t>
            </a:r>
            <a:r>
              <a:rPr lang="en-US" altLang="ru-RU" dirty="0"/>
              <a:t> </a:t>
            </a:r>
            <a:r>
              <a:rPr lang="en-US" altLang="en-US" dirty="0"/>
              <a:t>инновационного</a:t>
            </a:r>
            <a:r>
              <a:rPr lang="en-US" altLang="ru-RU" dirty="0"/>
              <a:t> </a:t>
            </a:r>
            <a:r>
              <a:rPr lang="en-US" altLang="en-US" dirty="0"/>
              <a:t>подхода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экологической</a:t>
            </a:r>
            <a:r>
              <a:rPr lang="en-US" altLang="ru-RU" dirty="0"/>
              <a:t> </a:t>
            </a:r>
            <a:r>
              <a:rPr lang="en-US" altLang="en-US" dirty="0"/>
              <a:t>ответственности</a:t>
            </a:r>
            <a:r>
              <a:rPr lang="en-US" altLang="ru-RU" dirty="0"/>
              <a:t>. </a:t>
            </a:r>
            <a:r>
              <a:rPr lang="en-US" altLang="en-US" dirty="0"/>
              <a:t>Для</a:t>
            </a:r>
            <a:r>
              <a:rPr lang="en-US" altLang="ru-RU" dirty="0"/>
              <a:t> </a:t>
            </a:r>
            <a:r>
              <a:rPr lang="en-US" altLang="en-US" dirty="0"/>
              <a:t>частных</a:t>
            </a:r>
            <a:r>
              <a:rPr lang="en-US" altLang="ru-RU" dirty="0"/>
              <a:t> </a:t>
            </a:r>
            <a:r>
              <a:rPr lang="en-US" altLang="en-US" dirty="0"/>
              <a:t>пространств</a:t>
            </a:r>
            <a:r>
              <a:rPr lang="en-US" altLang="ru-RU" dirty="0"/>
              <a:t> — </a:t>
            </a:r>
            <a:r>
              <a:rPr lang="en-US" altLang="en-US" dirty="0"/>
              <a:t>предлагаем</a:t>
            </a:r>
            <a:r>
              <a:rPr lang="en-US" altLang="ru-RU" dirty="0"/>
              <a:t> </a:t>
            </a:r>
            <a:r>
              <a:rPr lang="en-US" altLang="en-US" dirty="0"/>
              <a:t>эксклюзивные</a:t>
            </a:r>
            <a:r>
              <a:rPr lang="en-US" altLang="ru-RU" dirty="0"/>
              <a:t> </a:t>
            </a:r>
            <a:r>
              <a:rPr lang="en-US" altLang="en-US" dirty="0"/>
              <a:t>решения</a:t>
            </a:r>
            <a:r>
              <a:rPr lang="en-US" altLang="ru-RU" dirty="0"/>
              <a:t>, </a:t>
            </a:r>
            <a:r>
              <a:rPr lang="en-US" altLang="en-US" dirty="0"/>
              <a:t>где</a:t>
            </a:r>
            <a:r>
              <a:rPr lang="en-US" altLang="ru-RU" dirty="0"/>
              <a:t> </a:t>
            </a:r>
            <a:r>
              <a:rPr lang="en-US" altLang="en-US" dirty="0"/>
              <a:t>эстетика</a:t>
            </a:r>
            <a:r>
              <a:rPr lang="en-US" altLang="ru-RU" dirty="0"/>
              <a:t> </a:t>
            </a:r>
            <a:r>
              <a:rPr lang="en-US" altLang="en-US" dirty="0"/>
              <a:t>встречается</a:t>
            </a:r>
            <a:r>
              <a:rPr lang="en-US" altLang="ru-RU" dirty="0"/>
              <a:t> </a:t>
            </a:r>
            <a:r>
              <a:rPr lang="en-US" altLang="en-US" dirty="0"/>
              <a:t>с</a:t>
            </a:r>
            <a:r>
              <a:rPr lang="en-US" altLang="ru-RU" dirty="0"/>
              <a:t> </a:t>
            </a:r>
            <a:r>
              <a:rPr lang="en-US" altLang="en-US" dirty="0"/>
              <a:t>практической</a:t>
            </a:r>
            <a:r>
              <a:rPr lang="en-US" altLang="ru-RU" dirty="0"/>
              <a:t> </a:t>
            </a:r>
            <a:r>
              <a:rPr lang="en-US" altLang="en-US" dirty="0"/>
              <a:t>пользой</a:t>
            </a:r>
            <a:r>
              <a:rPr lang="en-US" altLang="ru-RU" dirty="0"/>
              <a:t>.</a:t>
            </a:r>
          </a:p>
          <a:p>
            <a:endParaRPr lang="en-US" altLang="ru-RU" dirty="0"/>
          </a:p>
          <a:p>
            <a:r>
              <a:rPr lang="en-US" altLang="en-US" dirty="0"/>
              <a:t>Красота</a:t>
            </a:r>
            <a:r>
              <a:rPr lang="en-US" altLang="ru-RU" dirty="0"/>
              <a:t>, </a:t>
            </a:r>
            <a:r>
              <a:rPr lang="en-US" altLang="en-US" dirty="0"/>
              <a:t>которая</a:t>
            </a:r>
            <a:r>
              <a:rPr lang="en-US" altLang="ru-RU" dirty="0"/>
              <a:t> </a:t>
            </a:r>
            <a:r>
              <a:rPr lang="en-US" altLang="en-US" dirty="0"/>
              <a:t>приносит</a:t>
            </a:r>
            <a:r>
              <a:rPr lang="en-US" altLang="ru-RU" dirty="0"/>
              <a:t> </a:t>
            </a:r>
            <a:r>
              <a:rPr lang="en-US" altLang="en-US" dirty="0"/>
              <a:t>пользу</a:t>
            </a:r>
            <a:r>
              <a:rPr lang="en-US" altLang="ru-RU" dirty="0"/>
              <a:t>. </a:t>
            </a:r>
            <a:r>
              <a:rPr lang="en-US" altLang="en-US" dirty="0"/>
              <a:t>Энергия</a:t>
            </a:r>
            <a:r>
              <a:rPr lang="en-US" altLang="ru-RU" dirty="0"/>
              <a:t>, </a:t>
            </a:r>
            <a:r>
              <a:rPr lang="en-US" altLang="en-US" dirty="0"/>
              <a:t>которая</a:t>
            </a:r>
            <a:r>
              <a:rPr lang="en-US" altLang="ru-RU" dirty="0"/>
              <a:t> </a:t>
            </a:r>
            <a:r>
              <a:rPr lang="en-US" altLang="en-US" dirty="0" err="1"/>
              <a:t>вдохновляет</a:t>
            </a:r>
            <a:r>
              <a:rPr lang="en-US" altLang="ru-RU" dirty="0"/>
              <a:t>.</a:t>
            </a:r>
            <a:endParaRPr lang="ru-RU" altLang="ru-RU" dirty="0"/>
          </a:p>
          <a:p>
            <a:r>
              <a:rPr lang="ru-RU" altLang="ru-RU" b="1" u="sng" dirty="0"/>
              <a:t>Наши арт-объекты пригодны для установки в особо охраняемых зонах, т.к. не требуют подвода электричества по земле и воздуху (т.е. не требуют земляных работ для прокладки кабеля). </a:t>
            </a:r>
            <a:endParaRPr lang="en-US" altLang="ru-RU" b="1" u="sng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48590" y="916305"/>
          <a:ext cx="11784965" cy="53124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2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1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2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08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6337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2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ea typeface="+mn-ea"/>
                          <a:cs typeface="+mn-cs"/>
                          <a:sym typeface="Helvetica"/>
                        </a:rPr>
                        <a:t>Компания</a:t>
                      </a:r>
                    </a:p>
                  </a:txBody>
                  <a:tcP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2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ea typeface="+mn-ea"/>
                          <a:cs typeface="+mn-cs"/>
                          <a:sym typeface="Helvetica"/>
                        </a:rPr>
                        <a:t>Продукт</a:t>
                      </a:r>
                    </a:p>
                  </a:txBody>
                  <a:tcP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2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ea typeface="+mn-ea"/>
                          <a:cs typeface="+mn-cs"/>
                          <a:sym typeface="Helvetica"/>
                        </a:rPr>
                        <a:t>Характеристика продукта</a:t>
                      </a:r>
                    </a:p>
                  </a:txBody>
                  <a:tcPr>
                    <a:solidFill>
                      <a:srgbClr val="ECD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2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8F00FF"/>
                          </a:solidFill>
                          <a:effectLst/>
                          <a:uFillTx/>
                          <a:latin typeface="Gilroy-ExtraBold"/>
                          <a:ea typeface="+mn-ea"/>
                          <a:cs typeface="+mn-cs"/>
                          <a:sym typeface="Helvetica"/>
                        </a:rPr>
                        <a:t>Преимущества вашего продуктового решения</a:t>
                      </a:r>
                    </a:p>
                  </a:txBody>
                  <a:tcPr>
                    <a:solidFill>
                      <a:srgbClr val="EC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9040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3365" y="2597785"/>
            <a:ext cx="2019300" cy="33388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</a:rPr>
              <a:t>1 </a:t>
            </a:r>
            <a:r>
              <a:rPr lang="en-US" altLang="en-US" dirty="0">
                <a:solidFill>
                  <a:srgbClr val="002060"/>
                </a:solidFill>
              </a:rPr>
              <a:t>Производители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СЭС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Архитектурные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студии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(BIPV)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</a:rPr>
              <a:t>3 </a:t>
            </a:r>
            <a:r>
              <a:rPr lang="en-US" altLang="en-US" dirty="0">
                <a:solidFill>
                  <a:srgbClr val="002060"/>
                </a:solidFill>
              </a:rPr>
              <a:t>Компании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по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благоустройству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4 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"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Зеленые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"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стартапы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</a:rPr>
              <a:t>5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Художники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(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паблик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-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арт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)</a:t>
            </a:r>
          </a:p>
        </p:txBody>
      </p:sp>
      <p:sp>
        <p:nvSpPr>
          <p:cNvPr id="7" name="TextBox 4"/>
          <p:cNvSpPr txBox="1"/>
          <p:nvPr/>
        </p:nvSpPr>
        <p:spPr>
          <a:xfrm>
            <a:off x="2608580" y="2597785"/>
            <a:ext cx="2522855" cy="34429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</a:rPr>
              <a:t>1 </a:t>
            </a:r>
            <a:r>
              <a:rPr lang="en-US" altLang="en-US" dirty="0">
                <a:solidFill>
                  <a:srgbClr val="002060"/>
                </a:solidFill>
              </a:rPr>
              <a:t>Солнечные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электростанции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Строительные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материалы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солнечными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элементами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endParaRPr kumimoji="0" lang="en-US" alt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</a:rPr>
              <a:t>3 </a:t>
            </a:r>
            <a:r>
              <a:rPr lang="en-US" altLang="en-US" dirty="0">
                <a:solidFill>
                  <a:srgbClr val="002060"/>
                </a:solidFill>
              </a:rPr>
              <a:t>Скамейки</a:t>
            </a:r>
            <a:r>
              <a:rPr lang="en-US" altLang="ru-RU" dirty="0">
                <a:solidFill>
                  <a:srgbClr val="002060"/>
                </a:solidFill>
              </a:rPr>
              <a:t>, </a:t>
            </a:r>
            <a:r>
              <a:rPr lang="en-US" altLang="en-US" dirty="0">
                <a:solidFill>
                  <a:srgbClr val="002060"/>
                </a:solidFill>
              </a:rPr>
              <a:t>фонтаны</a:t>
            </a:r>
            <a:r>
              <a:rPr lang="en-US" altLang="ru-RU" dirty="0">
                <a:solidFill>
                  <a:srgbClr val="002060"/>
                </a:solidFill>
              </a:rPr>
              <a:t>, </a:t>
            </a:r>
            <a:r>
              <a:rPr lang="en-US" altLang="en-US" dirty="0">
                <a:solidFill>
                  <a:srgbClr val="002060"/>
                </a:solidFill>
              </a:rPr>
              <a:t>арт</a:t>
            </a:r>
            <a:r>
              <a:rPr lang="en-US" altLang="ru-RU" dirty="0">
                <a:solidFill>
                  <a:srgbClr val="002060"/>
                </a:solidFill>
              </a:rPr>
              <a:t>-</a:t>
            </a:r>
            <a:r>
              <a:rPr lang="en-US" altLang="en-US" dirty="0">
                <a:solidFill>
                  <a:srgbClr val="002060"/>
                </a:solidFill>
              </a:rPr>
              <a:t>объекты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4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Солнечные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деревья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,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инновации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endParaRPr kumimoji="0" lang="en-US" altLang="en-US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</a:rPr>
              <a:t>5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Арт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-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инсталляции</a:t>
            </a:r>
          </a:p>
        </p:txBody>
      </p:sp>
      <p:sp>
        <p:nvSpPr>
          <p:cNvPr id="8" name="TextBox 4"/>
          <p:cNvSpPr txBox="1"/>
          <p:nvPr/>
        </p:nvSpPr>
        <p:spPr>
          <a:xfrm>
            <a:off x="5246370" y="2597785"/>
            <a:ext cx="3068320" cy="3392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</a:rPr>
              <a:t>1 </a:t>
            </a:r>
            <a:r>
              <a:rPr lang="en-US" altLang="en-US" dirty="0">
                <a:solidFill>
                  <a:srgbClr val="002060"/>
                </a:solidFill>
              </a:rPr>
              <a:t>Утилитарные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конструкции</a:t>
            </a:r>
            <a:r>
              <a:rPr lang="en-US" altLang="ru-RU" dirty="0">
                <a:solidFill>
                  <a:srgbClr val="002060"/>
                </a:solidFill>
              </a:rPr>
              <a:t>, </a:t>
            </a:r>
            <a:r>
              <a:rPr lang="en-US" altLang="en-US" dirty="0">
                <a:solidFill>
                  <a:srgbClr val="002060"/>
                </a:solidFill>
              </a:rPr>
              <a:t>максимум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КПД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lang="en-US" altLang="en-US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Фасады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,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окна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фотоэлементами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endParaRPr kumimoji="0" lang="en-US" alt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</a:rPr>
              <a:t>3 </a:t>
            </a:r>
            <a:r>
              <a:rPr lang="en-US" altLang="en-US" dirty="0">
                <a:solidFill>
                  <a:srgbClr val="002060"/>
                </a:solidFill>
              </a:rPr>
              <a:t>Декоративные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функции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без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генерации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энергии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4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Технологический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фокус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,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дорогая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реализация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</a:rPr>
              <a:t>5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Временные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проекты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без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практической</a:t>
            </a:r>
            <a:r>
              <a:rPr kumimoji="0" lang="en-US" altLang="ru-RU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пользы</a:t>
            </a:r>
          </a:p>
        </p:txBody>
      </p:sp>
      <p:sp>
        <p:nvSpPr>
          <p:cNvPr id="9" name="TextBox 4"/>
          <p:cNvSpPr txBox="1"/>
          <p:nvPr/>
        </p:nvSpPr>
        <p:spPr>
          <a:xfrm>
            <a:off x="8676640" y="2617470"/>
            <a:ext cx="3079750" cy="34232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dirty="0">
                <a:solidFill>
                  <a:srgbClr val="002060"/>
                </a:solidFill>
              </a:rPr>
              <a:t>1 </a:t>
            </a:r>
            <a:r>
              <a:rPr lang="en-US" altLang="en-US" dirty="0">
                <a:solidFill>
                  <a:srgbClr val="002060"/>
                </a:solidFill>
              </a:rPr>
              <a:t>Искусство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с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пользой</a:t>
            </a:r>
            <a:r>
              <a:rPr lang="en-US" altLang="ru-RU" dirty="0">
                <a:solidFill>
                  <a:srgbClr val="002060"/>
                </a:solidFill>
              </a:rPr>
              <a:t> - </a:t>
            </a:r>
            <a:r>
              <a:rPr lang="en-US" altLang="en-US" dirty="0">
                <a:solidFill>
                  <a:srgbClr val="002060"/>
                </a:solidFill>
              </a:rPr>
              <a:t>Превращаем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пространства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в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арт</a:t>
            </a:r>
            <a:r>
              <a:rPr lang="en-US" altLang="ru-RU" dirty="0">
                <a:solidFill>
                  <a:srgbClr val="002060"/>
                </a:solidFill>
              </a:rPr>
              <a:t>-</a:t>
            </a:r>
            <a:r>
              <a:rPr lang="en-US" altLang="en-US" dirty="0">
                <a:solidFill>
                  <a:srgbClr val="002060"/>
                </a:solidFill>
              </a:rPr>
              <a:t>галереи</a:t>
            </a:r>
            <a:r>
              <a:rPr lang="en-US" altLang="ru-RU" dirty="0">
                <a:solidFill>
                  <a:srgbClr val="002060"/>
                </a:solidFill>
              </a:rPr>
              <a:t>, </a:t>
            </a:r>
            <a:r>
              <a:rPr lang="en-US" altLang="en-US" dirty="0">
                <a:solidFill>
                  <a:srgbClr val="002060"/>
                </a:solidFill>
              </a:rPr>
              <a:t>которые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производят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энергию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lang="en-US" altLang="en-US" dirty="0">
              <a:solidFill>
                <a:srgbClr val="002060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altLang="en-US" dirty="0">
                <a:solidFill>
                  <a:srgbClr val="002060"/>
                </a:solidFill>
              </a:rPr>
              <a:t>2</a:t>
            </a:r>
            <a:r>
              <a:rPr lang="en-US" altLang="en-US" dirty="0">
                <a:solidFill>
                  <a:srgbClr val="002060"/>
                </a:solidFill>
              </a:rPr>
              <a:t>Уникальный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дизайн</a:t>
            </a:r>
            <a:r>
              <a:rPr lang="en-US" altLang="ru-RU" dirty="0">
                <a:solidFill>
                  <a:srgbClr val="002060"/>
                </a:solidFill>
              </a:rPr>
              <a:t> - </a:t>
            </a:r>
            <a:r>
              <a:rPr lang="en-US" altLang="en-US" dirty="0">
                <a:solidFill>
                  <a:srgbClr val="002060"/>
                </a:solidFill>
              </a:rPr>
              <a:t>Создаем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индивидуальные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объекты</a:t>
            </a:r>
            <a:r>
              <a:rPr lang="en-US" altLang="ru-RU" dirty="0">
                <a:solidFill>
                  <a:srgbClr val="002060"/>
                </a:solidFill>
              </a:rPr>
              <a:t>, </a:t>
            </a:r>
            <a:r>
              <a:rPr lang="en-US" altLang="en-US" dirty="0">
                <a:solidFill>
                  <a:srgbClr val="002060"/>
                </a:solidFill>
              </a:rPr>
              <a:t>подчеркивающие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стиль</a:t>
            </a:r>
            <a:r>
              <a:rPr lang="en-US" altLang="ru-RU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заказчика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kumimoji="0" lang="en-US" altLang="en-US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altLang="en-US" sz="18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3 </a:t>
            </a:r>
            <a:r>
              <a:rPr kumimoji="0" lang="en-US" altLang="en-US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Под</a:t>
            </a:r>
            <a:r>
              <a:rPr kumimoji="0" lang="en-US" altLang="ru-RU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ключ</a:t>
            </a:r>
            <a:r>
              <a:rPr kumimoji="0" lang="en-US" altLang="ru-RU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- </a:t>
            </a:r>
            <a:r>
              <a:rPr kumimoji="0" lang="en-US" altLang="en-US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Полный</a:t>
            </a:r>
            <a:r>
              <a:rPr kumimoji="0" lang="en-US" altLang="ru-RU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цикл</a:t>
            </a:r>
            <a:r>
              <a:rPr kumimoji="0" lang="en-US" altLang="ru-RU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: </a:t>
            </a:r>
            <a:r>
              <a:rPr kumimoji="0" lang="en-US" altLang="en-US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от</a:t>
            </a:r>
            <a:r>
              <a:rPr kumimoji="0" lang="en-US" altLang="ru-RU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идеи</a:t>
            </a:r>
            <a:r>
              <a:rPr kumimoji="0" lang="en-US" altLang="ru-RU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до</a:t>
            </a:r>
            <a:r>
              <a:rPr kumimoji="0" lang="en-US" altLang="ru-RU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реализации</a:t>
            </a:r>
            <a:r>
              <a:rPr kumimoji="0" lang="en-US" altLang="ru-RU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и</a:t>
            </a:r>
            <a:r>
              <a:rPr kumimoji="0" lang="en-US" altLang="ru-RU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en-US" sz="180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обслуживания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ru-RU"/>
              <a:t>1. </a:t>
            </a:r>
            <a:r>
              <a:rPr lang="en-US" altLang="en-US"/>
              <a:t>Концептуальный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проектный</a:t>
            </a:r>
            <a:r>
              <a:rPr lang="en-US" altLang="ru-RU"/>
              <a:t> </a:t>
            </a:r>
            <a:r>
              <a:rPr lang="en-US" altLang="en-US"/>
              <a:t>этап</a:t>
            </a:r>
          </a:p>
          <a:p>
            <a:r>
              <a:rPr lang="en-US" altLang="en-US"/>
              <a:t>Разработка</a:t>
            </a:r>
            <a:r>
              <a:rPr lang="en-US" altLang="ru-RU"/>
              <a:t> </a:t>
            </a:r>
            <a:r>
              <a:rPr lang="en-US" altLang="en-US"/>
              <a:t>художественной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технической</a:t>
            </a:r>
            <a:r>
              <a:rPr lang="en-US" altLang="ru-RU"/>
              <a:t> </a:t>
            </a:r>
            <a:r>
              <a:rPr lang="en-US" altLang="en-US"/>
              <a:t>концепции</a:t>
            </a:r>
            <a:r>
              <a:rPr lang="en-US" altLang="ru-RU"/>
              <a:t>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ru-RU"/>
              <a:t>3. </a:t>
            </a:r>
            <a:r>
              <a:rPr lang="en-US" altLang="en-US"/>
              <a:t>Подготовка</a:t>
            </a:r>
            <a:r>
              <a:rPr lang="en-US" altLang="ru-RU"/>
              <a:t> </a:t>
            </a:r>
            <a:r>
              <a:rPr lang="en-US" altLang="en-US"/>
              <a:t>к</a:t>
            </a:r>
            <a:r>
              <a:rPr lang="en-US" altLang="ru-RU"/>
              <a:t> </a:t>
            </a:r>
            <a:r>
              <a:rPr lang="en-US" altLang="en-US"/>
              <a:t>серийному</a:t>
            </a:r>
            <a:r>
              <a:rPr lang="en-US" altLang="ru-RU"/>
              <a:t> </a:t>
            </a:r>
            <a:r>
              <a:rPr lang="en-US" altLang="en-US"/>
              <a:t>производству</a:t>
            </a:r>
          </a:p>
          <a:p>
            <a:r>
              <a:rPr lang="en-US" altLang="en-US"/>
              <a:t>Расчет</a:t>
            </a:r>
            <a:r>
              <a:rPr lang="en-US" altLang="ru-RU"/>
              <a:t> </a:t>
            </a:r>
            <a:r>
              <a:rPr lang="en-US" altLang="en-US"/>
              <a:t>затрат</a:t>
            </a:r>
            <a:r>
              <a:rPr lang="en-US" altLang="ru-RU"/>
              <a:t>, </a:t>
            </a:r>
            <a:r>
              <a:rPr lang="en-US" altLang="en-US"/>
              <a:t>поиск</a:t>
            </a:r>
            <a:r>
              <a:rPr lang="en-US" altLang="ru-RU"/>
              <a:t> </a:t>
            </a:r>
            <a:r>
              <a:rPr lang="en-US" altLang="en-US"/>
              <a:t>поставщиков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закупка</a:t>
            </a:r>
            <a:r>
              <a:rPr lang="en-US" altLang="ru-RU"/>
              <a:t> </a:t>
            </a:r>
            <a:r>
              <a:rPr lang="en-US" altLang="en-US"/>
              <a:t>материалов</a:t>
            </a:r>
            <a:r>
              <a:rPr lang="en-US" altLang="ru-RU"/>
              <a:t>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7988885" y="1718941"/>
            <a:ext cx="3744000" cy="1922777"/>
          </a:xfrm>
        </p:spPr>
        <p:txBody>
          <a:bodyPr/>
          <a:lstStyle/>
          <a:p>
            <a:r>
              <a:rPr lang="en-US" altLang="ru-RU"/>
              <a:t>2. </a:t>
            </a:r>
            <a:r>
              <a:rPr lang="en-US" altLang="en-US"/>
              <a:t>Изготовление</a:t>
            </a:r>
            <a:r>
              <a:rPr lang="en-US" altLang="ru-RU"/>
              <a:t> </a:t>
            </a:r>
            <a:r>
              <a:rPr lang="en-US" altLang="en-US"/>
              <a:t>прототипа</a:t>
            </a:r>
          </a:p>
          <a:p>
            <a:r>
              <a:rPr lang="en-US" altLang="en-US"/>
              <a:t>Создание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тестирование</a:t>
            </a:r>
            <a:r>
              <a:rPr lang="en-US" altLang="ru-RU"/>
              <a:t> </a:t>
            </a:r>
            <a:r>
              <a:rPr lang="en-US" altLang="en-US"/>
              <a:t>рабочего</a:t>
            </a:r>
            <a:r>
              <a:rPr lang="en-US" altLang="ru-RU"/>
              <a:t> </a:t>
            </a:r>
            <a:r>
              <a:rPr lang="en-US" altLang="en-US"/>
              <a:t>прототипа</a:t>
            </a:r>
            <a:r>
              <a:rPr lang="en-US" altLang="ru-RU"/>
              <a:t> </a:t>
            </a:r>
            <a:r>
              <a:rPr lang="en-US" altLang="en-US"/>
              <a:t>арт</a:t>
            </a:r>
            <a:r>
              <a:rPr lang="en-US" altLang="ru-RU"/>
              <a:t>-</a:t>
            </a:r>
            <a:r>
              <a:rPr lang="en-US" altLang="en-US"/>
              <a:t>объекта</a:t>
            </a:r>
            <a:r>
              <a:rPr lang="en-US" altLang="ru-RU"/>
              <a:t>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ru-RU"/>
              <a:t>4. </a:t>
            </a:r>
            <a:r>
              <a:rPr lang="en-US" altLang="en-US"/>
              <a:t>Запуск</a:t>
            </a:r>
            <a:r>
              <a:rPr lang="en-US" altLang="ru-RU"/>
              <a:t> </a:t>
            </a:r>
            <a:r>
              <a:rPr lang="en-US" altLang="en-US"/>
              <a:t>производства</a:t>
            </a:r>
          </a:p>
          <a:p>
            <a:r>
              <a:rPr lang="en-US" altLang="en-US"/>
              <a:t>Выпуск</a:t>
            </a:r>
            <a:r>
              <a:rPr lang="en-US" altLang="ru-RU"/>
              <a:t> </a:t>
            </a:r>
            <a:r>
              <a:rPr lang="en-US" altLang="en-US"/>
              <a:t>первого</a:t>
            </a:r>
            <a:r>
              <a:rPr lang="en-US" altLang="ru-RU"/>
              <a:t> </a:t>
            </a:r>
            <a:r>
              <a:rPr lang="en-US" altLang="en-US"/>
              <a:t>прототипа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организация</a:t>
            </a:r>
            <a:r>
              <a:rPr lang="en-US" altLang="ru-RU"/>
              <a:t> </a:t>
            </a:r>
            <a:r>
              <a:rPr lang="en-US" altLang="en-US"/>
              <a:t>серийного</a:t>
            </a:r>
            <a:r>
              <a:rPr lang="en-US" altLang="ru-RU"/>
              <a:t> </a:t>
            </a:r>
            <a:r>
              <a:rPr lang="en-US" altLang="en-US"/>
              <a:t>производства</a:t>
            </a:r>
            <a:r>
              <a:rPr lang="en-US" altLang="ru-RU"/>
              <a:t>.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>
          <a:xfrm>
            <a:off x="4770120" y="992505"/>
            <a:ext cx="1693545" cy="499110"/>
          </a:xfrm>
        </p:spPr>
        <p:txBody>
          <a:bodyPr/>
          <a:lstStyle/>
          <a:p>
            <a:r>
              <a:rPr lang="ru-RU" dirty="0"/>
              <a:t>15.11.25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/>
          </p:nvPr>
        </p:nvSpPr>
        <p:spPr>
          <a:xfrm>
            <a:off x="6933985" y="3314749"/>
            <a:ext cx="1693800" cy="326925"/>
          </a:xfrm>
        </p:spPr>
        <p:txBody>
          <a:bodyPr/>
          <a:lstStyle/>
          <a:p>
            <a:r>
              <a:rPr lang="ru-RU" dirty="0"/>
              <a:t>10.12.25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6"/>
          </p:nvPr>
        </p:nvSpPr>
        <p:spPr>
          <a:xfrm>
            <a:off x="3339734" y="4638944"/>
            <a:ext cx="1693800" cy="326925"/>
          </a:xfrm>
        </p:spPr>
        <p:txBody>
          <a:bodyPr/>
          <a:lstStyle/>
          <a:p>
            <a:r>
              <a:rPr lang="ru-RU" dirty="0"/>
              <a:t>31.12.26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7"/>
          </p:nvPr>
        </p:nvSpPr>
        <p:spPr>
          <a:xfrm>
            <a:off x="6095892" y="5606592"/>
            <a:ext cx="1693800" cy="326925"/>
          </a:xfrm>
        </p:spPr>
        <p:txBody>
          <a:bodyPr/>
          <a:lstStyle/>
          <a:p>
            <a:r>
              <a:rPr lang="ru-RU" dirty="0"/>
              <a:t>.02.27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>
          <a:xfrm>
            <a:off x="449340" y="1010599"/>
            <a:ext cx="11339723" cy="1864244"/>
          </a:xfrm>
        </p:spPr>
        <p:txBody>
          <a:bodyPr>
            <a:normAutofit fontScale="25000" lnSpcReduction="20000"/>
          </a:bodyPr>
          <a:lstStyle/>
          <a:p>
            <a:r>
              <a:rPr lang="ru-RU" altLang="en-US" sz="8400" dirty="0"/>
              <a:t>Объединяем </a:t>
            </a:r>
            <a:r>
              <a:rPr lang="en-US" altLang="en-US" sz="8400" dirty="0" err="1"/>
              <a:t>эстетик</a:t>
            </a:r>
            <a:r>
              <a:rPr lang="ru-RU" altLang="en-US" sz="8400" dirty="0"/>
              <a:t>у</a:t>
            </a:r>
            <a:r>
              <a:rPr lang="en-US" altLang="ru-RU" sz="8400" dirty="0"/>
              <a:t> </a:t>
            </a:r>
            <a:r>
              <a:rPr lang="en-US" altLang="en-US" sz="8400" dirty="0"/>
              <a:t>и</a:t>
            </a:r>
            <a:r>
              <a:rPr lang="en-US" altLang="ru-RU" sz="8400" dirty="0"/>
              <a:t> </a:t>
            </a:r>
            <a:r>
              <a:rPr lang="en-US" altLang="en-US" sz="8400" dirty="0" err="1"/>
              <a:t>функциональност</a:t>
            </a:r>
            <a:r>
              <a:rPr lang="ru-RU" altLang="en-US" sz="8400" dirty="0"/>
              <a:t>ь</a:t>
            </a:r>
            <a:r>
              <a:rPr lang="en-US" altLang="ru-RU" sz="8400" dirty="0"/>
              <a:t> </a:t>
            </a:r>
            <a:r>
              <a:rPr lang="en-US" altLang="en-US" sz="8400" dirty="0"/>
              <a:t>в</a:t>
            </a:r>
            <a:r>
              <a:rPr lang="en-US" altLang="ru-RU" sz="8400" dirty="0"/>
              <a:t> </a:t>
            </a:r>
            <a:r>
              <a:rPr lang="en-US" altLang="en-US" sz="8400" dirty="0" err="1"/>
              <a:t>городской</a:t>
            </a:r>
            <a:r>
              <a:rPr lang="en-US" altLang="ru-RU" sz="8400" dirty="0"/>
              <a:t> </a:t>
            </a:r>
            <a:r>
              <a:rPr lang="en-US" altLang="en-US" sz="8400" dirty="0" err="1"/>
              <a:t>среде</a:t>
            </a:r>
            <a:r>
              <a:rPr lang="ru-RU" altLang="en-US" sz="8400" dirty="0"/>
              <a:t>:</a:t>
            </a:r>
            <a:r>
              <a:rPr lang="en-US" altLang="ru-RU" sz="8400" dirty="0"/>
              <a:t> </a:t>
            </a:r>
            <a:r>
              <a:rPr lang="en-US" altLang="en-US" sz="8400" dirty="0" err="1"/>
              <a:t>художественное</a:t>
            </a:r>
            <a:r>
              <a:rPr lang="en-US" altLang="ru-RU" sz="8400" dirty="0"/>
              <a:t> </a:t>
            </a:r>
            <a:r>
              <a:rPr lang="en-US" altLang="en-US" sz="8400" dirty="0"/>
              <a:t>выражение</a:t>
            </a:r>
            <a:r>
              <a:rPr lang="en-US" altLang="ru-RU" sz="8400" dirty="0"/>
              <a:t> </a:t>
            </a:r>
            <a:r>
              <a:rPr lang="en-US" altLang="en-US" sz="8400" dirty="0"/>
              <a:t>с</a:t>
            </a:r>
            <a:r>
              <a:rPr lang="en-US" altLang="ru-RU" sz="8400" dirty="0"/>
              <a:t> </a:t>
            </a:r>
            <a:r>
              <a:rPr lang="en-US" altLang="en-US" sz="8400" dirty="0"/>
              <a:t>практической</a:t>
            </a:r>
            <a:r>
              <a:rPr lang="en-US" altLang="ru-RU" sz="8400" dirty="0"/>
              <a:t> </a:t>
            </a:r>
            <a:r>
              <a:rPr lang="en-US" altLang="en-US" sz="8400" dirty="0"/>
              <a:t>пользой</a:t>
            </a:r>
            <a:r>
              <a:rPr lang="en-US" altLang="ru-RU" sz="8400" dirty="0"/>
              <a:t>, </a:t>
            </a:r>
            <a:r>
              <a:rPr lang="en-US" altLang="en-US" sz="8400" dirty="0"/>
              <a:t>создавая</a:t>
            </a:r>
            <a:r>
              <a:rPr lang="en-US" altLang="ru-RU" sz="8400" dirty="0"/>
              <a:t> </a:t>
            </a:r>
            <a:r>
              <a:rPr lang="en-US" altLang="en-US" sz="8400" dirty="0"/>
              <a:t>объекты</a:t>
            </a:r>
            <a:r>
              <a:rPr lang="en-US" altLang="ru-RU" sz="8400" dirty="0"/>
              <a:t>, </a:t>
            </a:r>
            <a:r>
              <a:rPr lang="en-US" altLang="en-US" sz="8400" dirty="0"/>
              <a:t>которые</a:t>
            </a:r>
            <a:r>
              <a:rPr lang="en-US" altLang="ru-RU" sz="8400" dirty="0"/>
              <a:t> </a:t>
            </a:r>
            <a:r>
              <a:rPr lang="en-US" altLang="en-US" sz="8400" dirty="0"/>
              <a:t>одновременно</a:t>
            </a:r>
            <a:r>
              <a:rPr lang="en-US" altLang="ru-RU" sz="8400" dirty="0"/>
              <a:t>:</a:t>
            </a:r>
          </a:p>
          <a:p>
            <a:pPr marL="371475" indent="-285750">
              <a:buFont typeface="Arial" panose="020B0604020202020204" pitchFamily="34" charset="0"/>
              <a:buChar char="•"/>
            </a:pPr>
            <a:r>
              <a:rPr lang="en-US" altLang="en-US" sz="8400" dirty="0"/>
              <a:t>Украшают</a:t>
            </a:r>
            <a:r>
              <a:rPr lang="en-US" altLang="ru-RU" sz="8400" dirty="0"/>
              <a:t> </a:t>
            </a:r>
            <a:r>
              <a:rPr lang="en-US" altLang="en-US" sz="8400" dirty="0"/>
              <a:t>пространство</a:t>
            </a:r>
            <a:endParaRPr lang="en-US" altLang="ru-RU" sz="8400" dirty="0"/>
          </a:p>
          <a:p>
            <a:pPr marL="371475" indent="-285750">
              <a:buFont typeface="Arial" panose="020B0604020202020204" pitchFamily="34" charset="0"/>
              <a:buChar char="•"/>
            </a:pPr>
            <a:r>
              <a:rPr lang="en-US" altLang="en-US" sz="8400" dirty="0"/>
              <a:t>Производят</a:t>
            </a:r>
            <a:r>
              <a:rPr lang="en-US" altLang="ru-RU" sz="8400" dirty="0"/>
              <a:t> </a:t>
            </a:r>
            <a:r>
              <a:rPr lang="en-US" altLang="en-US" sz="8400" dirty="0"/>
              <a:t>чистую</a:t>
            </a:r>
            <a:r>
              <a:rPr lang="en-US" altLang="ru-RU" sz="8400" dirty="0"/>
              <a:t> </a:t>
            </a:r>
            <a:r>
              <a:rPr lang="en-US" altLang="en-US" sz="8400" dirty="0"/>
              <a:t>энергию</a:t>
            </a:r>
          </a:p>
          <a:p>
            <a:pPr marL="371475" indent="-285750">
              <a:buFont typeface="Arial" panose="020B0604020202020204" pitchFamily="34" charset="0"/>
              <a:buChar char="•"/>
            </a:pPr>
            <a:r>
              <a:rPr lang="en-US" altLang="en-US" sz="8400" dirty="0"/>
              <a:t>Повышают</a:t>
            </a:r>
            <a:r>
              <a:rPr lang="en-US" altLang="ru-RU" sz="8400" dirty="0"/>
              <a:t> </a:t>
            </a:r>
            <a:r>
              <a:rPr lang="en-US" altLang="en-US" sz="8400" dirty="0"/>
              <a:t>экологическую</a:t>
            </a:r>
            <a:r>
              <a:rPr lang="en-US" altLang="ru-RU" sz="8400" dirty="0"/>
              <a:t> </a:t>
            </a:r>
            <a:r>
              <a:rPr lang="en-US" altLang="en-US" sz="8400" dirty="0"/>
              <a:t>осведомленность</a:t>
            </a:r>
          </a:p>
          <a:p>
            <a:endParaRPr lang="en-US" altLang="ru-RU" dirty="0"/>
          </a:p>
          <a:p>
            <a:endParaRPr lang="en-US" alt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448705" y="3128715"/>
            <a:ext cx="11339723" cy="1708885"/>
          </a:xfrm>
        </p:spPr>
        <p:txBody>
          <a:bodyPr>
            <a:normAutofit fontScale="97500"/>
          </a:bodyPr>
          <a:lstStyle/>
          <a:p>
            <a:pPr>
              <a:lnSpc>
                <a:spcPct val="70000"/>
              </a:lnSpc>
            </a:pPr>
            <a:r>
              <a:rPr lang="en-US" altLang="en-US" b="1" dirty="0"/>
              <a:t>Каждый</a:t>
            </a:r>
            <a:r>
              <a:rPr lang="en-US" altLang="ru-RU" b="1" dirty="0"/>
              <a:t> </a:t>
            </a:r>
            <a:r>
              <a:rPr lang="en-US" altLang="en-US" b="1" dirty="0"/>
              <a:t>арт</a:t>
            </a:r>
            <a:r>
              <a:rPr lang="en-US" altLang="ru-RU" b="1" dirty="0"/>
              <a:t>-</a:t>
            </a:r>
            <a:r>
              <a:rPr lang="en-US" altLang="en-US" b="1" dirty="0"/>
              <a:t>объект</a:t>
            </a:r>
            <a:r>
              <a:rPr lang="en-US" altLang="ru-RU" b="1" dirty="0"/>
              <a:t> "</a:t>
            </a:r>
            <a:r>
              <a:rPr lang="en-US" altLang="en-US" b="1" dirty="0"/>
              <a:t>СолАрт</a:t>
            </a:r>
            <a:r>
              <a:rPr lang="en-US" altLang="ru-RU" b="1" dirty="0"/>
              <a:t>" </a:t>
            </a:r>
            <a:r>
              <a:rPr lang="en-US" altLang="en-US" b="1" dirty="0"/>
              <a:t>является</a:t>
            </a:r>
            <a:r>
              <a:rPr lang="en-US" altLang="ru-RU" b="1" dirty="0"/>
              <a:t> </a:t>
            </a:r>
            <a:r>
              <a:rPr lang="en-US" altLang="en-US" b="1" dirty="0"/>
              <a:t>автономной</a:t>
            </a:r>
            <a:r>
              <a:rPr lang="en-US" altLang="ru-RU" b="1" dirty="0"/>
              <a:t> </a:t>
            </a:r>
            <a:r>
              <a:rPr lang="en-US" altLang="en-US" b="1" dirty="0"/>
              <a:t>экосистемой</a:t>
            </a:r>
            <a:r>
              <a:rPr lang="en-US" altLang="ru-RU" b="1" dirty="0"/>
              <a:t>, </a:t>
            </a:r>
            <a:r>
              <a:rPr lang="en-US" altLang="en-US" b="1" dirty="0"/>
              <a:t>способной</a:t>
            </a:r>
            <a:r>
              <a:rPr lang="en-US" altLang="ru-RU" dirty="0"/>
              <a:t>:</a:t>
            </a:r>
          </a:p>
          <a:p>
            <a:pPr marL="428625" indent="-342900"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en-US" altLang="en-US" dirty="0"/>
              <a:t>Генерировать</a:t>
            </a:r>
            <a:r>
              <a:rPr lang="en-US" altLang="ru-RU" dirty="0"/>
              <a:t> </a:t>
            </a:r>
            <a:r>
              <a:rPr lang="en-US" altLang="en-US" dirty="0"/>
              <a:t>до</a:t>
            </a:r>
            <a:r>
              <a:rPr lang="en-US" altLang="ru-RU" dirty="0"/>
              <a:t> 500 </a:t>
            </a:r>
            <a:r>
              <a:rPr lang="en-US" altLang="en-US" dirty="0"/>
              <a:t>кВт</a:t>
            </a:r>
            <a:r>
              <a:rPr lang="en-US" altLang="ru-RU" dirty="0"/>
              <a:t>*</a:t>
            </a:r>
            <a:r>
              <a:rPr lang="en-US" altLang="en-US" dirty="0"/>
              <a:t>ч</a:t>
            </a:r>
            <a:r>
              <a:rPr lang="en-US" altLang="ru-RU" dirty="0"/>
              <a:t> </a:t>
            </a:r>
            <a:r>
              <a:rPr lang="en-US" altLang="en-US" dirty="0"/>
              <a:t>электроэнергии</a:t>
            </a:r>
            <a:r>
              <a:rPr lang="en-US" altLang="ru-RU" dirty="0"/>
              <a:t> </a:t>
            </a:r>
            <a:r>
              <a:rPr lang="en-US" altLang="en-US" dirty="0"/>
              <a:t>в</a:t>
            </a:r>
            <a:r>
              <a:rPr lang="en-US" altLang="ru-RU" dirty="0"/>
              <a:t> </a:t>
            </a:r>
            <a:r>
              <a:rPr lang="en-US" altLang="en-US" dirty="0"/>
              <a:t>месяц</a:t>
            </a:r>
            <a:endParaRPr lang="en-US" altLang="ru-RU" dirty="0"/>
          </a:p>
          <a:p>
            <a:pPr marL="428625" indent="-342900"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en-US" altLang="en-US" dirty="0"/>
              <a:t>Обеспечивать</a:t>
            </a:r>
            <a:r>
              <a:rPr lang="en-US" altLang="ru-RU" dirty="0"/>
              <a:t> </a:t>
            </a:r>
            <a:r>
              <a:rPr lang="en-US" altLang="en-US" dirty="0"/>
              <a:t>освещение</a:t>
            </a:r>
            <a:r>
              <a:rPr lang="en-US" altLang="ru-RU" dirty="0"/>
              <a:t> </a:t>
            </a:r>
            <a:r>
              <a:rPr lang="en-US" altLang="en-US" dirty="0"/>
              <a:t>территории</a:t>
            </a:r>
            <a:r>
              <a:rPr lang="en-US" altLang="ru-RU" dirty="0"/>
              <a:t> </a:t>
            </a:r>
            <a:r>
              <a:rPr lang="en-US" altLang="en-US" dirty="0"/>
              <a:t>в</a:t>
            </a:r>
            <a:r>
              <a:rPr lang="en-US" altLang="ru-RU" dirty="0"/>
              <a:t> </a:t>
            </a:r>
            <a:r>
              <a:rPr lang="en-US" altLang="en-US" dirty="0"/>
              <a:t>ночное</a:t>
            </a:r>
            <a:r>
              <a:rPr lang="en-US" altLang="ru-RU" dirty="0"/>
              <a:t> </a:t>
            </a:r>
            <a:r>
              <a:rPr lang="en-US" altLang="en-US" dirty="0"/>
              <a:t>время</a:t>
            </a:r>
          </a:p>
          <a:p>
            <a:pPr marL="428625" indent="-342900"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en-US" altLang="en-US" dirty="0"/>
              <a:t>Созвать</a:t>
            </a:r>
            <a:r>
              <a:rPr lang="en-US" altLang="ru-RU" dirty="0"/>
              <a:t> </a:t>
            </a:r>
            <a:r>
              <a:rPr lang="en-US" altLang="en-US" dirty="0"/>
              <a:t>новые</a:t>
            </a:r>
            <a:r>
              <a:rPr lang="en-US" altLang="ru-RU" dirty="0"/>
              <a:t> </a:t>
            </a:r>
            <a:r>
              <a:rPr lang="en-US" altLang="en-US" dirty="0"/>
              <a:t>точки</a:t>
            </a:r>
            <a:r>
              <a:rPr lang="en-US" altLang="ru-RU" dirty="0"/>
              <a:t> </a:t>
            </a:r>
            <a:r>
              <a:rPr lang="en-US" altLang="en-US" dirty="0"/>
              <a:t>притяжения</a:t>
            </a:r>
            <a:r>
              <a:rPr lang="en-US" altLang="ru-RU" dirty="0"/>
              <a:t> </a:t>
            </a:r>
            <a:r>
              <a:rPr lang="en-US" altLang="en-US" dirty="0"/>
              <a:t>для</a:t>
            </a:r>
            <a:r>
              <a:rPr lang="en-US" altLang="ru-RU" dirty="0"/>
              <a:t> </a:t>
            </a:r>
            <a:r>
              <a:rPr lang="en-US" altLang="en-US" dirty="0"/>
              <a:t>горожан</a:t>
            </a:r>
          </a:p>
          <a:p>
            <a:pPr marL="428625" indent="-342900">
              <a:buFont typeface="Arial" panose="020B0604020202020204" pitchFamily="34" charset="0"/>
              <a:buChar char="•"/>
            </a:pPr>
            <a:endParaRPr lang="en-US" altLang="ru-RU" dirty="0"/>
          </a:p>
          <a:p>
            <a:endParaRPr lang="en-US" altLang="ru-RU" dirty="0"/>
          </a:p>
          <a:p>
            <a:endParaRPr lang="en-US" altLang="en-US" dirty="0"/>
          </a:p>
          <a:p>
            <a:endParaRPr lang="en-US" altLang="ru-RU" dirty="0"/>
          </a:p>
          <a:p>
            <a:endParaRPr lang="en-US" alt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1008394" y="4642117"/>
            <a:ext cx="11339723" cy="1864244"/>
          </a:xfrm>
        </p:spPr>
        <p:txBody>
          <a:bodyPr>
            <a:normAutofit fontScale="97500"/>
          </a:bodyPr>
          <a:lstStyle/>
          <a:p>
            <a:pPr marL="428625" indent="-342900">
              <a:buAutoNum type="arabicPeriod"/>
            </a:pPr>
            <a:r>
              <a:rPr lang="en-US" altLang="en-US" sz="1600" dirty="0"/>
              <a:t>Интегративный</a:t>
            </a:r>
            <a:r>
              <a:rPr lang="en-US" altLang="ru-RU" sz="1600" dirty="0"/>
              <a:t> </a:t>
            </a:r>
            <a:r>
              <a:rPr lang="en-US" altLang="en-US" sz="1600" dirty="0"/>
              <a:t>дизайн</a:t>
            </a:r>
            <a:r>
              <a:rPr lang="en-US" altLang="ru-RU" sz="1600" dirty="0"/>
              <a:t> - </a:t>
            </a:r>
            <a:r>
              <a:rPr lang="en-US" altLang="en-US" sz="1600" dirty="0"/>
              <a:t>художники</a:t>
            </a:r>
            <a:r>
              <a:rPr lang="en-US" altLang="ru-RU" sz="1600" dirty="0"/>
              <a:t> </a:t>
            </a:r>
            <a:r>
              <a:rPr lang="en-US" altLang="en-US" sz="1600" dirty="0"/>
              <a:t>и</a:t>
            </a:r>
            <a:r>
              <a:rPr lang="en-US" altLang="ru-RU" sz="1600" dirty="0"/>
              <a:t> </a:t>
            </a:r>
            <a:r>
              <a:rPr lang="en-US" altLang="en-US" sz="1600" dirty="0"/>
              <a:t>инженеры</a:t>
            </a:r>
            <a:r>
              <a:rPr lang="en-US" altLang="ru-RU" sz="1600" dirty="0"/>
              <a:t> </a:t>
            </a:r>
            <a:r>
              <a:rPr lang="en-US" altLang="en-US" sz="1600" dirty="0"/>
              <a:t>совместно</a:t>
            </a:r>
            <a:r>
              <a:rPr lang="en-US" altLang="ru-RU" sz="1600" dirty="0"/>
              <a:t> </a:t>
            </a:r>
            <a:r>
              <a:rPr lang="en-US" altLang="en-US" sz="1600" dirty="0"/>
              <a:t>создают</a:t>
            </a:r>
            <a:r>
              <a:rPr lang="en-US" altLang="ru-RU" sz="1600" dirty="0"/>
              <a:t> </a:t>
            </a:r>
            <a:r>
              <a:rPr lang="en-US" altLang="en-US" sz="1600" dirty="0"/>
              <a:t>уникальные</a:t>
            </a:r>
            <a:r>
              <a:rPr lang="en-US" altLang="ru-RU" sz="1600" dirty="0"/>
              <a:t> </a:t>
            </a:r>
            <a:r>
              <a:rPr lang="en-US" altLang="en-US" sz="1600" dirty="0"/>
              <a:t>объекты</a:t>
            </a:r>
            <a:endParaRPr lang="en-US" altLang="ru-RU" sz="1600" dirty="0"/>
          </a:p>
          <a:p>
            <a:pPr marL="428625" indent="-342900">
              <a:buAutoNum type="arabicPeriod"/>
            </a:pPr>
            <a:r>
              <a:rPr lang="en-US" altLang="en-US" sz="1600" dirty="0"/>
              <a:t>Технология</a:t>
            </a:r>
            <a:r>
              <a:rPr lang="en-US" altLang="ru-RU" sz="1600" dirty="0"/>
              <a:t> "</a:t>
            </a:r>
            <a:r>
              <a:rPr lang="en-US" altLang="en-US" sz="1600" dirty="0"/>
              <a:t>под</a:t>
            </a:r>
            <a:r>
              <a:rPr lang="en-US" altLang="ru-RU" sz="1600" dirty="0"/>
              <a:t> </a:t>
            </a:r>
            <a:r>
              <a:rPr lang="en-US" altLang="en-US" sz="1600" dirty="0"/>
              <a:t>ключ</a:t>
            </a:r>
            <a:r>
              <a:rPr lang="en-US" altLang="ru-RU" sz="1600" dirty="0"/>
              <a:t>" - </a:t>
            </a:r>
            <a:r>
              <a:rPr lang="en-US" altLang="en-US" sz="1600" dirty="0"/>
              <a:t>от</a:t>
            </a:r>
            <a:r>
              <a:rPr lang="en-US" altLang="ru-RU" sz="1600" dirty="0"/>
              <a:t> </a:t>
            </a:r>
            <a:r>
              <a:rPr lang="en-US" altLang="en-US" sz="1600" dirty="0"/>
              <a:t>проектирования</a:t>
            </a:r>
            <a:r>
              <a:rPr lang="en-US" altLang="ru-RU" sz="1600" dirty="0"/>
              <a:t> </a:t>
            </a:r>
            <a:r>
              <a:rPr lang="en-US" altLang="en-US" sz="1600" dirty="0"/>
              <a:t>до</a:t>
            </a:r>
            <a:r>
              <a:rPr lang="en-US" altLang="ru-RU" sz="1600" dirty="0"/>
              <a:t> </a:t>
            </a:r>
            <a:r>
              <a:rPr lang="en-US" altLang="en-US" sz="1600" dirty="0"/>
              <a:t>монтажа</a:t>
            </a:r>
            <a:r>
              <a:rPr lang="en-US" altLang="ru-RU" sz="1600" dirty="0"/>
              <a:t> </a:t>
            </a:r>
            <a:r>
              <a:rPr lang="en-US" altLang="en-US" sz="1600" dirty="0"/>
              <a:t>и</a:t>
            </a:r>
            <a:r>
              <a:rPr lang="en-US" altLang="ru-RU" sz="1600" dirty="0"/>
              <a:t> </a:t>
            </a:r>
            <a:r>
              <a:rPr lang="en-US" altLang="en-US" sz="1600" dirty="0"/>
              <a:t>обслуживания</a:t>
            </a:r>
            <a:endParaRPr lang="en-US" altLang="ru-RU" sz="1600" dirty="0"/>
          </a:p>
          <a:p>
            <a:pPr marL="428625" indent="-342900">
              <a:buAutoNum type="arabicPeriod"/>
            </a:pPr>
            <a:r>
              <a:rPr lang="en-US" altLang="en-US" sz="1600" dirty="0"/>
              <a:t>Модульный</a:t>
            </a:r>
            <a:r>
              <a:rPr lang="en-US" altLang="ru-RU" sz="1600" dirty="0"/>
              <a:t> </a:t>
            </a:r>
            <a:r>
              <a:rPr lang="en-US" altLang="en-US" sz="1600" dirty="0"/>
              <a:t>подход</a:t>
            </a:r>
            <a:r>
              <a:rPr lang="en-US" altLang="ru-RU" sz="1600" dirty="0"/>
              <a:t> - </a:t>
            </a:r>
            <a:r>
              <a:rPr lang="en-US" altLang="en-US" sz="1600" dirty="0"/>
              <a:t>возможность</a:t>
            </a:r>
            <a:r>
              <a:rPr lang="en-US" altLang="ru-RU" sz="1600" dirty="0"/>
              <a:t> </a:t>
            </a:r>
            <a:r>
              <a:rPr lang="en-US" altLang="en-US" sz="1600" dirty="0"/>
              <a:t>масштабирования</a:t>
            </a:r>
            <a:r>
              <a:rPr lang="en-US" altLang="ru-RU" sz="1600" dirty="0"/>
              <a:t> </a:t>
            </a:r>
            <a:r>
              <a:rPr lang="en-US" altLang="en-US" sz="1600" dirty="0"/>
              <a:t>и</a:t>
            </a:r>
            <a:r>
              <a:rPr lang="en-US" altLang="ru-RU" sz="1600" dirty="0"/>
              <a:t> </a:t>
            </a:r>
            <a:r>
              <a:rPr lang="en-US" altLang="en-US" sz="1600" dirty="0"/>
              <a:t>адаптации</a:t>
            </a:r>
            <a:r>
              <a:rPr lang="en-US" altLang="ru-RU" sz="1600" dirty="0"/>
              <a:t> </a:t>
            </a:r>
            <a:r>
              <a:rPr lang="en-US" altLang="en-US" sz="1600" dirty="0"/>
              <a:t>под</a:t>
            </a:r>
            <a:r>
              <a:rPr lang="en-US" altLang="ru-RU" sz="1600" dirty="0"/>
              <a:t> </a:t>
            </a:r>
            <a:r>
              <a:rPr lang="en-US" altLang="en-US" sz="1600" dirty="0"/>
              <a:t>разные</a:t>
            </a:r>
            <a:r>
              <a:rPr lang="en-US" altLang="ru-RU" sz="1600" dirty="0"/>
              <a:t> </a:t>
            </a:r>
            <a:r>
              <a:rPr lang="en-US" altLang="en-US" sz="1600" dirty="0"/>
              <a:t>локации</a:t>
            </a:r>
            <a:endParaRPr lang="en-US" altLang="ru-RU" sz="1600" dirty="0"/>
          </a:p>
          <a:p>
            <a:pPr marL="428625" indent="-342900">
              <a:buAutoNum type="arabicPeriod"/>
            </a:pPr>
            <a:r>
              <a:rPr lang="en-US" altLang="en-US" sz="1600" dirty="0"/>
              <a:t>Умная</a:t>
            </a:r>
            <a:r>
              <a:rPr lang="en-US" altLang="ru-RU" sz="1600" dirty="0"/>
              <a:t> </a:t>
            </a:r>
            <a:r>
              <a:rPr lang="en-US" altLang="en-US" sz="1600" dirty="0"/>
              <a:t>инфраструктура</a:t>
            </a:r>
            <a:r>
              <a:rPr lang="en-US" altLang="ru-RU" sz="1600" dirty="0"/>
              <a:t> - </a:t>
            </a:r>
            <a:r>
              <a:rPr lang="en-US" altLang="en-US" sz="1600" dirty="0"/>
              <a:t>система</a:t>
            </a:r>
            <a:r>
              <a:rPr lang="en-US" altLang="ru-RU" sz="1600" dirty="0"/>
              <a:t> </a:t>
            </a:r>
            <a:r>
              <a:rPr lang="en-US" altLang="en-US" sz="1600" dirty="0"/>
              <a:t>мониторинга</a:t>
            </a:r>
            <a:r>
              <a:rPr lang="en-US" altLang="ru-RU" sz="1600" dirty="0"/>
              <a:t> </a:t>
            </a:r>
            <a:r>
              <a:rPr lang="en-US" altLang="en-US" sz="1600" dirty="0"/>
              <a:t>энергии</a:t>
            </a:r>
            <a:r>
              <a:rPr lang="en-US" altLang="ru-RU" sz="1600" dirty="0"/>
              <a:t> </a:t>
            </a:r>
            <a:r>
              <a:rPr lang="en-US" altLang="en-US" sz="1600" dirty="0"/>
              <a:t>и</a:t>
            </a:r>
            <a:r>
              <a:rPr lang="en-US" altLang="ru-RU" sz="1600" dirty="0"/>
              <a:t> </a:t>
            </a:r>
            <a:r>
              <a:rPr lang="en-US" altLang="en-US" sz="1600" dirty="0"/>
              <a:t>удаленного</a:t>
            </a:r>
            <a:r>
              <a:rPr lang="en-US" altLang="ru-RU" sz="1600" dirty="0"/>
              <a:t> </a:t>
            </a:r>
            <a:r>
              <a:rPr lang="en-US" altLang="en-US" sz="1600" dirty="0"/>
              <a:t>управления</a:t>
            </a:r>
          </a:p>
          <a:p>
            <a:pPr marL="428625" indent="-342900">
              <a:buAutoNum type="arabicPeriod"/>
            </a:pPr>
            <a:r>
              <a:rPr lang="en-US" altLang="en-US" sz="1600" dirty="0"/>
              <a:t>Экологичные</a:t>
            </a:r>
            <a:r>
              <a:rPr lang="en-US" altLang="ru-RU" sz="1600" dirty="0"/>
              <a:t> </a:t>
            </a:r>
            <a:r>
              <a:rPr lang="en-US" altLang="en-US" sz="1600" dirty="0"/>
              <a:t>материалы</a:t>
            </a:r>
            <a:r>
              <a:rPr lang="en-US" altLang="ru-RU" sz="1600" dirty="0"/>
              <a:t> - </a:t>
            </a:r>
            <a:r>
              <a:rPr lang="en-US" altLang="en-US" sz="1600" dirty="0"/>
              <a:t>долговечные</a:t>
            </a:r>
            <a:r>
              <a:rPr lang="en-US" altLang="ru-RU" sz="1600" dirty="0"/>
              <a:t> </a:t>
            </a:r>
            <a:r>
              <a:rPr lang="en-US" altLang="en-US" sz="1600" dirty="0"/>
              <a:t>и</a:t>
            </a:r>
            <a:r>
              <a:rPr lang="en-US" altLang="ru-RU" sz="1600" dirty="0"/>
              <a:t> </a:t>
            </a:r>
            <a:r>
              <a:rPr lang="en-US" altLang="en-US" sz="1600" dirty="0"/>
              <a:t>перерабатываемые</a:t>
            </a:r>
            <a:r>
              <a:rPr lang="en-US" altLang="ru-RU" sz="1600" dirty="0"/>
              <a:t> </a:t>
            </a:r>
            <a:r>
              <a:rPr lang="en-US" altLang="en-US" sz="1600" dirty="0"/>
              <a:t>компоненты</a:t>
            </a:r>
          </a:p>
          <a:p>
            <a:endParaRPr lang="en-US" altLang="ru-RU" dirty="0"/>
          </a:p>
          <a:p>
            <a:endParaRPr lang="en-US" altLang="ru-RU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8</a:t>
            </a:fld>
            <a:endParaRPr lang="en-US"/>
          </a:p>
        </p:txBody>
      </p:sp>
      <p:pic>
        <p:nvPicPr>
          <p:cNvPr id="6" name="Рисунок 5" descr="Изображение выглядит как на открытом воздухе, трава, небо, искусство&#10;&#10;Контент, сгенерированный ИИ, может содержать ошибки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142" y="0"/>
            <a:ext cx="4345858" cy="6858000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искусство, на открытом воздухе, дерево, небо&#10;&#10;Контент, сгенерированный ИИ, может содержать ошибки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45859" cy="6858000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небо, игрушка, кот, на открытом воздухе&#10;&#10;Контент, сгенерированный ИИ, может содержать ошибки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406" y="0"/>
            <a:ext cx="4438371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0545" y="156210"/>
            <a:ext cx="3896360" cy="901065"/>
          </a:xfrm>
        </p:spPr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5" name="Прямоугольник 4"/>
          <p:cNvSpPr/>
          <p:nvPr>
            <p:custDataLst>
              <p:tags r:id="rId1"/>
            </p:custDataLst>
          </p:nvPr>
        </p:nvSpPr>
        <p:spPr>
          <a:xfrm>
            <a:off x="895260" y="1449531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" name="Прямоугольник 5"/>
          <p:cNvSpPr/>
          <p:nvPr>
            <p:custDataLst>
              <p:tags r:id="rId2"/>
            </p:custDataLst>
          </p:nvPr>
        </p:nvSpPr>
        <p:spPr>
          <a:xfrm>
            <a:off x="895260" y="3781699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TextBox 8"/>
          <p:cNvSpPr txBox="1"/>
          <p:nvPr>
            <p:custDataLst>
              <p:tags r:id="rId3"/>
            </p:custDataLst>
          </p:nvPr>
        </p:nvSpPr>
        <p:spPr>
          <a:xfrm>
            <a:off x="2500125" y="1738779"/>
            <a:ext cx="3359021" cy="13208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Жангереев Азиз Ахметович,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Лидер, коммуникатор,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srgbClr val="7030A0"/>
                </a:solidFill>
                <a:latin typeface="Gilroy-ExtraBold" charset="0"/>
                <a:cs typeface="Gilroy-ExtraBold" charset="0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 charset="0"/>
                <a:cs typeface="Gilroy-ExtraBold" charset="0"/>
              </a:rPr>
              <a:t> </a:t>
            </a:r>
            <a:r>
              <a:rPr lang="ru-RU" sz="1800" dirty="0">
                <a:solidFill>
                  <a:srgbClr val="7030A0"/>
                </a:solidFill>
                <a:effectLst/>
                <a:latin typeface="Gilroy-ExtraBold" charset="0"/>
                <a:ea typeface="Calibri" panose="020F0502020204030204" pitchFamily="34" charset="0"/>
                <a:cs typeface="Gilroy-ExtraBold" charset="0"/>
              </a:rPr>
              <a:t>6305707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 charset="0"/>
              <a:cs typeface="Gilroy-ExtraBold" charset="0"/>
              <a:sym typeface="Helvetica"/>
            </a:endParaRPr>
          </a:p>
        </p:txBody>
      </p:sp>
      <p:sp>
        <p:nvSpPr>
          <p:cNvPr id="20" name="TextBox 12"/>
          <p:cNvSpPr txBox="1"/>
          <p:nvPr>
            <p:custDataLst>
              <p:tags r:id="rId4"/>
            </p:custDataLst>
          </p:nvPr>
        </p:nvSpPr>
        <p:spPr>
          <a:xfrm>
            <a:off x="2499995" y="4207510"/>
            <a:ext cx="3359150" cy="1271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Колодин Ярослав Максимович,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2000" dirty="0">
                <a:solidFill>
                  <a:srgbClr val="7030A0"/>
                </a:solidFill>
                <a:latin typeface="Gilroy-ExtraBold"/>
                <a:sym typeface="Helvetica"/>
              </a:rPr>
              <a:t>Инженер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, коммуникатор</a:t>
            </a:r>
          </a:p>
          <a:p>
            <a:r>
              <a:rPr lang="en-US" sz="2000" dirty="0">
                <a:solidFill>
                  <a:srgbClr val="7030A0"/>
                </a:solidFill>
                <a:latin typeface="Gilroy-ExtraBold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/>
              </a:rPr>
              <a:t> 6305642</a:t>
            </a:r>
          </a:p>
        </p:txBody>
      </p:sp>
      <p:sp>
        <p:nvSpPr>
          <p:cNvPr id="21" name="Прямоугольник 20"/>
          <p:cNvSpPr/>
          <p:nvPr>
            <p:custDataLst>
              <p:tags r:id="rId5"/>
            </p:custDataLst>
          </p:nvPr>
        </p:nvSpPr>
        <p:spPr>
          <a:xfrm>
            <a:off x="6333093" y="1449531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Прямоугольник 21"/>
          <p:cNvSpPr/>
          <p:nvPr>
            <p:custDataLst>
              <p:tags r:id="rId6"/>
            </p:custDataLst>
          </p:nvPr>
        </p:nvSpPr>
        <p:spPr>
          <a:xfrm>
            <a:off x="6333093" y="3781699"/>
            <a:ext cx="1212979" cy="1782147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7030A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3" name="Рисунок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95021" y="3781699"/>
            <a:ext cx="1213217" cy="1782147"/>
          </a:xfrm>
          <a:prstGeom prst="rect">
            <a:avLst/>
          </a:prstGeom>
        </p:spPr>
      </p:pic>
      <p:pic>
        <p:nvPicPr>
          <p:cNvPr id="24" name="Рисунок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94715" y="1450340"/>
            <a:ext cx="1213485" cy="1780540"/>
          </a:xfrm>
          <a:prstGeom prst="rect">
            <a:avLst/>
          </a:prstGeom>
        </p:spPr>
      </p:pic>
      <p:pic>
        <p:nvPicPr>
          <p:cNvPr id="25" name="Рисунок 1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332857" y="3795787"/>
            <a:ext cx="1213215" cy="1782147"/>
          </a:xfrm>
          <a:prstGeom prst="rect">
            <a:avLst/>
          </a:prstGeom>
        </p:spPr>
      </p:pic>
      <p:pic>
        <p:nvPicPr>
          <p:cNvPr id="26" name="Рисунок 2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6332857" y="1448455"/>
            <a:ext cx="1212980" cy="1783223"/>
          </a:xfrm>
          <a:prstGeom prst="rect">
            <a:avLst/>
          </a:prstGeom>
        </p:spPr>
      </p:pic>
      <p:sp>
        <p:nvSpPr>
          <p:cNvPr id="38" name="TextBox 16"/>
          <p:cNvSpPr txBox="1"/>
          <p:nvPr>
            <p:custDataLst>
              <p:tags r:id="rId11"/>
            </p:custDataLst>
          </p:nvPr>
        </p:nvSpPr>
        <p:spPr>
          <a:xfrm>
            <a:off x="8204835" y="1738630"/>
            <a:ext cx="3359150" cy="13208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Кожуховский Петр Михайлович,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Экономист,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srgbClr val="7030A0"/>
                </a:solidFill>
                <a:latin typeface="Gilroy-ExtraBold" charset="0"/>
                <a:cs typeface="Gilroy-ExtraBold" charset="0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 charset="0"/>
                <a:cs typeface="Gilroy-ExtraBold" charset="0"/>
              </a:rPr>
              <a:t> </a:t>
            </a:r>
            <a:r>
              <a:rPr lang="en-US" sz="1800" dirty="0">
                <a:solidFill>
                  <a:srgbClr val="7030A0"/>
                </a:solidFill>
                <a:effectLst/>
                <a:latin typeface="Gilroy-ExtraBold" charset="0"/>
                <a:ea typeface="Calibri" panose="020F0502020204030204" pitchFamily="34" charset="0"/>
                <a:cs typeface="Gilroy-ExtraBold" charset="0"/>
              </a:rPr>
              <a:t>6305848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 charset="0"/>
              <a:cs typeface="Gilroy-ExtraBold" charset="0"/>
              <a:sym typeface="Helvetica"/>
            </a:endParaRPr>
          </a:p>
        </p:txBody>
      </p:sp>
      <p:sp>
        <p:nvSpPr>
          <p:cNvPr id="39" name="TextBox 17"/>
          <p:cNvSpPr txBox="1"/>
          <p:nvPr>
            <p:custDataLst>
              <p:tags r:id="rId12"/>
            </p:custDataLst>
          </p:nvPr>
        </p:nvSpPr>
        <p:spPr>
          <a:xfrm>
            <a:off x="8020050" y="3989070"/>
            <a:ext cx="3359150" cy="1628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2000" dirty="0">
                <a:solidFill>
                  <a:srgbClr val="7030A0"/>
                </a:solidFill>
                <a:latin typeface="Gilroy-ExtraBold"/>
              </a:rPr>
              <a:t>Бульбаха Даниил Романович</a:t>
            </a: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0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Gilroy-ExtraBold"/>
                <a:sym typeface="Helvetica"/>
              </a:rPr>
              <a:t>Экономист,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2000" dirty="0">
                <a:solidFill>
                  <a:srgbClr val="7030A0"/>
                </a:solidFill>
                <a:latin typeface="Gilroy-ExtraBold"/>
                <a:sym typeface="Helvetica"/>
              </a:rPr>
              <a:t>Маркетолог,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Gilroy-ExtraBold"/>
              <a:sym typeface="Helvetica"/>
            </a:endParaRPr>
          </a:p>
          <a:p>
            <a:r>
              <a:rPr lang="en-US" sz="2000" dirty="0">
                <a:solidFill>
                  <a:srgbClr val="7030A0"/>
                </a:solidFill>
                <a:latin typeface="Gilroy-ExtraBold" charset="0"/>
                <a:cs typeface="Gilroy-ExtraBold" charset="0"/>
              </a:rPr>
              <a:t>ID</a:t>
            </a:r>
            <a:r>
              <a:rPr lang="ru-RU" sz="2000" dirty="0">
                <a:solidFill>
                  <a:srgbClr val="7030A0"/>
                </a:solidFill>
                <a:latin typeface="Gilroy-ExtraBold" charset="0"/>
                <a:cs typeface="Gilroy-ExtraBold" charset="0"/>
              </a:rPr>
              <a:t> </a:t>
            </a:r>
            <a:r>
              <a:rPr lang="en-US" sz="1800" dirty="0">
                <a:solidFill>
                  <a:srgbClr val="7030A0"/>
                </a:solidFill>
                <a:effectLst/>
                <a:latin typeface="Gilroy-ExtraBold" charset="0"/>
                <a:ea typeface="Calibri" panose="020F0502020204030204" pitchFamily="34" charset="0"/>
                <a:cs typeface="Gilroy-ExtraBold" charset="0"/>
              </a:rPr>
              <a:t>7104173</a:t>
            </a:r>
            <a:endParaRPr lang="ru-RU" sz="2000" dirty="0">
              <a:solidFill>
                <a:srgbClr val="7030A0"/>
              </a:solidFill>
              <a:latin typeface="Gilroy-ExtraBold" charset="0"/>
              <a:cs typeface="Gilroy-ExtraBold" charset="0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61*408"/>
  <p:tag name="TABLE_ENDDRAG_RECT" val="49*66*861*4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8.2985039370079,&quot;left&quot;:70.45,&quot;top&quot;:114.05149606299213,&quot;width&quot;:840.1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8.2985039370079,&quot;left&quot;:70.45,&quot;top&quot;:114.05149606299213,&quot;width&quot;:840.1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8.2985039370079,&quot;left&quot;:70.45,&quot;top&quot;:114.05149606299213,&quot;width&quot;:840.1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8.2985039370079,&quot;left&quot;:70.45,&quot;top&quot;:114.05149606299213,&quot;width&quot;:840.1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8.2985039370079,&quot;left&quot;:70.45,&quot;top&quot;:114.05149606299213,&quot;width&quot;:840.1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8.2985039370079,&quot;left&quot;:70.45,&quot;top&quot;:114.05149606299213,&quot;width&quot;:840.1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8.2985039370079,&quot;left&quot;:70.45,&quot;top&quot;:114.05149606299213,&quot;width&quot;:840.1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8.2985039370079,&quot;left&quot;:70.45,&quot;top&quot;:114.05149606299213,&quot;width&quot;:840.1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8.2985039370079,&quot;left&quot;:70.45,&quot;top&quot;:114.05149606299213,&quot;width&quot;:840.1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8.2985039370079,&quot;left&quot;:70.45,&quot;top&quot;:114.05149606299213,&quot;width&quot;:840.1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8.2985039370079,&quot;left&quot;:70.45,&quot;top&quot;:114.05149606299213,&quot;width&quot;:840.1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8.2985039370079,&quot;left&quot;:70.45,&quot;top&quot;:114.05149606299213,&quot;width&quot;:840.1}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627</Words>
  <Application>Microsoft Office PowerPoint</Application>
  <PresentationFormat>Широкоэкранный</PresentationFormat>
  <Paragraphs>113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Gilroy-ExtraBold</vt:lpstr>
      <vt:lpstr>Gilroy-Light</vt:lpstr>
      <vt:lpstr>Helvetica</vt:lpstr>
      <vt:lpstr>Тема Office</vt:lpstr>
      <vt:lpstr>Арт-объекты на солнечных панелях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Ёраслав Коладен</cp:lastModifiedBy>
  <cp:revision>181</cp:revision>
  <dcterms:created xsi:type="dcterms:W3CDTF">2025-10-18T13:23:00Z</dcterms:created>
  <dcterms:modified xsi:type="dcterms:W3CDTF">2025-10-19T08:27:46Z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83D032B591854059A07C980908C0A552_12</vt:lpwstr>
  </property>
  <property fmtid="{D5CDD505-2E9C-101B-9397-08002B2CF9AE}" pid="3" name="KSOProductBuildVer">
    <vt:lpwstr>1049-12.2.0.23131</vt:lpwstr>
  </property>
</Properties>
</file>