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kv" ContentType="video/unknown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3"/>
  </p:notesMasterIdLst>
  <p:sldIdLst>
    <p:sldId id="328" r:id="rId2"/>
    <p:sldId id="350" r:id="rId3"/>
    <p:sldId id="310" r:id="rId4"/>
    <p:sldId id="314" r:id="rId5"/>
    <p:sldId id="366" r:id="rId6"/>
    <p:sldId id="367" r:id="rId7"/>
    <p:sldId id="365" r:id="rId8"/>
    <p:sldId id="361" r:id="rId9"/>
    <p:sldId id="364" r:id="rId10"/>
    <p:sldId id="360" r:id="rId11"/>
    <p:sldId id="346" r:id="rId12"/>
  </p:sldIdLst>
  <p:sldSz cx="12192000" cy="6858000"/>
  <p:notesSz cx="6808788" cy="9940925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Cambria" panose="02040503050406030204" pitchFamily="18" charset="0"/>
      <p:regular r:id="rId20"/>
      <p:bold r:id="rId21"/>
      <p:italic r:id="rId22"/>
      <p:boldItalic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Pages" id="{FCEA663C-48B0-7640-ACFB-F74CC6B52896}">
          <p14:sldIdLst>
            <p14:sldId id="328"/>
          </p14:sldIdLst>
        </p14:section>
        <p14:section name="Main Pages" id="{2D6216EE-085B-1D4F-9148-1C95E9B04113}">
          <p14:sldIdLst>
            <p14:sldId id="350"/>
            <p14:sldId id="310"/>
            <p14:sldId id="314"/>
            <p14:sldId id="366"/>
            <p14:sldId id="367"/>
            <p14:sldId id="365"/>
            <p14:sldId id="361"/>
            <p14:sldId id="364"/>
            <p14:sldId id="360"/>
          </p14:sldIdLst>
        </p14:section>
        <p14:section name="End Pages" id="{3602EDAD-CAB5-8D49-BB7B-9D76B042243D}">
          <p14:sldIdLst>
            <p14:sldId id="34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4E6FF"/>
    <a:srgbClr val="176DEA"/>
    <a:srgbClr val="232323"/>
    <a:srgbClr val="434343"/>
    <a:srgbClr val="FFFFFF"/>
    <a:srgbClr val="D4E5FE"/>
    <a:srgbClr val="F8F8F8"/>
    <a:srgbClr val="EAEAEA"/>
    <a:srgbClr val="F83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44"/>
    <p:restoredTop sz="96296"/>
  </p:normalViewPr>
  <p:slideViewPr>
    <p:cSldViewPr snapToGrid="0" snapToObjects="1">
      <p:cViewPr varScale="1">
        <p:scale>
          <a:sx n="82" d="100"/>
          <a:sy n="82" d="100"/>
        </p:scale>
        <p:origin x="835" y="72"/>
      </p:cViewPr>
      <p:guideLst/>
    </p:cSldViewPr>
  </p:slideViewPr>
  <p:notesTextViewPr>
    <p:cViewPr>
      <p:scale>
        <a:sx n="155" d="100"/>
        <a:sy n="15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B1DD2-73B1-F14C-85CF-6D78FFDE7F84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9E6FB5-F890-304F-A36B-54AA81FB8B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928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9E6FB5-F890-304F-A36B-54AA81FB8B0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37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9E6FB5-F890-304F-A36B-54AA81FB8B0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452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379BA0-411E-A65B-876A-7611F71E37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E0D2E3-37C1-D763-45E1-5611DCB124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A40A64-28A0-00A1-D917-2A896022B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E4A8F-D894-394B-8106-7DD72FD6EB1F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DA8E28-A781-8F75-66B2-59F3125B8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558D9E-7590-D7A8-4C58-D3A2D81C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E1C1-A028-4D4E-A8C8-9214D2A1B6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682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2ED183-9AEB-04E1-1030-33EF54C1D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7279B3-8393-6458-8BB7-7ADA4E5B6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C40523-4510-EF74-45EE-D22BB79A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E4A8F-D894-394B-8106-7DD72FD6EB1F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CB625F-5079-C90D-D8DF-CB7B60491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AA83B6-A404-5936-CC80-EC9668C5D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E1C1-A028-4D4E-A8C8-9214D2A1B6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76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C1A509-87DC-767E-1832-C7CC363AA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1884C6-3013-2458-0D68-A79021658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003E16-5D83-7B39-5E7A-9F01AC18D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E4A8F-D894-394B-8106-7DD72FD6EB1F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7CCE9B-95D8-9316-C686-67A20911F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C337C9-1926-3AED-110C-23634C246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E1C1-A028-4D4E-A8C8-9214D2A1B6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25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2984E-EC5B-9060-A2BD-594795B09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929E23-65B3-BB1A-8057-C43A937AF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BCA964-7517-C44F-4089-D73C8C9A4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D9D7B3-96A9-1F31-FFD0-CED4EDBF8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E4A8F-D894-394B-8106-7DD72FD6EB1F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48DED3-81A7-C95A-C099-288A4C2E9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EE3D20-8724-FA65-EF34-BC2B1AD60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E1C1-A028-4D4E-A8C8-9214D2A1B6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781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D5074E-293E-3A76-CAC2-6C5894148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44E037-C4FA-D65F-DD15-3EB27E8E3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1D5DBB3-1C4A-34AF-0037-C7D147D169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1D213FB-DBAC-11C6-C232-49F21D795C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A6A2461-D4A7-7991-4932-4BC08454C0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503503A-4F0A-0B84-8B95-C5532231A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E4A8F-D894-394B-8106-7DD72FD6EB1F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72E2AA5-B04B-511D-3F64-47B0E937A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3BCC1A9-C078-D857-B6FC-D2BE7A492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E1C1-A028-4D4E-A8C8-9214D2A1B6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163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4877D4-61ED-5225-4B61-2CBCB01D3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96CAC9-68A8-6AA1-1060-7FB102AF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E4A8F-D894-394B-8106-7DD72FD6EB1F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B4FA76-A58E-6266-E50F-6EE6783FD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4F895F-D327-014B-C3DF-00E769390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E1C1-A028-4D4E-A8C8-9214D2A1B6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420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B5F5DA4-954D-7489-7260-247E22617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E4A8F-D894-394B-8106-7DD72FD6EB1F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8D1EA36-18D0-FCE9-0CEB-63DC27AEE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138B87-3BE8-E11A-4CA5-32AB35B12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E1C1-A028-4D4E-A8C8-9214D2A1B6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97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872561-52A2-5966-54B8-EEDDAEB38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0A797C-423C-AC6B-D4D5-A9A8E00A2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2BE570D-2BFC-B862-DCD3-1F1B707F3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8C0C96-5EA3-6E15-1B27-D07890188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E4A8F-D894-394B-8106-7DD72FD6EB1F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8A6578-8C97-AD3E-6C9F-9C52222A9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218E633-B5FC-2FB9-CCBB-E727CBD45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E1C1-A028-4D4E-A8C8-9214D2A1B6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756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6DECCB-440D-BA77-A255-47BA24D55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1D359C9-E73A-60DA-395D-0BA533E81B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F5D950-A285-52A7-3A70-B9D48FD5F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E07823-E262-66FD-5E7C-73C230125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E4A8F-D894-394B-8106-7DD72FD6EB1F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19CEFE-2C72-7E64-ED66-D17D5B331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100F73-52A0-70AA-D241-932B26639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E1C1-A028-4D4E-A8C8-9214D2A1B6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846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2BACE5-BB05-C3A5-DD41-1733373E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ADC787-2CB8-7D05-7248-858F71956C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3BAE0B-13F0-64F1-931E-30D572758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E4A8F-D894-394B-8106-7DD72FD6EB1F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F82812-101B-7090-50AB-7588FBD06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966155-AA2C-8FF1-D604-9C0D5E236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E1C1-A028-4D4E-A8C8-9214D2A1B6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180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FB54F11-0A84-1BDD-F8B1-4A6AB34072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E85FF9-1A4D-2103-8E70-27524A4F11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F23D07-ACD4-B405-AC0F-BCC390067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E4A8F-D894-394B-8106-7DD72FD6EB1F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CD1D5B-DEBA-3AA4-215A-3DDE74190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AA6B24-E5D5-0134-836C-502AE8CBB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E1C1-A028-4D4E-A8C8-9214D2A1B6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389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47216-A557-C48B-4C71-1A240DCE6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322E18-8D58-0C66-D787-DB415C990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DDE747-9118-13EB-934F-B918F17AD3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E4A8F-D894-394B-8106-7DD72FD6EB1F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205960-BE43-11EA-5C91-829BA1B3E3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9CC4A4-F428-D59F-9C65-A877CAF52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21440" y="3246437"/>
            <a:ext cx="478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LS Sector Regular" pitchFamily="2" charset="0"/>
                <a:cs typeface="ALS Sector Regular" pitchFamily="2" charset="0"/>
              </a:defRPr>
            </a:lvl1pPr>
          </a:lstStyle>
          <a:p>
            <a:fld id="{1363E1C1-A028-4D4E-A8C8-9214D2A1B6C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431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kv"/><Relationship Id="rId1" Type="http://schemas.microsoft.com/office/2007/relationships/media" Target="../media/media1.mkv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4FB85EC-22E5-F140-9E45-1A18C489A553}"/>
              </a:ext>
            </a:extLst>
          </p:cNvPr>
          <p:cNvSpPr txBox="1">
            <a:spLocks/>
          </p:cNvSpPr>
          <p:nvPr/>
        </p:nvSpPr>
        <p:spPr>
          <a:xfrm>
            <a:off x="463434" y="2863768"/>
            <a:ext cx="11211339" cy="1130463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>
                <a:solidFill>
                  <a:schemeClr val="bg1"/>
                </a:solidFill>
                <a:latin typeface="ALS Sector Regular" pitchFamily="2" charset="0"/>
                <a:cs typeface="ALS Sector Regular" pitchFamily="2" charset="0"/>
              </a:rPr>
              <a:t>Приложение для обучения чат-ботов на основе ИИ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71ED838-C5F8-5BF8-527C-4FB20A960F4F}"/>
              </a:ext>
            </a:extLst>
          </p:cNvPr>
          <p:cNvSpPr/>
          <p:nvPr/>
        </p:nvSpPr>
        <p:spPr>
          <a:xfrm>
            <a:off x="3437814" y="6167383"/>
            <a:ext cx="53163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176DEA"/>
              </a:buClr>
            </a:pPr>
            <a:r>
              <a:rPr lang="ru-RU" sz="2000" dirty="0">
                <a:solidFill>
                  <a:schemeClr val="bg1">
                    <a:alpha val="50000"/>
                  </a:schemeClr>
                </a:solidFill>
                <a:latin typeface="ALS Sector Regular" pitchFamily="2" charset="0"/>
                <a:cs typeface="ALS Sector Regular" pitchFamily="2" charset="0"/>
              </a:rPr>
              <a:t>Москва, 2024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AC25DA0-FB7B-F5ED-1652-54BE4C90F804}"/>
              </a:ext>
            </a:extLst>
          </p:cNvPr>
          <p:cNvSpPr txBox="1">
            <a:spLocks/>
          </p:cNvSpPr>
          <p:nvPr/>
        </p:nvSpPr>
        <p:spPr>
          <a:xfrm>
            <a:off x="463433" y="378750"/>
            <a:ext cx="11211339" cy="65324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>
                <a:solidFill>
                  <a:schemeClr val="bg1"/>
                </a:solidFill>
                <a:latin typeface="ALS Sector Regular" pitchFamily="2" charset="0"/>
                <a:cs typeface="ALS Sector Regular" pitchFamily="2" charset="0"/>
              </a:rPr>
              <a:t>Московский государственный технический университет им. Н.Э. Баумана</a:t>
            </a:r>
          </a:p>
        </p:txBody>
      </p:sp>
    </p:spTree>
    <p:extLst>
      <p:ext uri="{BB962C8B-B14F-4D97-AF65-F5344CB8AC3E}">
        <p14:creationId xmlns:p14="http://schemas.microsoft.com/office/powerpoint/2010/main" val="4134601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араллелограмм 7">
            <a:extLst>
              <a:ext uri="{FF2B5EF4-FFF2-40B4-BE49-F238E27FC236}">
                <a16:creationId xmlns:a16="http://schemas.microsoft.com/office/drawing/2014/main" id="{E005804D-EB41-1E7D-1243-9F7DCAE924DC}"/>
              </a:ext>
            </a:extLst>
          </p:cNvPr>
          <p:cNvSpPr/>
          <p:nvPr/>
        </p:nvSpPr>
        <p:spPr>
          <a:xfrm>
            <a:off x="-2045122" y="-887968"/>
            <a:ext cx="9386048" cy="8115300"/>
          </a:xfrm>
          <a:prstGeom prst="parallelogram">
            <a:avLst/>
          </a:prstGeom>
          <a:solidFill>
            <a:srgbClr val="176D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45E0E9-3513-5531-CB1D-AB5ABE2ED5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5459" y="1032693"/>
            <a:ext cx="4384451" cy="1749826"/>
          </a:xfrm>
        </p:spPr>
        <p:txBody>
          <a:bodyPr anchor="ctr">
            <a:noAutofit/>
          </a:bodyPr>
          <a:lstStyle/>
          <a:p>
            <a:pPr algn="l"/>
            <a:r>
              <a:rPr lang="ru-RU" sz="4000" b="1" dirty="0">
                <a:solidFill>
                  <a:schemeClr val="bg1"/>
                </a:solidFill>
                <a:latin typeface="ALS Sector Regular" pitchFamily="2" charset="0"/>
                <a:cs typeface="ALS Sector Regular" pitchFamily="2" charset="0"/>
              </a:rPr>
              <a:t>Проблема рынка – сложно и дорого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D6B226-5CF2-C6D3-2EA7-19321638F3AE}"/>
              </a:ext>
            </a:extLst>
          </p:cNvPr>
          <p:cNvSpPr txBox="1"/>
          <p:nvPr/>
        </p:nvSpPr>
        <p:spPr>
          <a:xfrm>
            <a:off x="5269230" y="-25431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314C9AE8-F444-175E-B730-270D97D7FB33}"/>
              </a:ext>
            </a:extLst>
          </p:cNvPr>
          <p:cNvGrpSpPr/>
          <p:nvPr/>
        </p:nvGrpSpPr>
        <p:grpSpPr>
          <a:xfrm>
            <a:off x="762431" y="3041318"/>
            <a:ext cx="3304363" cy="407804"/>
            <a:chOff x="762431" y="3041318"/>
            <a:chExt cx="3304363" cy="407804"/>
          </a:xfrm>
        </p:grpSpPr>
        <p:cxnSp>
          <p:nvCxnSpPr>
            <p:cNvPr id="3" name="Google Shape;55;p2">
              <a:extLst>
                <a:ext uri="{FF2B5EF4-FFF2-40B4-BE49-F238E27FC236}">
                  <a16:creationId xmlns:a16="http://schemas.microsoft.com/office/drawing/2014/main" id="{5D09528F-5207-2970-4E70-5D6E88C57D86}"/>
                </a:ext>
              </a:extLst>
            </p:cNvPr>
            <p:cNvCxnSpPr/>
            <p:nvPr/>
          </p:nvCxnSpPr>
          <p:spPr>
            <a:xfrm>
              <a:off x="762431" y="3245219"/>
              <a:ext cx="304800" cy="0"/>
            </a:xfrm>
            <a:prstGeom prst="straightConnector1">
              <a:avLst/>
            </a:prstGeom>
            <a:noFill/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" name="Google Shape;56;p2">
              <a:extLst>
                <a:ext uri="{FF2B5EF4-FFF2-40B4-BE49-F238E27FC236}">
                  <a16:creationId xmlns:a16="http://schemas.microsoft.com/office/drawing/2014/main" id="{0D2B7FCE-1825-555F-2617-815091C07CBC}"/>
                </a:ext>
              </a:extLst>
            </p:cNvPr>
            <p:cNvSpPr txBox="1"/>
            <p:nvPr/>
          </p:nvSpPr>
          <p:spPr>
            <a:xfrm>
              <a:off x="1250394" y="3041318"/>
              <a:ext cx="2816400" cy="4078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>
                <a:spcBef>
                  <a:spcPts val="300"/>
                </a:spcBef>
              </a:pPr>
              <a:r>
                <a:rPr lang="ru-RU" sz="2400" dirty="0">
                  <a:solidFill>
                    <a:srgbClr val="FFFFFF"/>
                  </a:solidFill>
                  <a:latin typeface="ALS Sector Regular" pitchFamily="2" charset="0"/>
                  <a:ea typeface="Roboto Medium"/>
                  <a:cs typeface="ALS Sector Regular" pitchFamily="2" charset="0"/>
                  <a:sym typeface="Roboto Medium"/>
                </a:rPr>
                <a:t>Специалисты по </a:t>
              </a:r>
              <a:r>
                <a:rPr lang="en-US" sz="2400" dirty="0">
                  <a:solidFill>
                    <a:srgbClr val="FFFFFF"/>
                  </a:solidFill>
                  <a:latin typeface="ALS Sector Regular" pitchFamily="2" charset="0"/>
                  <a:ea typeface="Roboto Medium"/>
                  <a:cs typeface="ALS Sector Regular" pitchFamily="2" charset="0"/>
                  <a:sym typeface="Roboto Medium"/>
                </a:rPr>
                <a:t>ML</a:t>
              </a:r>
              <a:endParaRPr lang="ru-RU" sz="2400" dirty="0">
                <a:solidFill>
                  <a:srgbClr val="FFFFFF"/>
                </a:solidFill>
                <a:latin typeface="ALS Sector Regular" pitchFamily="2" charset="0"/>
                <a:ea typeface="Roboto Medium"/>
                <a:cs typeface="ALS Sector Regular" pitchFamily="2" charset="0"/>
                <a:sym typeface="Roboto Medium"/>
              </a:endParaRP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DA0ECCB-EDEE-4A7A-97D1-12C6DBF9C81B}"/>
              </a:ext>
            </a:extLst>
          </p:cNvPr>
          <p:cNvGrpSpPr/>
          <p:nvPr/>
        </p:nvGrpSpPr>
        <p:grpSpPr>
          <a:xfrm>
            <a:off x="762431" y="4225542"/>
            <a:ext cx="3304363" cy="407804"/>
            <a:chOff x="762431" y="4225542"/>
            <a:chExt cx="3304363" cy="407804"/>
          </a:xfrm>
        </p:grpSpPr>
        <p:cxnSp>
          <p:nvCxnSpPr>
            <p:cNvPr id="5" name="Google Shape;57;p2">
              <a:extLst>
                <a:ext uri="{FF2B5EF4-FFF2-40B4-BE49-F238E27FC236}">
                  <a16:creationId xmlns:a16="http://schemas.microsoft.com/office/drawing/2014/main" id="{3F2956B9-5FDC-6241-24E6-A5ECAE474753}"/>
                </a:ext>
              </a:extLst>
            </p:cNvPr>
            <p:cNvCxnSpPr/>
            <p:nvPr/>
          </p:nvCxnSpPr>
          <p:spPr>
            <a:xfrm>
              <a:off x="762431" y="4429443"/>
              <a:ext cx="304800" cy="0"/>
            </a:xfrm>
            <a:prstGeom prst="straightConnector1">
              <a:avLst/>
            </a:prstGeom>
            <a:noFill/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6" name="Google Shape;58;p2">
              <a:extLst>
                <a:ext uri="{FF2B5EF4-FFF2-40B4-BE49-F238E27FC236}">
                  <a16:creationId xmlns:a16="http://schemas.microsoft.com/office/drawing/2014/main" id="{60E977CA-9238-0EE4-5E5E-DD69ED3C88B2}"/>
                </a:ext>
              </a:extLst>
            </p:cNvPr>
            <p:cNvSpPr txBox="1"/>
            <p:nvPr/>
          </p:nvSpPr>
          <p:spPr>
            <a:xfrm>
              <a:off x="1250394" y="4225542"/>
              <a:ext cx="2816400" cy="4078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lvl="0">
                <a:spcBef>
                  <a:spcPts val="300"/>
                </a:spcBef>
              </a:pPr>
              <a:r>
                <a:rPr lang="ru-RU" sz="2400" dirty="0">
                  <a:solidFill>
                    <a:srgbClr val="FFFFFF"/>
                  </a:solidFill>
                  <a:latin typeface="ALS Sector Regular" pitchFamily="2" charset="0"/>
                  <a:ea typeface="Roboto Medium"/>
                  <a:cs typeface="ALS Sector Regular" pitchFamily="2" charset="0"/>
                  <a:sym typeface="Roboto Medium"/>
                </a:rPr>
                <a:t>Временные затраты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729C802A-E237-C4C5-39A8-1D92B2509732}"/>
              </a:ext>
            </a:extLst>
          </p:cNvPr>
          <p:cNvGrpSpPr/>
          <p:nvPr/>
        </p:nvGrpSpPr>
        <p:grpSpPr>
          <a:xfrm>
            <a:off x="755091" y="3448764"/>
            <a:ext cx="3304363" cy="777136"/>
            <a:chOff x="755091" y="3448764"/>
            <a:chExt cx="3304363" cy="777136"/>
          </a:xfrm>
        </p:grpSpPr>
        <p:cxnSp>
          <p:nvCxnSpPr>
            <p:cNvPr id="12" name="Google Shape;55;p2">
              <a:extLst>
                <a:ext uri="{FF2B5EF4-FFF2-40B4-BE49-F238E27FC236}">
                  <a16:creationId xmlns:a16="http://schemas.microsoft.com/office/drawing/2014/main" id="{BE98A235-E1D1-1852-B51F-8CEFDAC96353}"/>
                </a:ext>
              </a:extLst>
            </p:cNvPr>
            <p:cNvCxnSpPr/>
            <p:nvPr/>
          </p:nvCxnSpPr>
          <p:spPr>
            <a:xfrm>
              <a:off x="755091" y="3837331"/>
              <a:ext cx="304800" cy="0"/>
            </a:xfrm>
            <a:prstGeom prst="straightConnector1">
              <a:avLst/>
            </a:prstGeom>
            <a:noFill/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6" name="Google Shape;56;p2">
              <a:extLst>
                <a:ext uri="{FF2B5EF4-FFF2-40B4-BE49-F238E27FC236}">
                  <a16:creationId xmlns:a16="http://schemas.microsoft.com/office/drawing/2014/main" id="{E74035EC-4385-4B06-B945-D912BB10D445}"/>
                </a:ext>
              </a:extLst>
            </p:cNvPr>
            <p:cNvSpPr txBox="1"/>
            <p:nvPr/>
          </p:nvSpPr>
          <p:spPr>
            <a:xfrm>
              <a:off x="1243054" y="3448764"/>
              <a:ext cx="2816400" cy="777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lvl="0">
                <a:spcBef>
                  <a:spcPts val="300"/>
                </a:spcBef>
              </a:pPr>
              <a:r>
                <a:rPr lang="ru-RU" sz="2400" dirty="0">
                  <a:solidFill>
                    <a:srgbClr val="FFFFFF"/>
                  </a:solidFill>
                  <a:latin typeface="ALS Sector Regular" pitchFamily="2" charset="0"/>
                  <a:ea typeface="Roboto Medium"/>
                  <a:cs typeface="ALS Sector Regular" pitchFamily="2" charset="0"/>
                  <a:sym typeface="Roboto Medium"/>
                </a:rPr>
                <a:t>Вычислительные мощности</a:t>
              </a:r>
            </a:p>
          </p:txBody>
        </p:sp>
      </p:grp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EA79579-5247-9856-8726-1F703CCE9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0926" y="1032693"/>
            <a:ext cx="3347295" cy="168759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B387213-8F45-7A46-9FD8-A513D678AC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1154" y="2759541"/>
            <a:ext cx="3257068" cy="157329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A6AB1A7-51A6-C2C9-CCB2-E729886CD6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582" y="4549725"/>
            <a:ext cx="5098212" cy="199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870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AE51AFE0-E498-130B-EF2F-85CF4E006214}"/>
              </a:ext>
            </a:extLst>
          </p:cNvPr>
          <p:cNvSpPr txBox="1">
            <a:spLocks/>
          </p:cNvSpPr>
          <p:nvPr/>
        </p:nvSpPr>
        <p:spPr>
          <a:xfrm>
            <a:off x="6481527" y="2995630"/>
            <a:ext cx="5390784" cy="8898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LS Sector Regular" pitchFamily="2" charset="0"/>
                <a:cs typeface="ALS Sector Regular" pitchFamily="2" charset="0"/>
              </a:rPr>
              <a:t>Область расположения</a:t>
            </a:r>
          </a:p>
          <a:p>
            <a:r>
              <a:rPr lang="ru-RU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LS Sector Regular" pitchFamily="2" charset="0"/>
                <a:cs typeface="ALS Sector Regular" pitchFamily="2" charset="0"/>
              </a:rPr>
              <a:t>изображений и инфографики</a:t>
            </a:r>
          </a:p>
        </p:txBody>
      </p:sp>
      <p:sp>
        <p:nvSpPr>
          <p:cNvPr id="8" name="Параллелограмм 7">
            <a:extLst>
              <a:ext uri="{FF2B5EF4-FFF2-40B4-BE49-F238E27FC236}">
                <a16:creationId xmlns:a16="http://schemas.microsoft.com/office/drawing/2014/main" id="{E005804D-EB41-1E7D-1243-9F7DCAE924DC}"/>
              </a:ext>
            </a:extLst>
          </p:cNvPr>
          <p:cNvSpPr/>
          <p:nvPr/>
        </p:nvSpPr>
        <p:spPr>
          <a:xfrm>
            <a:off x="-2045122" y="-887968"/>
            <a:ext cx="9386048" cy="8115300"/>
          </a:xfrm>
          <a:prstGeom prst="parallelogram">
            <a:avLst/>
          </a:prstGeom>
          <a:solidFill>
            <a:srgbClr val="176D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45E0E9-3513-5531-CB1D-AB5ABE2ED5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2059" y="1526774"/>
            <a:ext cx="4384451" cy="1749826"/>
          </a:xfrm>
        </p:spPr>
        <p:txBody>
          <a:bodyPr anchor="ctr">
            <a:noAutofit/>
          </a:bodyPr>
          <a:lstStyle/>
          <a:p>
            <a:pPr algn="l"/>
            <a:r>
              <a:rPr lang="ru-RU" sz="4000" b="1" dirty="0">
                <a:solidFill>
                  <a:schemeClr val="bg1"/>
                </a:solidFill>
                <a:latin typeface="ALS Sector Regular" pitchFamily="2" charset="0"/>
                <a:cs typeface="ALS Sector Regular" pitchFamily="2" charset="0"/>
              </a:rPr>
              <a:t>Наше решение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D6B226-5CF2-C6D3-2EA7-19321638F3AE}"/>
              </a:ext>
            </a:extLst>
          </p:cNvPr>
          <p:cNvSpPr txBox="1"/>
          <p:nvPr/>
        </p:nvSpPr>
        <p:spPr>
          <a:xfrm>
            <a:off x="6469380" y="-1257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E897D65-ADB8-1DD7-B439-92359D75E5E2}"/>
              </a:ext>
            </a:extLst>
          </p:cNvPr>
          <p:cNvSpPr txBox="1">
            <a:spLocks/>
          </p:cNvSpPr>
          <p:nvPr/>
        </p:nvSpPr>
        <p:spPr>
          <a:xfrm>
            <a:off x="1405054" y="4604658"/>
            <a:ext cx="4843346" cy="3478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solidFill>
                  <a:schemeClr val="bg1"/>
                </a:solidFill>
                <a:latin typeface="ALS Sector Regular" pitchFamily="2" charset="0"/>
                <a:cs typeface="ALS Sector Regular" pitchFamily="2" charset="0"/>
              </a:rPr>
              <a:t>Простой оконный </a:t>
            </a:r>
          </a:p>
          <a:p>
            <a:pPr algn="l"/>
            <a:r>
              <a:rPr lang="ru-RU" dirty="0">
                <a:solidFill>
                  <a:schemeClr val="bg1"/>
                </a:solidFill>
                <a:latin typeface="ALS Sector Regular" pitchFamily="2" charset="0"/>
                <a:cs typeface="ALS Sector Regular" pitchFamily="2" charset="0"/>
              </a:rPr>
              <a:t>интерфейс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B8C8E354-51A6-EAB4-6E80-1E2FBFB10A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CF01B2-F1E6-4708-4AEB-86E07443A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853" y="714229"/>
            <a:ext cx="6852282" cy="4273813"/>
          </a:xfrm>
          <a:prstGeom prst="rect">
            <a:avLst/>
          </a:prstGeom>
        </p:spPr>
      </p:pic>
      <p:cxnSp>
        <p:nvCxnSpPr>
          <p:cNvPr id="16" name="Соединитель: изогнутый 15">
            <a:extLst>
              <a:ext uri="{FF2B5EF4-FFF2-40B4-BE49-F238E27FC236}">
                <a16:creationId xmlns:a16="http://schemas.microsoft.com/office/drawing/2014/main" id="{8AEE8CE8-4536-675C-6BC0-B1CF37CAF085}"/>
              </a:ext>
            </a:extLst>
          </p:cNvPr>
          <p:cNvCxnSpPr>
            <a:cxnSpLocks/>
          </p:cNvCxnSpPr>
          <p:nvPr/>
        </p:nvCxnSpPr>
        <p:spPr>
          <a:xfrm flipV="1">
            <a:off x="3314283" y="3748937"/>
            <a:ext cx="1705748" cy="1582289"/>
          </a:xfrm>
          <a:prstGeom prst="curvedConnector3">
            <a:avLst>
              <a:gd name="adj1" fmla="val 68051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2716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6C9820C-09B5-F4D3-957A-81C5359E0F84}"/>
              </a:ext>
            </a:extLst>
          </p:cNvPr>
          <p:cNvSpPr/>
          <p:nvPr/>
        </p:nvSpPr>
        <p:spPr>
          <a:xfrm>
            <a:off x="0" y="1"/>
            <a:ext cx="3893676" cy="6858000"/>
          </a:xfrm>
          <a:prstGeom prst="rect">
            <a:avLst/>
          </a:prstGeom>
          <a:solidFill>
            <a:srgbClr val="D4E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E4DA01C-C797-BD6E-8575-27D1111699D4}"/>
              </a:ext>
            </a:extLst>
          </p:cNvPr>
          <p:cNvSpPr txBox="1">
            <a:spLocks/>
          </p:cNvSpPr>
          <p:nvPr/>
        </p:nvSpPr>
        <p:spPr>
          <a:xfrm>
            <a:off x="3893676" y="0"/>
            <a:ext cx="7978534" cy="61857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a typeface="Cambria" panose="02040503050406030204" pitchFamily="18" charset="0"/>
              </a:rPr>
              <a:t>	Малые и средние компании, активно использующие большие объёмы текстовой информации и нуждающиеся  в автоматизации процессов взаимодействия с клиентами, сотрудниками или пользователями.</a:t>
            </a:r>
          </a:p>
        </p:txBody>
      </p:sp>
      <p:sp>
        <p:nvSpPr>
          <p:cNvPr id="5" name="Google Shape;69;p3">
            <a:extLst>
              <a:ext uri="{FF2B5EF4-FFF2-40B4-BE49-F238E27FC236}">
                <a16:creationId xmlns:a16="http://schemas.microsoft.com/office/drawing/2014/main" id="{AF46E1F8-7693-1B2B-37CB-7E63896822AA}"/>
              </a:ext>
            </a:extLst>
          </p:cNvPr>
          <p:cNvSpPr txBox="1"/>
          <p:nvPr/>
        </p:nvSpPr>
        <p:spPr>
          <a:xfrm>
            <a:off x="870191" y="2511008"/>
            <a:ext cx="3023485" cy="1132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3200" spc="300" dirty="0">
                <a:solidFill>
                  <a:srgbClr val="434343"/>
                </a:solidFill>
                <a:latin typeface="ALS Sector Regular" pitchFamily="2" charset="0"/>
                <a:cs typeface="ALS Sector Regular" pitchFamily="2" charset="0"/>
              </a:rPr>
              <a:t>Целевая аудитория</a:t>
            </a:r>
          </a:p>
        </p:txBody>
      </p:sp>
    </p:spTree>
    <p:extLst>
      <p:ext uri="{BB962C8B-B14F-4D97-AF65-F5344CB8AC3E}">
        <p14:creationId xmlns:p14="http://schemas.microsoft.com/office/powerpoint/2010/main" val="402983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6C9820C-09B5-F4D3-957A-81C5359E0F84}"/>
              </a:ext>
            </a:extLst>
          </p:cNvPr>
          <p:cNvSpPr/>
          <p:nvPr/>
        </p:nvSpPr>
        <p:spPr>
          <a:xfrm>
            <a:off x="0" y="1"/>
            <a:ext cx="3893676" cy="6858000"/>
          </a:xfrm>
          <a:prstGeom prst="rect">
            <a:avLst/>
          </a:prstGeom>
          <a:solidFill>
            <a:srgbClr val="D4E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E4DA01C-C797-BD6E-8575-27D1111699D4}"/>
              </a:ext>
            </a:extLst>
          </p:cNvPr>
          <p:cNvSpPr txBox="1">
            <a:spLocks/>
          </p:cNvSpPr>
          <p:nvPr/>
        </p:nvSpPr>
        <p:spPr>
          <a:xfrm>
            <a:off x="3893676" y="0"/>
            <a:ext cx="7978534" cy="61857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>
              <a:buFontTx/>
              <a:buChar char="-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Ускорение разработки и внедрения ИИ решений</a:t>
            </a:r>
          </a:p>
          <a:p>
            <a:pPr marL="342900" indent="-342900" algn="just">
              <a:buFontTx/>
              <a:buChar char="-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Снижение затрат на инфраструктуру</a:t>
            </a:r>
          </a:p>
          <a:p>
            <a:pPr marL="342900" indent="-342900" algn="just">
              <a:buFontTx/>
              <a:buChar char="-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Интеграция с другими системами и продуктами компании</a:t>
            </a:r>
          </a:p>
          <a:p>
            <a:pPr marL="342900" indent="-342900" algn="just">
              <a:buFontTx/>
              <a:buChar char="-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Экономия на кадрах и обучение сотрудников</a:t>
            </a:r>
          </a:p>
          <a:p>
            <a:pPr marL="342900" indent="-342900" algn="just">
              <a:buFontTx/>
              <a:buChar char="-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Тонкая настройка моделей конкретно под свои задачи</a:t>
            </a:r>
          </a:p>
          <a:p>
            <a:pPr marL="342900" indent="-342900" algn="just">
              <a:buFontTx/>
              <a:buChar char="-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Повышение эффективности работы и взаимодействия сотрудников</a:t>
            </a:r>
          </a:p>
          <a:p>
            <a:pPr marL="342900" indent="-342900" algn="just">
              <a:buFontTx/>
              <a:buChar char="-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</a:t>
            </a:r>
            <a:r>
              <a:rPr lang="ru-RU" sz="2400" spc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ривлечение новой аудитории к продукции компании и разгрузка работников поддержки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Tx/>
              <a:buChar char="-"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Tx/>
              <a:buChar char="-"/>
            </a:pPr>
            <a:endParaRPr lang="ru-RU" sz="2400" spc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Google Shape;69;p3">
            <a:extLst>
              <a:ext uri="{FF2B5EF4-FFF2-40B4-BE49-F238E27FC236}">
                <a16:creationId xmlns:a16="http://schemas.microsoft.com/office/drawing/2014/main" id="{AF46E1F8-7693-1B2B-37CB-7E63896822AA}"/>
              </a:ext>
            </a:extLst>
          </p:cNvPr>
          <p:cNvSpPr txBox="1"/>
          <p:nvPr/>
        </p:nvSpPr>
        <p:spPr>
          <a:xfrm>
            <a:off x="870191" y="2511008"/>
            <a:ext cx="3023485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Так в чем же польза?</a:t>
            </a:r>
          </a:p>
          <a:p>
            <a:pPr>
              <a:lnSpc>
                <a:spcPct val="115000"/>
              </a:lnSpc>
            </a:pPr>
            <a:endParaRPr lang="ru-RU" sz="3200" spc="300" dirty="0">
              <a:solidFill>
                <a:schemeClr val="tx1">
                  <a:lumMod val="75000"/>
                  <a:lumOff val="25000"/>
                </a:schemeClr>
              </a:solidFill>
              <a:latin typeface="ALS Sector Regular" pitchFamily="2" charset="0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960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9;p3">
            <a:extLst>
              <a:ext uri="{FF2B5EF4-FFF2-40B4-BE49-F238E27FC236}">
                <a16:creationId xmlns:a16="http://schemas.microsoft.com/office/drawing/2014/main" id="{6F6D0F68-D4B0-2B2A-1E26-692E09A12F6E}"/>
              </a:ext>
            </a:extLst>
          </p:cNvPr>
          <p:cNvSpPr txBox="1"/>
          <p:nvPr/>
        </p:nvSpPr>
        <p:spPr>
          <a:xfrm>
            <a:off x="4680481" y="358863"/>
            <a:ext cx="4574939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3200" spc="300" dirty="0">
                <a:solidFill>
                  <a:srgbClr val="434343"/>
                </a:solidFill>
                <a:cs typeface="ALS Sector Regular" pitchFamily="2" charset="0"/>
              </a:rPr>
              <a:t>Анализ рынка</a:t>
            </a:r>
          </a:p>
        </p:txBody>
      </p:sp>
      <p:graphicFrame>
        <p:nvGraphicFramePr>
          <p:cNvPr id="2" name="Таблица 6">
            <a:extLst>
              <a:ext uri="{FF2B5EF4-FFF2-40B4-BE49-F238E27FC236}">
                <a16:creationId xmlns:a16="http://schemas.microsoft.com/office/drawing/2014/main" id="{01442D34-C8C9-A07F-C5BF-2B9CFAD4A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222086"/>
              </p:ext>
            </p:extLst>
          </p:nvPr>
        </p:nvGraphicFramePr>
        <p:xfrm>
          <a:off x="604416" y="925172"/>
          <a:ext cx="10825585" cy="57655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5117">
                  <a:extLst>
                    <a:ext uri="{9D8B030D-6E8A-4147-A177-3AD203B41FA5}">
                      <a16:colId xmlns:a16="http://schemas.microsoft.com/office/drawing/2014/main" val="2916665172"/>
                    </a:ext>
                  </a:extLst>
                </a:gridCol>
                <a:gridCol w="2165117">
                  <a:extLst>
                    <a:ext uri="{9D8B030D-6E8A-4147-A177-3AD203B41FA5}">
                      <a16:colId xmlns:a16="http://schemas.microsoft.com/office/drawing/2014/main" val="2079311107"/>
                    </a:ext>
                  </a:extLst>
                </a:gridCol>
                <a:gridCol w="2165117">
                  <a:extLst>
                    <a:ext uri="{9D8B030D-6E8A-4147-A177-3AD203B41FA5}">
                      <a16:colId xmlns:a16="http://schemas.microsoft.com/office/drawing/2014/main" val="2610799049"/>
                    </a:ext>
                  </a:extLst>
                </a:gridCol>
                <a:gridCol w="2165117">
                  <a:extLst>
                    <a:ext uri="{9D8B030D-6E8A-4147-A177-3AD203B41FA5}">
                      <a16:colId xmlns:a16="http://schemas.microsoft.com/office/drawing/2014/main" val="1219523762"/>
                    </a:ext>
                  </a:extLst>
                </a:gridCol>
                <a:gridCol w="2165117">
                  <a:extLst>
                    <a:ext uri="{9D8B030D-6E8A-4147-A177-3AD203B41FA5}">
                      <a16:colId xmlns:a16="http://schemas.microsoft.com/office/drawing/2014/main" val="2183661978"/>
                    </a:ext>
                  </a:extLst>
                </a:gridCol>
              </a:tblGrid>
              <a:tr h="672964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Наш продукт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OpenAI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Hugging Face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Microsoft Azure Bot Service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6768805"/>
                  </a:ext>
                </a:extLst>
              </a:tr>
              <a:tr h="67296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Визуальный конструктор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+</a:t>
                      </a:r>
                      <a:endParaRPr lang="ru-RU" sz="2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1979964"/>
                  </a:ext>
                </a:extLst>
              </a:tr>
              <a:tr h="67296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Выбор моделей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+</a:t>
                      </a:r>
                      <a:endParaRPr lang="ru-RU" sz="2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7923598"/>
                  </a:ext>
                </a:extLst>
              </a:tr>
              <a:tr h="67296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Возможность настраивать параметры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+</a:t>
                      </a:r>
                      <a:endParaRPr lang="ru-RU" sz="2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+</a:t>
                      </a:r>
                      <a:endParaRPr lang="ru-RU" sz="2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9984173"/>
                  </a:ext>
                </a:extLst>
              </a:tr>
              <a:tr h="67296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Предоставление вычислительных мощностей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-</a:t>
                      </a:r>
                      <a:endParaRPr lang="ru-RU" sz="2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-</a:t>
                      </a:r>
                      <a:endParaRPr lang="ru-RU" sz="2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9964883"/>
                  </a:ext>
                </a:extLst>
              </a:tr>
              <a:tr h="67296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Интуитивно понятный интерфейс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-</a:t>
                      </a:r>
                      <a:endParaRPr lang="ru-RU" sz="2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-</a:t>
                      </a:r>
                      <a:endParaRPr lang="ru-RU" sz="2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4319278"/>
                  </a:ext>
                </a:extLst>
              </a:tr>
              <a:tr h="67296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Доступность в РФ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+</a:t>
                      </a:r>
                      <a:endParaRPr lang="ru-RU" sz="2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-</a:t>
                      </a:r>
                      <a:endParaRPr lang="ru-RU" sz="2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31535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7989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6C9820C-09B5-F4D3-957A-81C5359E0F84}"/>
              </a:ext>
            </a:extLst>
          </p:cNvPr>
          <p:cNvSpPr/>
          <p:nvPr/>
        </p:nvSpPr>
        <p:spPr>
          <a:xfrm>
            <a:off x="0" y="1"/>
            <a:ext cx="3893676" cy="6858000"/>
          </a:xfrm>
          <a:prstGeom prst="rect">
            <a:avLst/>
          </a:prstGeom>
          <a:solidFill>
            <a:srgbClr val="D4E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Google Shape;69;p3">
            <a:extLst>
              <a:ext uri="{FF2B5EF4-FFF2-40B4-BE49-F238E27FC236}">
                <a16:creationId xmlns:a16="http://schemas.microsoft.com/office/drawing/2014/main" id="{AF46E1F8-7693-1B2B-37CB-7E63896822AA}"/>
              </a:ext>
            </a:extLst>
          </p:cNvPr>
          <p:cNvSpPr txBox="1"/>
          <p:nvPr/>
        </p:nvSpPr>
        <p:spPr>
          <a:xfrm>
            <a:off x="590272" y="2862691"/>
            <a:ext cx="3023485" cy="1132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Как продавать?</a:t>
            </a:r>
          </a:p>
          <a:p>
            <a:pPr>
              <a:lnSpc>
                <a:spcPct val="115000"/>
              </a:lnSpc>
            </a:pPr>
            <a:endParaRPr lang="ru-RU" sz="3200" spc="300" dirty="0">
              <a:solidFill>
                <a:schemeClr val="tx1">
                  <a:lumMod val="75000"/>
                  <a:lumOff val="25000"/>
                </a:schemeClr>
              </a:solidFill>
              <a:latin typeface="ALS Sector Regular" pitchFamily="2" charset="0"/>
              <a:cs typeface="ALS Sector Regular" pitchFamily="2" charset="0"/>
            </a:endParaRPr>
          </a:p>
        </p:txBody>
      </p:sp>
      <p:sp>
        <p:nvSpPr>
          <p:cNvPr id="4" name="Google Shape;752;p41">
            <a:extLst>
              <a:ext uri="{FF2B5EF4-FFF2-40B4-BE49-F238E27FC236}">
                <a16:creationId xmlns:a16="http://schemas.microsoft.com/office/drawing/2014/main" id="{5A944B07-F575-0FE9-834A-91567C5243DC}"/>
              </a:ext>
            </a:extLst>
          </p:cNvPr>
          <p:cNvSpPr txBox="1">
            <a:spLocks/>
          </p:cNvSpPr>
          <p:nvPr/>
        </p:nvSpPr>
        <p:spPr>
          <a:xfrm>
            <a:off x="5433909" y="1778760"/>
            <a:ext cx="5079033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sz="2100" b="1" i="0" u="none" strike="noStrike" cap="none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arlow"/>
              <a:buNone/>
              <a:defRPr sz="21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arlow"/>
              <a:buNone/>
              <a:defRPr sz="21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arlow"/>
              <a:buNone/>
              <a:defRPr sz="21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arlow"/>
              <a:buNone/>
              <a:defRPr sz="21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arlow"/>
              <a:buNone/>
              <a:defRPr sz="21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arlow"/>
              <a:buNone/>
              <a:defRPr sz="21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arlow"/>
              <a:buNone/>
              <a:defRPr sz="21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arlow"/>
              <a:buNone/>
              <a:defRPr sz="21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algn="l">
              <a:buSzPts val="1100"/>
              <a:buFont typeface="Arial"/>
              <a:buNone/>
            </a:pPr>
            <a:r>
              <a:rPr lang="ru-RU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Cambria" panose="02040503050406030204" pitchFamily="18" charset="0"/>
              </a:rPr>
              <a:t>Модель </a:t>
            </a: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Cambria" panose="02040503050406030204" pitchFamily="18" charset="0"/>
              </a:rPr>
              <a:t>SaaS (Software as a Service)</a:t>
            </a:r>
            <a:endParaRPr lang="ru-RU" sz="20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mbria" panose="02040503050406030204" pitchFamily="18" charset="0"/>
            </a:endParaRPr>
          </a:p>
        </p:txBody>
      </p:sp>
      <p:sp>
        <p:nvSpPr>
          <p:cNvPr id="6" name="Google Shape;755;p41">
            <a:extLst>
              <a:ext uri="{FF2B5EF4-FFF2-40B4-BE49-F238E27FC236}">
                <a16:creationId xmlns:a16="http://schemas.microsoft.com/office/drawing/2014/main" id="{367C1BC5-C0C9-FC86-A5C8-D9390FA3A3AB}"/>
              </a:ext>
            </a:extLst>
          </p:cNvPr>
          <p:cNvSpPr txBox="1">
            <a:spLocks/>
          </p:cNvSpPr>
          <p:nvPr/>
        </p:nvSpPr>
        <p:spPr>
          <a:xfrm>
            <a:off x="5433909" y="2870822"/>
            <a:ext cx="6109863" cy="34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Cambria" panose="02040503050406030204" pitchFamily="18" charset="0"/>
              </a:rPr>
              <a:t>Консультационные услуги и кастомизация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5CB34BA6-2DF4-160C-CFA4-B29061EF593E}"/>
              </a:ext>
            </a:extLst>
          </p:cNvPr>
          <p:cNvSpPr txBox="1">
            <a:spLocks/>
          </p:cNvSpPr>
          <p:nvPr/>
        </p:nvSpPr>
        <p:spPr>
          <a:xfrm>
            <a:off x="5368514" y="3838628"/>
            <a:ext cx="4228795" cy="57215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000" dirty="0">
                <a:solidFill>
                  <a:srgbClr val="3B3252"/>
                </a:solidFill>
                <a:latin typeface="+mn-lt"/>
                <a:ea typeface="Cambria" panose="02040503050406030204" pitchFamily="18" charset="0"/>
              </a:rPr>
              <a:t>Маркетплейс обученных моделей</a:t>
            </a:r>
          </a:p>
        </p:txBody>
      </p:sp>
      <p:sp>
        <p:nvSpPr>
          <p:cNvPr id="8" name="Google Shape;747;p41">
            <a:extLst>
              <a:ext uri="{FF2B5EF4-FFF2-40B4-BE49-F238E27FC236}">
                <a16:creationId xmlns:a16="http://schemas.microsoft.com/office/drawing/2014/main" id="{837539CD-AAFE-4F7F-0B0E-1EFB7AE9ACD3}"/>
              </a:ext>
            </a:extLst>
          </p:cNvPr>
          <p:cNvSpPr/>
          <p:nvPr/>
        </p:nvSpPr>
        <p:spPr>
          <a:xfrm>
            <a:off x="4705643" y="3838628"/>
            <a:ext cx="487500" cy="489300"/>
          </a:xfrm>
          <a:prstGeom prst="roundRect">
            <a:avLst>
              <a:gd name="adj" fmla="val 10793"/>
            </a:avLst>
          </a:prstGeom>
          <a:noFill/>
          <a:ln w="9525" cap="flat" cmpd="sng">
            <a:solidFill>
              <a:srgbClr val="D590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Google Shape;748;p41">
            <a:extLst>
              <a:ext uri="{FF2B5EF4-FFF2-40B4-BE49-F238E27FC236}">
                <a16:creationId xmlns:a16="http://schemas.microsoft.com/office/drawing/2014/main" id="{66727870-9245-DEB3-D8FC-74A3B5FF271C}"/>
              </a:ext>
            </a:extLst>
          </p:cNvPr>
          <p:cNvSpPr/>
          <p:nvPr/>
        </p:nvSpPr>
        <p:spPr>
          <a:xfrm>
            <a:off x="4705643" y="2779607"/>
            <a:ext cx="487500" cy="489300"/>
          </a:xfrm>
          <a:prstGeom prst="roundRect">
            <a:avLst>
              <a:gd name="adj" fmla="val 10793"/>
            </a:avLst>
          </a:prstGeom>
          <a:noFill/>
          <a:ln w="9525" cap="flat" cmpd="sng">
            <a:solidFill>
              <a:srgbClr val="D590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Google Shape;749;p41">
            <a:extLst>
              <a:ext uri="{FF2B5EF4-FFF2-40B4-BE49-F238E27FC236}">
                <a16:creationId xmlns:a16="http://schemas.microsoft.com/office/drawing/2014/main" id="{B52E3F0F-97F7-190D-3346-2E399AAE008B}"/>
              </a:ext>
            </a:extLst>
          </p:cNvPr>
          <p:cNvSpPr/>
          <p:nvPr/>
        </p:nvSpPr>
        <p:spPr>
          <a:xfrm>
            <a:off x="4705643" y="1716015"/>
            <a:ext cx="487500" cy="489300"/>
          </a:xfrm>
          <a:prstGeom prst="roundRect">
            <a:avLst>
              <a:gd name="adj" fmla="val 10793"/>
            </a:avLst>
          </a:prstGeom>
          <a:noFill/>
          <a:ln w="9525" cap="flat" cmpd="sng">
            <a:solidFill>
              <a:srgbClr val="D590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Google Shape;756;p41">
            <a:extLst>
              <a:ext uri="{FF2B5EF4-FFF2-40B4-BE49-F238E27FC236}">
                <a16:creationId xmlns:a16="http://schemas.microsoft.com/office/drawing/2014/main" id="{35111140-B299-968C-154E-122BD4A064A0}"/>
              </a:ext>
            </a:extLst>
          </p:cNvPr>
          <p:cNvSpPr txBox="1">
            <a:spLocks/>
          </p:cNvSpPr>
          <p:nvPr/>
        </p:nvSpPr>
        <p:spPr>
          <a:xfrm>
            <a:off x="4761893" y="2836757"/>
            <a:ext cx="375000" cy="375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2400" dirty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</p:txBody>
      </p:sp>
      <p:sp>
        <p:nvSpPr>
          <p:cNvPr id="13" name="Google Shape;759;p41">
            <a:extLst>
              <a:ext uri="{FF2B5EF4-FFF2-40B4-BE49-F238E27FC236}">
                <a16:creationId xmlns:a16="http://schemas.microsoft.com/office/drawing/2014/main" id="{98978831-BACF-A047-9FED-B78CE30F5A2C}"/>
              </a:ext>
            </a:extLst>
          </p:cNvPr>
          <p:cNvSpPr txBox="1">
            <a:spLocks/>
          </p:cNvSpPr>
          <p:nvPr/>
        </p:nvSpPr>
        <p:spPr>
          <a:xfrm>
            <a:off x="4761893" y="3895778"/>
            <a:ext cx="375000" cy="375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2400" dirty="0"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</a:p>
        </p:txBody>
      </p:sp>
      <p:sp>
        <p:nvSpPr>
          <p:cNvPr id="14" name="Google Shape;756;p41">
            <a:extLst>
              <a:ext uri="{FF2B5EF4-FFF2-40B4-BE49-F238E27FC236}">
                <a16:creationId xmlns:a16="http://schemas.microsoft.com/office/drawing/2014/main" id="{AA52EEE8-3B2B-6A46-4D6F-312B73F47F95}"/>
              </a:ext>
            </a:extLst>
          </p:cNvPr>
          <p:cNvSpPr txBox="1">
            <a:spLocks/>
          </p:cNvSpPr>
          <p:nvPr/>
        </p:nvSpPr>
        <p:spPr>
          <a:xfrm>
            <a:off x="4761893" y="1771999"/>
            <a:ext cx="375000" cy="375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2400" dirty="0"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40073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6C9820C-09B5-F4D3-957A-81C5359E0F84}"/>
              </a:ext>
            </a:extLst>
          </p:cNvPr>
          <p:cNvSpPr/>
          <p:nvPr/>
        </p:nvSpPr>
        <p:spPr>
          <a:xfrm>
            <a:off x="0" y="1"/>
            <a:ext cx="3893676" cy="6858000"/>
          </a:xfrm>
          <a:prstGeom prst="rect">
            <a:avLst/>
          </a:prstGeom>
          <a:solidFill>
            <a:srgbClr val="D4E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E4DA01C-C797-BD6E-8575-27D1111699D4}"/>
              </a:ext>
            </a:extLst>
          </p:cNvPr>
          <p:cNvSpPr txBox="1">
            <a:spLocks/>
          </p:cNvSpPr>
          <p:nvPr/>
        </p:nvSpPr>
        <p:spPr>
          <a:xfrm>
            <a:off x="3989531" y="504054"/>
            <a:ext cx="7978534" cy="61857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+mj-lt"/>
              <a:buAutoNum type="arabicPeriod"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Разработчики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 разработчика для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backend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frontend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ml – data scientist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Трудозатраты на основной функционал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Разработка интерфейса: ~500 часов.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Интеграция с фреймворками (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PyTorch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TensorFlow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): ~300 часов.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Добавление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предобученных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моделей: ~150 часов.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Регуляризации, оптимизаторы, метрики: ~200 часов.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Облачная интеграция: ~200 часов.</a:t>
            </a:r>
          </a:p>
          <a:p>
            <a:pPr lvl="1"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Общее: 1350 часов.</a:t>
            </a:r>
          </a:p>
          <a:p>
            <a:pPr algn="just">
              <a:buFont typeface="+mj-lt"/>
              <a:buAutoNum type="arabicPeriod"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Стоимость зарплат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lvl="1"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1350 часов × 2000 рублей = 2,7 млн рублей.</a:t>
            </a:r>
          </a:p>
          <a:p>
            <a:pPr algn="just">
              <a:buFont typeface="+mj-lt"/>
              <a:buAutoNum type="arabicPeriod"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Инфраструктура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Аренда серверов и видеокарт: ~900 000 рублей/год (примерно 25 000 рублей/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мес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Итого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~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3,7 млн рублей</a:t>
            </a:r>
          </a:p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Окупаемость</a:t>
            </a:r>
            <a:r>
              <a:rPr lang="ru-RU" b="1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ru-RU" sz="2000">
                <a:solidFill>
                  <a:schemeClr val="tx1">
                    <a:lumMod val="75000"/>
                    <a:lumOff val="25000"/>
                  </a:schemeClr>
                </a:solidFill>
              </a:rPr>
              <a:t>37 месяца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 100 пользователей и стоимости подписки 1000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руб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мес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FontTx/>
              <a:buChar char="-"/>
            </a:pPr>
            <a:endParaRPr lang="ru-RU" sz="2400" spc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Google Shape;69;p3">
            <a:extLst>
              <a:ext uri="{FF2B5EF4-FFF2-40B4-BE49-F238E27FC236}">
                <a16:creationId xmlns:a16="http://schemas.microsoft.com/office/drawing/2014/main" id="{AF46E1F8-7693-1B2B-37CB-7E63896822AA}"/>
              </a:ext>
            </a:extLst>
          </p:cNvPr>
          <p:cNvSpPr txBox="1"/>
          <p:nvPr/>
        </p:nvSpPr>
        <p:spPr>
          <a:xfrm>
            <a:off x="223935" y="2511008"/>
            <a:ext cx="3669741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3200" spc="300" dirty="0">
                <a:solidFill>
                  <a:srgbClr val="434343"/>
                </a:solidFill>
                <a:latin typeface="ALS Sector Regular" pitchFamily="2" charset="0"/>
                <a:cs typeface="ALS Sector Regular" pitchFamily="2" charset="0"/>
              </a:rPr>
              <a:t>Вариант финансирования №1</a:t>
            </a:r>
          </a:p>
        </p:txBody>
      </p:sp>
    </p:spTree>
    <p:extLst>
      <p:ext uri="{BB962C8B-B14F-4D97-AF65-F5344CB8AC3E}">
        <p14:creationId xmlns:p14="http://schemas.microsoft.com/office/powerpoint/2010/main" val="1011230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6C9820C-09B5-F4D3-957A-81C5359E0F84}"/>
              </a:ext>
            </a:extLst>
          </p:cNvPr>
          <p:cNvSpPr/>
          <p:nvPr/>
        </p:nvSpPr>
        <p:spPr>
          <a:xfrm>
            <a:off x="0" y="1"/>
            <a:ext cx="3893676" cy="6858000"/>
          </a:xfrm>
          <a:prstGeom prst="rect">
            <a:avLst/>
          </a:prstGeom>
          <a:solidFill>
            <a:srgbClr val="D4E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E4DA01C-C797-BD6E-8575-27D1111699D4}"/>
              </a:ext>
            </a:extLst>
          </p:cNvPr>
          <p:cNvSpPr txBox="1">
            <a:spLocks/>
          </p:cNvSpPr>
          <p:nvPr/>
        </p:nvSpPr>
        <p:spPr>
          <a:xfrm>
            <a:off x="3989531" y="336103"/>
            <a:ext cx="7978534" cy="61857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+mj-lt"/>
              <a:buAutoNum type="arabicPeriod"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Дополнительные трудозатраты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Дополнительные функции и методы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Встроенный переводчик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Обучающие гайды и подсказки</a:t>
            </a:r>
          </a:p>
          <a:p>
            <a:pPr algn="l">
              <a:buFont typeface="+mj-lt"/>
              <a:buAutoNum type="arabicPeriod"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Дополнительные затраты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lvl="1" algn="l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Реклама и маркетинг: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~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 млн. рублей</a:t>
            </a:r>
          </a:p>
          <a:p>
            <a:pPr algn="l">
              <a:buFont typeface="+mj-lt"/>
              <a:buAutoNum type="arabicPeriod"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Инфраструктура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lvl="1" algn="l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Аренда серверов: ~3 000 000 рублей/год (включая мощные GPU-сервера)</a:t>
            </a:r>
          </a:p>
          <a:p>
            <a:pPr algn="l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Итого максимальный вариант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~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30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млн рублей</a:t>
            </a:r>
          </a:p>
          <a:p>
            <a:pPr algn="l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Окупаемость: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~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17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месяцев при 750 пользователях (500 ч. с подпиской за 2000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руб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мес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и 250 ч. с подпиской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Premium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за 3500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руб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мес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marL="342900" indent="-342900" algn="l">
              <a:buFontTx/>
              <a:buChar char="-"/>
            </a:pPr>
            <a:endParaRPr lang="ru-RU" sz="2400" spc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Google Shape;69;p3">
            <a:extLst>
              <a:ext uri="{FF2B5EF4-FFF2-40B4-BE49-F238E27FC236}">
                <a16:creationId xmlns:a16="http://schemas.microsoft.com/office/drawing/2014/main" id="{AF46E1F8-7693-1B2B-37CB-7E63896822AA}"/>
              </a:ext>
            </a:extLst>
          </p:cNvPr>
          <p:cNvSpPr txBox="1"/>
          <p:nvPr/>
        </p:nvSpPr>
        <p:spPr>
          <a:xfrm>
            <a:off x="223935" y="2511008"/>
            <a:ext cx="3669741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3200" spc="300" dirty="0">
                <a:solidFill>
                  <a:srgbClr val="434343"/>
                </a:solidFill>
                <a:latin typeface="ALS Sector Regular" pitchFamily="2" charset="0"/>
                <a:cs typeface="ALS Sector Regular" pitchFamily="2" charset="0"/>
              </a:rPr>
              <a:t>Вариант финансирования №2</a:t>
            </a:r>
          </a:p>
        </p:txBody>
      </p:sp>
    </p:spTree>
    <p:extLst>
      <p:ext uri="{BB962C8B-B14F-4D97-AF65-F5344CB8AC3E}">
        <p14:creationId xmlns:p14="http://schemas.microsoft.com/office/powerpoint/2010/main" val="2278581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6C9820C-09B5-F4D3-957A-81C5359E0F84}"/>
              </a:ext>
            </a:extLst>
          </p:cNvPr>
          <p:cNvSpPr/>
          <p:nvPr/>
        </p:nvSpPr>
        <p:spPr>
          <a:xfrm>
            <a:off x="1" y="4518212"/>
            <a:ext cx="12192000" cy="2339788"/>
          </a:xfrm>
          <a:prstGeom prst="rect">
            <a:avLst/>
          </a:prstGeom>
          <a:solidFill>
            <a:srgbClr val="D4E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Google Shape;69;p3">
            <a:extLst>
              <a:ext uri="{FF2B5EF4-FFF2-40B4-BE49-F238E27FC236}">
                <a16:creationId xmlns:a16="http://schemas.microsoft.com/office/drawing/2014/main" id="{6F6D0F68-D4B0-2B2A-1E26-692E09A12F6E}"/>
              </a:ext>
            </a:extLst>
          </p:cNvPr>
          <p:cNvSpPr txBox="1"/>
          <p:nvPr/>
        </p:nvSpPr>
        <p:spPr>
          <a:xfrm>
            <a:off x="3791323" y="561935"/>
            <a:ext cx="457493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4000" spc="300" dirty="0">
                <a:solidFill>
                  <a:srgbClr val="434343"/>
                </a:solidFill>
                <a:cs typeface="ALS Sector Regular" pitchFamily="2" charset="0"/>
              </a:rPr>
              <a:t>Что уже готово?</a:t>
            </a:r>
          </a:p>
        </p:txBody>
      </p:sp>
      <p:pic>
        <p:nvPicPr>
          <p:cNvPr id="5" name="Видео работы прототипа (2)">
            <a:hlinkClick r:id="" action="ppaction://media"/>
            <a:extLst>
              <a:ext uri="{FF2B5EF4-FFF2-40B4-BE49-F238E27FC236}">
                <a16:creationId xmlns:a16="http://schemas.microsoft.com/office/drawing/2014/main" id="{00A1F969-F122-9583-6539-18E0151302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8753" t="13184" r="27776" b="30426"/>
          <a:stretch/>
        </p:blipFill>
        <p:spPr>
          <a:xfrm>
            <a:off x="2771213" y="1548882"/>
            <a:ext cx="6649573" cy="485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9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4FB85EC-22E5-F140-9E45-1A18C489A553}"/>
              </a:ext>
            </a:extLst>
          </p:cNvPr>
          <p:cNvSpPr txBox="1">
            <a:spLocks/>
          </p:cNvSpPr>
          <p:nvPr/>
        </p:nvSpPr>
        <p:spPr>
          <a:xfrm>
            <a:off x="463436" y="2792052"/>
            <a:ext cx="11211339" cy="11304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LS Sector Regular" pitchFamily="2" charset="0"/>
                <a:ea typeface="+mj-ea"/>
                <a:cs typeface="ALS Sector Regular" pitchFamily="2" charset="0"/>
              </a:rPr>
              <a:t>Спасибо!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71ED838-C5F8-5BF8-527C-4FB20A960F4F}"/>
              </a:ext>
            </a:extLst>
          </p:cNvPr>
          <p:cNvSpPr/>
          <p:nvPr/>
        </p:nvSpPr>
        <p:spPr>
          <a:xfrm>
            <a:off x="463436" y="5614337"/>
            <a:ext cx="53163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6DEA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t>TG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t>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t>@mariaSensusVeris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t>    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t>@Doc_tor_d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</a:br>
            <a:br>
              <a:rPr lang="ru-RU" sz="2000" dirty="0">
                <a:solidFill>
                  <a:prstClr val="white">
                    <a:alpha val="50000"/>
                  </a:prstClr>
                </a:solidFill>
                <a:latin typeface="ALS Sector Regular" pitchFamily="2" charset="0"/>
                <a:cs typeface="ALS Sector Regular" pitchFamily="2" charset="0"/>
              </a:rPr>
            </a:b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50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1272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33253</TotalTime>
  <Words>428</Words>
  <Application>Microsoft Office PowerPoint</Application>
  <PresentationFormat>Широкоэкранный</PresentationFormat>
  <Paragraphs>98</Paragraphs>
  <Slides>11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ALS Sector Regular</vt:lpstr>
      <vt:lpstr>Calibri Light</vt:lpstr>
      <vt:lpstr>Arial</vt:lpstr>
      <vt:lpstr>Cambria</vt:lpstr>
      <vt:lpstr>Calibri</vt:lpstr>
      <vt:lpstr>Тема Office</vt:lpstr>
      <vt:lpstr>Презентация PowerPoint</vt:lpstr>
      <vt:lpstr>Проблема рынка – сложно и дорого</vt:lpstr>
      <vt:lpstr>Наше решение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МГТУ им. Н.Э. Баумана</dc:title>
  <dc:subject/>
  <dc:creator>Katya Selivanova</dc:creator>
  <cp:keywords/>
  <dc:description/>
  <cp:lastModifiedBy>Maria</cp:lastModifiedBy>
  <cp:revision>82</cp:revision>
  <cp:lastPrinted>2024-09-25T09:43:00Z</cp:lastPrinted>
  <dcterms:created xsi:type="dcterms:W3CDTF">2022-04-18T20:35:07Z</dcterms:created>
  <dcterms:modified xsi:type="dcterms:W3CDTF">2024-12-03T18:32:17Z</dcterms:modified>
  <cp:category/>
</cp:coreProperties>
</file>