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12"/>
  </p:notesMasterIdLst>
  <p:sldIdLst>
    <p:sldId id="277" r:id="rId2"/>
    <p:sldId id="266" r:id="rId3"/>
    <p:sldId id="278" r:id="rId4"/>
    <p:sldId id="267" r:id="rId5"/>
    <p:sldId id="268" r:id="rId6"/>
    <p:sldId id="269" r:id="rId7"/>
    <p:sldId id="270" r:id="rId8"/>
    <p:sldId id="275" r:id="rId9"/>
    <p:sldId id="272" r:id="rId10"/>
    <p:sldId id="27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6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14E7FD-D572-4333-B500-979F26681BE9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9406F-BDD1-42AB-9627-ED69604D25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343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>
                <a:solidFill>
                  <a:schemeClr val="dk2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(При необходимости выбрать одно </a:t>
            </a:r>
            <a:r>
              <a:rPr lang="ru-RU" sz="1100" b="0" i="0" u="none" strike="noStrike" cap="none" dirty="0" err="1">
                <a:solidFill>
                  <a:schemeClr val="dk2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напарвления</a:t>
            </a:r>
            <a:r>
              <a:rPr lang="ru-RU" sz="1100" b="0" i="0" u="none" strike="noStrike" cap="none" dirty="0">
                <a:solidFill>
                  <a:schemeClr val="dk2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из полного перечня,</a:t>
            </a:r>
            <a:r>
              <a:rPr lang="ru-RU" sz="1100" b="0" i="0" u="none" strike="noStrike" cap="none" baseline="0" dirty="0">
                <a:solidFill>
                  <a:schemeClr val="dk2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комментарий удалить</a:t>
            </a:r>
            <a:r>
              <a:rPr lang="ru-RU" sz="1100" b="0" i="0" u="none" strike="noStrike" cap="none" dirty="0">
                <a:solidFill>
                  <a:schemeClr val="dk2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):</a:t>
            </a:r>
            <a:endParaRPr lang="ru-RU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dirty="0"/>
              <a:t>Базовые и критические военные и промышленные технологии для создания перспективных видов вооружения, военной и специальной техники. 2) Базовые технологии силовой электротехники. 3) </a:t>
            </a:r>
            <a:r>
              <a:rPr lang="ru-RU" dirty="0" err="1"/>
              <a:t>Биокаталитические</a:t>
            </a:r>
            <a:r>
              <a:rPr lang="ru-RU" dirty="0"/>
              <a:t>, биосинтетические и </a:t>
            </a:r>
            <a:r>
              <a:rPr lang="ru-RU" dirty="0" err="1"/>
              <a:t>биосенсорные</a:t>
            </a:r>
            <a:r>
              <a:rPr lang="ru-RU" dirty="0"/>
              <a:t> технологии. 4) Биомедицинские и ветеринарные технологии. 5) Геномные, </a:t>
            </a:r>
            <a:r>
              <a:rPr lang="ru-RU" dirty="0" err="1"/>
              <a:t>протеомные</a:t>
            </a:r>
            <a:r>
              <a:rPr lang="ru-RU" dirty="0"/>
              <a:t> и </a:t>
            </a:r>
            <a:r>
              <a:rPr lang="ru-RU" dirty="0" err="1"/>
              <a:t>постгеномные</a:t>
            </a:r>
            <a:r>
              <a:rPr lang="ru-RU" dirty="0"/>
              <a:t> технологии. 6) Клеточные технологии. 7) Компьютерное моделирование </a:t>
            </a:r>
            <a:r>
              <a:rPr lang="ru-RU" dirty="0" err="1"/>
              <a:t>наноматериалов</a:t>
            </a:r>
            <a:r>
              <a:rPr lang="ru-RU" dirty="0"/>
              <a:t>, </a:t>
            </a:r>
            <a:r>
              <a:rPr lang="ru-RU" dirty="0" err="1"/>
              <a:t>наноустройств</a:t>
            </a:r>
            <a:r>
              <a:rPr lang="ru-RU" dirty="0"/>
              <a:t> и </a:t>
            </a:r>
            <a:r>
              <a:rPr lang="ru-RU" dirty="0" err="1"/>
              <a:t>нанотехнологий</a:t>
            </a:r>
            <a:r>
              <a:rPr lang="ru-RU" dirty="0"/>
              <a:t>. 8) Нано-, </a:t>
            </a:r>
            <a:r>
              <a:rPr lang="ru-RU" dirty="0" err="1"/>
              <a:t>био</a:t>
            </a:r>
            <a:r>
              <a:rPr lang="ru-RU" dirty="0"/>
              <a:t>-, информационные, когнитивные технологии. 9) Технологии атомной энергетики, ядерного топливного цикла, безопасного обращения с радиоактивными отходами и отработавшим ядерным топливом. 10) Технологии биоинженерии. 11) Технологии диагностики </a:t>
            </a:r>
            <a:r>
              <a:rPr lang="ru-RU" dirty="0" err="1"/>
              <a:t>наноматериалов</a:t>
            </a:r>
            <a:r>
              <a:rPr lang="ru-RU" dirty="0"/>
              <a:t> и </a:t>
            </a:r>
            <a:r>
              <a:rPr lang="ru-RU" dirty="0" err="1"/>
              <a:t>наноустройств</a:t>
            </a:r>
            <a:r>
              <a:rPr lang="ru-RU" dirty="0"/>
              <a:t>. 12) Технологии доступа к широкополосным мультимедийным услугам. 13) Технологии информационных, управляющих, навигационных систем. 14) Технологии </a:t>
            </a:r>
            <a:r>
              <a:rPr lang="ru-RU" dirty="0" err="1"/>
              <a:t>наноустройств</a:t>
            </a:r>
            <a:r>
              <a:rPr lang="ru-RU" dirty="0"/>
              <a:t> и микросистемной техники. 15) Технологии новых и возобновляемых источников энергии, включая водородную энергетику. 16) Технологии получения и обработки конструкционных </a:t>
            </a:r>
            <a:r>
              <a:rPr lang="ru-RU" dirty="0" err="1"/>
              <a:t>наноматериалов</a:t>
            </a:r>
            <a:r>
              <a:rPr lang="ru-RU" dirty="0"/>
              <a:t>. 17) Технологии получения и обработки функциональных </a:t>
            </a:r>
            <a:r>
              <a:rPr lang="ru-RU" dirty="0" err="1"/>
              <a:t>наноматериалов</a:t>
            </a:r>
            <a:r>
              <a:rPr lang="ru-RU" dirty="0"/>
              <a:t>. 18) Технологии и программное обеспечение распределенных и высокопроизводительных вычислительных систем. 19) Технологии мониторинга и прогнозирования состояния окружающей среды, предотвращения и ликвидации ее загрязнения. 20) Технологии поиска, разведки, разработки месторождений полезных ископаемых и их добычи. 21) Технологии предупреждения и ликвидации чрезвычайных ситуаций природного и техногенного характера. 22) Технологии снижения потерь от социально значимых заболеваний. 23) Технологии создания высокоскоростных транспортных средств и интеллектуальных систем управления новыми видами транспорта. 24) Технологии создания ракетно-космической и транспортной техники нового поколения. 25) Технологии создания электронной компонентной базы и </a:t>
            </a:r>
            <a:r>
              <a:rPr lang="ru-RU" dirty="0" err="1"/>
              <a:t>энергоэффективных</a:t>
            </a:r>
            <a:r>
              <a:rPr lang="ru-RU" dirty="0"/>
              <a:t> световых устройств. 26) Технологии создания энергосберегающих систем транспортировки, распределения и использования энергии. 27) Технологии </a:t>
            </a:r>
            <a:r>
              <a:rPr lang="ru-RU" dirty="0" err="1"/>
              <a:t>энергоэффективного</a:t>
            </a:r>
            <a:r>
              <a:rPr lang="ru-RU" dirty="0"/>
              <a:t> производства и преобразования энергии на органическом топливе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2230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F7F3-2C66-4443-9F31-CE425A696FE2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F8455-2887-4A92-8D9C-96FC9B036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675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F7F3-2C66-4443-9F31-CE425A696FE2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F8455-2887-4A92-8D9C-96FC9B036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744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F7F3-2C66-4443-9F31-CE425A696FE2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F8455-2887-4A92-8D9C-96FC9B036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521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F7F3-2C66-4443-9F31-CE425A696FE2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F8455-2887-4A92-8D9C-96FC9B036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2592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F7F3-2C66-4443-9F31-CE425A696FE2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F8455-2887-4A92-8D9C-96FC9B036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0837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F7F3-2C66-4443-9F31-CE425A696FE2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F8455-2887-4A92-8D9C-96FC9B036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449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F7F3-2C66-4443-9F31-CE425A696FE2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F8455-2887-4A92-8D9C-96FC9B036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263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F7F3-2C66-4443-9F31-CE425A696FE2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F8455-2887-4A92-8D9C-96FC9B036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2113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F7F3-2C66-4443-9F31-CE425A696FE2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F8455-2887-4A92-8D9C-96FC9B036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806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F7F3-2C66-4443-9F31-CE425A696FE2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F8455-2887-4A92-8D9C-96FC9B036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151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F7F3-2C66-4443-9F31-CE425A696FE2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F8455-2887-4A92-8D9C-96FC9B036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085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F7F3-2C66-4443-9F31-CE425A696FE2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F8455-2887-4A92-8D9C-96FC9B0366BC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793234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F7F3-2C66-4443-9F31-CE425A696FE2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F8455-2887-4A92-8D9C-96FC9B036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4368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F7F3-2C66-4443-9F31-CE425A696FE2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F8455-2887-4A92-8D9C-96FC9B036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0759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F7F3-2C66-4443-9F31-CE425A696FE2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F8455-2887-4A92-8D9C-96FC9B036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9423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F7F3-2C66-4443-9F31-CE425A696FE2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F8455-2887-4A92-8D9C-96FC9B036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627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F7F3-2C66-4443-9F31-CE425A696FE2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F8455-2887-4A92-8D9C-96FC9B036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746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BFBF7F3-2C66-4443-9F31-CE425A696FE2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F8455-2887-4A92-8D9C-96FC9B036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2884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172191" y="2283432"/>
            <a:ext cx="7622960" cy="1713740"/>
          </a:xfrm>
          <a:prstGeom prst="rect">
            <a:avLst/>
          </a:prstGeom>
          <a:gradFill>
            <a:gsLst>
              <a:gs pos="0">
                <a:schemeClr val="accent4">
                  <a:tint val="64000"/>
                  <a:lumMod val="118000"/>
                  <a:alpha val="30000"/>
                </a:schemeClr>
              </a:gs>
              <a:gs pos="100000">
                <a:schemeClr val="accent4">
                  <a:tint val="92000"/>
                  <a:alpha val="100000"/>
                  <a:lumMod val="110000"/>
                </a:schemeClr>
              </a:gs>
            </a:gsLst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vert="horz" wrap="square" lIns="121900" tIns="121900" rIns="121900" bIns="121900" rtlCol="0" anchor="b" anchorCtr="0">
            <a:normAutofit/>
          </a:bodyPr>
          <a:lstStyle/>
          <a:p>
            <a:pPr lvl="0" algn="ctr">
              <a:buSzPct val="111111"/>
            </a:pPr>
            <a:r>
              <a:rPr lang="ru-RU" sz="4800" b="1" i="1" dirty="0">
                <a:solidFill>
                  <a:schemeClr val="bg1"/>
                </a:solidFill>
              </a:rPr>
              <a:t>Универсальный транспорт</a:t>
            </a:r>
            <a:endParaRPr sz="4800" b="1" i="1" dirty="0">
              <a:solidFill>
                <a:schemeClr val="bg1"/>
              </a:solidFill>
              <a:highlight>
                <a:srgbClr val="FFFF00"/>
              </a:highlight>
              <a:sym typeface="Arial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5537201" y="4350351"/>
            <a:ext cx="6510190" cy="751351"/>
          </a:xfrm>
          <a:prstGeom prst="rect">
            <a:avLst/>
          </a:prstGeom>
          <a:gradFill>
            <a:gsLst>
              <a:gs pos="0">
                <a:schemeClr val="accent4">
                  <a:tint val="64000"/>
                  <a:lumMod val="118000"/>
                  <a:alpha val="30000"/>
                </a:schemeClr>
              </a:gs>
              <a:gs pos="100000">
                <a:schemeClr val="accent4">
                  <a:tint val="92000"/>
                  <a:alpha val="100000"/>
                  <a:lumMod val="110000"/>
                </a:schemeClr>
              </a:gs>
            </a:gsLst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  <a:buSzPct val="108108"/>
            </a:pPr>
            <a:r>
              <a:rPr lang="ru-RU" sz="12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Наставник: </a:t>
            </a:r>
            <a:r>
              <a:rPr lang="ru-RU" sz="2400" b="1" dirty="0">
                <a:solidFill>
                  <a:schemeClr val="bg1"/>
                </a:solidFill>
              </a:rPr>
              <a:t>Лялин Евгений Александрович</a:t>
            </a:r>
            <a:endParaRPr sz="2400" b="1" dirty="0">
              <a:solidFill>
                <a:schemeClr val="bg1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0" y="5629835"/>
            <a:ext cx="12192000" cy="1228165"/>
          </a:xfrm>
          <a:prstGeom prst="rect">
            <a:avLst/>
          </a:prstGeom>
          <a:gradFill>
            <a:gsLst>
              <a:gs pos="0">
                <a:schemeClr val="accent4">
                  <a:tint val="64000"/>
                  <a:lumMod val="118000"/>
                  <a:alpha val="30000"/>
                </a:schemeClr>
              </a:gs>
              <a:gs pos="100000">
                <a:schemeClr val="accent4">
                  <a:tint val="92000"/>
                  <a:alpha val="100000"/>
                  <a:lumMod val="110000"/>
                </a:schemeClr>
              </a:gs>
            </a:gsLst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t" anchorCtr="0">
            <a:normAutofit/>
          </a:bodyPr>
          <a:lstStyle/>
          <a:p>
            <a:pPr>
              <a:buClr>
                <a:schemeClr val="dk2"/>
              </a:buClr>
              <a:buSzPct val="117647"/>
            </a:pPr>
            <a:r>
              <a:rPr lang="ru-RU" sz="320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Технологическое направление:</a:t>
            </a:r>
            <a:endParaRPr sz="1600" dirty="0"/>
          </a:p>
          <a:p>
            <a:pPr marL="609585" indent="-609585">
              <a:buClr>
                <a:schemeClr val="dk2"/>
              </a:buClr>
              <a:buSzPct val="117647"/>
              <a:buFont typeface="Arial"/>
              <a:buChar char="•"/>
            </a:pPr>
            <a:r>
              <a:rPr lang="ru-RU" sz="320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Нано-, </a:t>
            </a:r>
            <a:r>
              <a:rPr lang="ru-RU" sz="3200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био</a:t>
            </a:r>
            <a:r>
              <a:rPr lang="ru-RU" sz="320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-, информационные, когнитивные технологии</a:t>
            </a:r>
          </a:p>
        </p:txBody>
      </p:sp>
    </p:spTree>
    <p:extLst>
      <p:ext uri="{BB962C8B-B14F-4D97-AF65-F5344CB8AC3E}">
        <p14:creationId xmlns:p14="http://schemas.microsoft.com/office/powerpoint/2010/main" val="3383613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61C389-0C1D-7832-0A58-4CACE8F7A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47136"/>
            <a:ext cx="10515600" cy="1042427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Проблема.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5DEB267-C448-2389-A2C7-2A43D2B39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452283"/>
            <a:ext cx="10515600" cy="4637368"/>
          </a:xfrm>
        </p:spPr>
        <p:txBody>
          <a:bodyPr>
            <a:normAutofit/>
          </a:bodyPr>
          <a:lstStyle/>
          <a:p>
            <a:r>
              <a:rPr lang="ru-RU" sz="1600" dirty="0">
                <a:solidFill>
                  <a:schemeClr val="tx1"/>
                </a:solidFill>
              </a:rPr>
              <a:t>Более </a:t>
            </a:r>
            <a:r>
              <a:rPr lang="ru-RU" sz="1600" b="1" dirty="0"/>
              <a:t>90%</a:t>
            </a:r>
            <a:r>
              <a:rPr lang="ru-RU" sz="1600" dirty="0"/>
              <a:t> </a:t>
            </a:r>
            <a:r>
              <a:rPr lang="ru-RU" sz="1600" dirty="0">
                <a:solidFill>
                  <a:schemeClr val="tx1"/>
                </a:solidFill>
              </a:rPr>
              <a:t>мототехники в России является импортной.</a:t>
            </a:r>
          </a:p>
          <a:p>
            <a:r>
              <a:rPr lang="ru-RU" sz="1600" dirty="0">
                <a:solidFill>
                  <a:schemeClr val="tx1"/>
                </a:solidFill>
              </a:rPr>
              <a:t>Из них более чем на </a:t>
            </a:r>
            <a:r>
              <a:rPr lang="ru-RU" sz="1600" b="1" dirty="0"/>
              <a:t>30%</a:t>
            </a:r>
            <a:r>
              <a:rPr lang="ru-RU" sz="1600" dirty="0"/>
              <a:t> </a:t>
            </a:r>
            <a:r>
              <a:rPr lang="ru-RU" sz="1600" dirty="0">
                <a:solidFill>
                  <a:schemeClr val="tx1"/>
                </a:solidFill>
              </a:rPr>
              <a:t>по тем или иным причинам </a:t>
            </a:r>
            <a:r>
              <a:rPr lang="ru-RU" sz="1600" u="sng" dirty="0">
                <a:solidFill>
                  <a:schemeClr val="tx1"/>
                </a:solidFill>
              </a:rPr>
              <a:t>не выпускаются</a:t>
            </a:r>
            <a:r>
              <a:rPr lang="ru-RU" sz="1600" dirty="0">
                <a:solidFill>
                  <a:schemeClr val="tx1"/>
                </a:solidFill>
              </a:rPr>
              <a:t> запчасти.</a:t>
            </a:r>
          </a:p>
          <a:p>
            <a:pPr>
              <a:lnSpc>
                <a:spcPct val="120000"/>
              </a:lnSpc>
            </a:pPr>
            <a:r>
              <a:rPr lang="ru-RU" sz="1600" dirty="0">
                <a:solidFill>
                  <a:schemeClr val="tx1"/>
                </a:solidFill>
              </a:rPr>
              <a:t>Средняя стоимость обслуживания импортных моделей составляет: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	Квадроциклы – от </a:t>
            </a:r>
            <a:r>
              <a:rPr lang="ru-RU" sz="1600" b="1" dirty="0"/>
              <a:t>25 000 ₽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	Снегоходы – от </a:t>
            </a:r>
            <a:r>
              <a:rPr lang="ru-RU" sz="1600" b="1" dirty="0"/>
              <a:t>30 000 ₽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	Трициклы – от </a:t>
            </a:r>
            <a:r>
              <a:rPr lang="ru-RU" sz="1600" b="1" dirty="0"/>
              <a:t>40 000 ₽</a:t>
            </a:r>
          </a:p>
          <a:p>
            <a:r>
              <a:rPr lang="ru-RU" sz="1600" dirty="0">
                <a:solidFill>
                  <a:schemeClr val="tx1"/>
                </a:solidFill>
              </a:rPr>
              <a:t>Большая часть мототехники может эксплуатироваться </a:t>
            </a:r>
            <a:r>
              <a:rPr lang="ru-RU" sz="1600" u="sng" dirty="0">
                <a:solidFill>
                  <a:schemeClr val="tx1"/>
                </a:solidFill>
              </a:rPr>
              <a:t>только</a:t>
            </a:r>
            <a:r>
              <a:rPr lang="ru-RU" sz="1600" dirty="0">
                <a:solidFill>
                  <a:schemeClr val="tx1"/>
                </a:solidFill>
              </a:rPr>
              <a:t> в летний период, остальная </a:t>
            </a:r>
            <a:r>
              <a:rPr lang="ru-RU" sz="1600" u="sng" dirty="0">
                <a:solidFill>
                  <a:schemeClr val="tx1"/>
                </a:solidFill>
              </a:rPr>
              <a:t>только</a:t>
            </a:r>
            <a:r>
              <a:rPr lang="ru-RU" sz="1600" dirty="0">
                <a:solidFill>
                  <a:schemeClr val="tx1"/>
                </a:solidFill>
              </a:rPr>
              <a:t> в зимний.</a:t>
            </a:r>
          </a:p>
          <a:p>
            <a:r>
              <a:rPr lang="ru-RU" sz="1600" dirty="0">
                <a:solidFill>
                  <a:schemeClr val="tx1"/>
                </a:solidFill>
              </a:rPr>
              <a:t>Затраты на хранение сезонное обслуживание.</a:t>
            </a:r>
          </a:p>
          <a:p>
            <a:r>
              <a:rPr lang="ru-RU" sz="1600" dirty="0">
                <a:solidFill>
                  <a:schemeClr val="tx1"/>
                </a:solidFill>
              </a:rPr>
              <a:t>	Ср. стоимость хранения – </a:t>
            </a:r>
            <a:r>
              <a:rPr lang="ru-RU" sz="1600" b="1" dirty="0"/>
              <a:t>9000₽</a:t>
            </a:r>
            <a:r>
              <a:rPr lang="ru-RU" sz="1600" dirty="0">
                <a:solidFill>
                  <a:schemeClr val="tx1"/>
                </a:solidFill>
              </a:rPr>
              <a:t>/мес.</a:t>
            </a:r>
          </a:p>
          <a:p>
            <a:r>
              <a:rPr lang="ru-RU" sz="1600" dirty="0">
                <a:solidFill>
                  <a:schemeClr val="tx1"/>
                </a:solidFill>
              </a:rPr>
              <a:t>	Стоимость сезонного  обслуживания – от </a:t>
            </a:r>
            <a:r>
              <a:rPr lang="ru-RU" sz="1600" b="1" dirty="0"/>
              <a:t>15 000₽</a:t>
            </a: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805566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D895E0-795E-AE1F-7036-BCCE76832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502"/>
            <a:ext cx="10515600" cy="771523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Решение.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86C4A0-0887-E125-1B48-62F92E8DD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6150" y="1743075"/>
            <a:ext cx="10515600" cy="5381623"/>
          </a:xfrm>
        </p:spPr>
        <p:txBody>
          <a:bodyPr>
            <a:normAutofit/>
          </a:bodyPr>
          <a:lstStyle/>
          <a:p>
            <a:r>
              <a:rPr lang="ru-RU" sz="2400" b="1" dirty="0"/>
              <a:t>Наш вариант: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Лёгкая пространственная рама из алюминия и композитных материалов.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Мощный электродвигатель до </a:t>
            </a:r>
            <a:r>
              <a:rPr lang="ru-RU" sz="2400" b="1" dirty="0"/>
              <a:t>100л.с</a:t>
            </a:r>
            <a:r>
              <a:rPr lang="ru-RU" sz="2400" dirty="0">
                <a:solidFill>
                  <a:schemeClr val="tx1"/>
                </a:solidFill>
              </a:rPr>
              <a:t>. И энергоёмкой батареей с запасом хода до </a:t>
            </a:r>
            <a:r>
              <a:rPr lang="ru-RU" sz="2400" b="1" dirty="0"/>
              <a:t>6 часов</a:t>
            </a:r>
            <a:r>
              <a:rPr lang="ru-RU" sz="2400" dirty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Новейшая система телеметрии Для полного мониторинга и настройки техники под себя.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Уникальная модульная система позволяющая быстро переоборудовать снегоход в трицикл и обратно.</a:t>
            </a:r>
          </a:p>
        </p:txBody>
      </p:sp>
    </p:spTree>
    <p:extLst>
      <p:ext uri="{BB962C8B-B14F-4D97-AF65-F5344CB8AC3E}">
        <p14:creationId xmlns:p14="http://schemas.microsoft.com/office/powerpoint/2010/main" val="4211317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D895E0-795E-AE1F-7036-BCCE76832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502"/>
            <a:ext cx="10515600" cy="771523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Решение.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D989636-6578-DBE7-BAC6-F90ACA7388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479" y="1230312"/>
            <a:ext cx="5175957" cy="2911476"/>
          </a:xfrm>
          <a:prstGeom prst="rect">
            <a:avLst/>
          </a:prstGeom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62" b="3203"/>
          <a:stretch/>
        </p:blipFill>
        <p:spPr bwMode="auto">
          <a:xfrm>
            <a:off x="327398" y="1230312"/>
            <a:ext cx="5572125" cy="291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Текст 2">
            <a:extLst>
              <a:ext uri="{FF2B5EF4-FFF2-40B4-BE49-F238E27FC236}">
                <a16:creationId xmlns:a16="http://schemas.microsoft.com/office/drawing/2014/main" id="{C586C4A0-0887-E125-1B48-62F92E8DD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6150" y="4410075"/>
            <a:ext cx="10515600" cy="199072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Стоимость обслуживания на </a:t>
            </a:r>
            <a:r>
              <a:rPr lang="ru-RU" b="1" dirty="0"/>
              <a:t>60%</a:t>
            </a:r>
            <a:r>
              <a:rPr lang="ru-RU" dirty="0">
                <a:solidFill>
                  <a:schemeClr val="tx1"/>
                </a:solidFill>
              </a:rPr>
              <a:t> ниже чем у импортных моделей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Экономия на топливе до </a:t>
            </a:r>
            <a:r>
              <a:rPr lang="ru-RU" b="1" dirty="0"/>
              <a:t>90%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Всесезонная эксплуатация.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Удобство передвижения по </a:t>
            </a:r>
            <a:r>
              <a:rPr lang="ru-RU" b="1" dirty="0"/>
              <a:t>любой</a:t>
            </a:r>
            <a:r>
              <a:rPr lang="ru-RU" dirty="0">
                <a:solidFill>
                  <a:schemeClr val="tx1"/>
                </a:solidFill>
              </a:rPr>
              <a:t> местности.</a:t>
            </a:r>
          </a:p>
        </p:txBody>
      </p:sp>
    </p:spTree>
    <p:extLst>
      <p:ext uri="{BB962C8B-B14F-4D97-AF65-F5344CB8AC3E}">
        <p14:creationId xmlns:p14="http://schemas.microsoft.com/office/powerpoint/2010/main" val="3314695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3A6541-8906-854C-E402-5529AB235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83952"/>
            <a:ext cx="10515600" cy="93485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Продажи мототехники в 2024 году.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20592F2-F20E-A9E1-75C1-0BC7026ACE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307389"/>
              </p:ext>
            </p:extLst>
          </p:nvPr>
        </p:nvGraphicFramePr>
        <p:xfrm>
          <a:off x="424774" y="1933980"/>
          <a:ext cx="11342450" cy="43159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8490">
                  <a:extLst>
                    <a:ext uri="{9D8B030D-6E8A-4147-A177-3AD203B41FA5}">
                      <a16:colId xmlns:a16="http://schemas.microsoft.com/office/drawing/2014/main" val="734481175"/>
                    </a:ext>
                  </a:extLst>
                </a:gridCol>
                <a:gridCol w="2268490">
                  <a:extLst>
                    <a:ext uri="{9D8B030D-6E8A-4147-A177-3AD203B41FA5}">
                      <a16:colId xmlns:a16="http://schemas.microsoft.com/office/drawing/2014/main" val="2244490130"/>
                    </a:ext>
                  </a:extLst>
                </a:gridCol>
                <a:gridCol w="2268490">
                  <a:extLst>
                    <a:ext uri="{9D8B030D-6E8A-4147-A177-3AD203B41FA5}">
                      <a16:colId xmlns:a16="http://schemas.microsoft.com/office/drawing/2014/main" val="159357049"/>
                    </a:ext>
                  </a:extLst>
                </a:gridCol>
                <a:gridCol w="2268490">
                  <a:extLst>
                    <a:ext uri="{9D8B030D-6E8A-4147-A177-3AD203B41FA5}">
                      <a16:colId xmlns:a16="http://schemas.microsoft.com/office/drawing/2014/main" val="199373639"/>
                    </a:ext>
                  </a:extLst>
                </a:gridCol>
                <a:gridCol w="2268490">
                  <a:extLst>
                    <a:ext uri="{9D8B030D-6E8A-4147-A177-3AD203B41FA5}">
                      <a16:colId xmlns:a16="http://schemas.microsoft.com/office/drawing/2014/main" val="1117110107"/>
                    </a:ext>
                  </a:extLst>
                </a:gridCol>
              </a:tblGrid>
              <a:tr h="107898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Техника</a:t>
                      </a: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Квадроциклы</a:t>
                      </a: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Снегоходы</a:t>
                      </a: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Трициклы</a:t>
                      </a: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Итого</a:t>
                      </a: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434743"/>
                  </a:ext>
                </a:extLst>
              </a:tr>
              <a:tr h="1078987">
                <a:tc>
                  <a:txBody>
                    <a:bodyPr/>
                    <a:lstStyle/>
                    <a:p>
                      <a:r>
                        <a:rPr lang="ru-RU" dirty="0"/>
                        <a:t>Куплено техники всего за 2024</a:t>
                      </a: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241 650 шт.</a:t>
                      </a: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61 230 шт.</a:t>
                      </a: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1 860 шт.</a:t>
                      </a: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304 440 шт.</a:t>
                      </a: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773706"/>
                  </a:ext>
                </a:extLst>
              </a:tr>
              <a:tr h="1078987">
                <a:tc>
                  <a:txBody>
                    <a:bodyPr/>
                    <a:lstStyle/>
                    <a:p>
                      <a:r>
                        <a:rPr lang="ru-RU" dirty="0"/>
                        <a:t>Потрачено на технику в 2024</a:t>
                      </a: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≈193 320 000 000 ₽</a:t>
                      </a: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≈50 853 000 000 ₽</a:t>
                      </a: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≈3 906 000 000 ₽</a:t>
                      </a: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≈248 079 000 000 ₽</a:t>
                      </a: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480306"/>
                  </a:ext>
                </a:extLst>
              </a:tr>
              <a:tr h="1078987">
                <a:tc>
                  <a:txBody>
                    <a:bodyPr/>
                    <a:lstStyle/>
                    <a:p>
                      <a:r>
                        <a:rPr lang="ru-RU" dirty="0"/>
                        <a:t>Потрачено на обслуживание, запчасти, допы.</a:t>
                      </a: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≈36 247 500 000 ₽</a:t>
                      </a: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≈6 735 300 000 ₽</a:t>
                      </a: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≈111 600 000 ₽</a:t>
                      </a: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≈43 094 400 000 ₽</a:t>
                      </a: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14452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1536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3FA230-0107-E877-3EE1-B7A3F7FB7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057"/>
            <a:ext cx="10515600" cy="95278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Дорожная карта.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FBA66445-26BC-5996-37C5-CFC665A666F7}"/>
              </a:ext>
            </a:extLst>
          </p:cNvPr>
          <p:cNvSpPr/>
          <p:nvPr/>
        </p:nvSpPr>
        <p:spPr>
          <a:xfrm>
            <a:off x="2268065" y="1559859"/>
            <a:ext cx="618565" cy="600635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6230FCB3-76CE-89B0-16BA-80D186E2A7BD}"/>
              </a:ext>
            </a:extLst>
          </p:cNvPr>
          <p:cNvSpPr/>
          <p:nvPr/>
        </p:nvSpPr>
        <p:spPr>
          <a:xfrm>
            <a:off x="5401230" y="1559859"/>
            <a:ext cx="618565" cy="600635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accent1"/>
                </a:solidFill>
              </a:rPr>
              <a:t>2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4F7410A5-8B65-C88C-F232-140ABAC3C1D1}"/>
              </a:ext>
            </a:extLst>
          </p:cNvPr>
          <p:cNvSpPr/>
          <p:nvPr/>
        </p:nvSpPr>
        <p:spPr>
          <a:xfrm>
            <a:off x="8534394" y="1559859"/>
            <a:ext cx="618565" cy="600635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accent1"/>
                </a:solidFill>
              </a:rPr>
              <a:t>3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409B550B-357A-C8BF-518D-638DF438E51D}"/>
              </a:ext>
            </a:extLst>
          </p:cNvPr>
          <p:cNvSpPr/>
          <p:nvPr/>
        </p:nvSpPr>
        <p:spPr>
          <a:xfrm>
            <a:off x="2268065" y="3290045"/>
            <a:ext cx="618565" cy="600635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accent1"/>
                </a:solidFill>
              </a:rPr>
              <a:t>6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3AC127DE-ED62-3BC9-F8C9-1CCB571999C2}"/>
              </a:ext>
            </a:extLst>
          </p:cNvPr>
          <p:cNvSpPr/>
          <p:nvPr/>
        </p:nvSpPr>
        <p:spPr>
          <a:xfrm>
            <a:off x="5401229" y="3290045"/>
            <a:ext cx="618565" cy="600635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accent1"/>
                </a:solidFill>
              </a:rPr>
              <a:t>5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1BF1AA33-993E-5992-B500-EDF51450789B}"/>
              </a:ext>
            </a:extLst>
          </p:cNvPr>
          <p:cNvSpPr/>
          <p:nvPr/>
        </p:nvSpPr>
        <p:spPr>
          <a:xfrm>
            <a:off x="8534394" y="3290045"/>
            <a:ext cx="618565" cy="600635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accent1"/>
                </a:solidFill>
              </a:rPr>
              <a:t>4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62D97F85-9AF1-494C-9435-807DC16C5B72}"/>
              </a:ext>
            </a:extLst>
          </p:cNvPr>
          <p:cNvSpPr/>
          <p:nvPr/>
        </p:nvSpPr>
        <p:spPr>
          <a:xfrm>
            <a:off x="2268065" y="5020231"/>
            <a:ext cx="618565" cy="600635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accent1"/>
                </a:solidFill>
              </a:rPr>
              <a:t>7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40AB312C-478E-1598-BB9E-E686F23C6C9A}"/>
              </a:ext>
            </a:extLst>
          </p:cNvPr>
          <p:cNvSpPr/>
          <p:nvPr/>
        </p:nvSpPr>
        <p:spPr>
          <a:xfrm>
            <a:off x="5401229" y="5020231"/>
            <a:ext cx="618565" cy="600635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accent1"/>
                </a:solidFill>
              </a:rPr>
              <a:t>8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B4F9EE15-2F46-46C3-9CBD-6E1DE891671E}"/>
              </a:ext>
            </a:extLst>
          </p:cNvPr>
          <p:cNvSpPr/>
          <p:nvPr/>
        </p:nvSpPr>
        <p:spPr>
          <a:xfrm>
            <a:off x="8534393" y="5020231"/>
            <a:ext cx="618565" cy="600635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accent1"/>
                </a:solidFill>
              </a:rPr>
              <a:t>9</a:t>
            </a:r>
          </a:p>
        </p:txBody>
      </p:sp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id="{DD8B5D10-07CF-F589-9613-AB7972D4C56D}"/>
              </a:ext>
            </a:extLst>
          </p:cNvPr>
          <p:cNvSpPr/>
          <p:nvPr/>
        </p:nvSpPr>
        <p:spPr>
          <a:xfrm>
            <a:off x="2949383" y="1647264"/>
            <a:ext cx="2384614" cy="425824"/>
          </a:xfrm>
          <a:prstGeom prst="rightArrow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>
              <a:solidFill>
                <a:schemeClr val="accent1"/>
              </a:solidFill>
            </a:endParaRPr>
          </a:p>
        </p:txBody>
      </p:sp>
      <p:sp>
        <p:nvSpPr>
          <p:cNvPr id="15" name="Стрелка: вправо 14">
            <a:extLst>
              <a:ext uri="{FF2B5EF4-FFF2-40B4-BE49-F238E27FC236}">
                <a16:creationId xmlns:a16="http://schemas.microsoft.com/office/drawing/2014/main" id="{23D0620D-7645-B843-4D26-1BD235D24AFD}"/>
              </a:ext>
            </a:extLst>
          </p:cNvPr>
          <p:cNvSpPr/>
          <p:nvPr/>
        </p:nvSpPr>
        <p:spPr>
          <a:xfrm>
            <a:off x="2949383" y="5107636"/>
            <a:ext cx="2384614" cy="425824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>
              <a:solidFill>
                <a:schemeClr val="accent1"/>
              </a:solidFill>
            </a:endParaRPr>
          </a:p>
        </p:txBody>
      </p:sp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id="{56E6151F-01B5-DC7C-65DC-E70AC809A138}"/>
              </a:ext>
            </a:extLst>
          </p:cNvPr>
          <p:cNvSpPr/>
          <p:nvPr/>
        </p:nvSpPr>
        <p:spPr>
          <a:xfrm>
            <a:off x="6084787" y="1647264"/>
            <a:ext cx="2384614" cy="425824"/>
          </a:xfrm>
          <a:prstGeom prst="rightArrow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>
              <a:solidFill>
                <a:schemeClr val="accent1"/>
              </a:solidFill>
            </a:endParaRPr>
          </a:p>
        </p:txBody>
      </p:sp>
      <p:sp>
        <p:nvSpPr>
          <p:cNvPr id="17" name="Стрелка: вправо 16">
            <a:extLst>
              <a:ext uri="{FF2B5EF4-FFF2-40B4-BE49-F238E27FC236}">
                <a16:creationId xmlns:a16="http://schemas.microsoft.com/office/drawing/2014/main" id="{1908BEEC-445F-2387-714A-A229A3D6346C}"/>
              </a:ext>
            </a:extLst>
          </p:cNvPr>
          <p:cNvSpPr/>
          <p:nvPr/>
        </p:nvSpPr>
        <p:spPr>
          <a:xfrm>
            <a:off x="6083668" y="5107636"/>
            <a:ext cx="2384614" cy="425824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>
              <a:solidFill>
                <a:schemeClr val="accent1"/>
              </a:solidFill>
            </a:endParaRPr>
          </a:p>
        </p:txBody>
      </p:sp>
      <p:sp>
        <p:nvSpPr>
          <p:cNvPr id="18" name="Стрелка: вправо 17">
            <a:extLst>
              <a:ext uri="{FF2B5EF4-FFF2-40B4-BE49-F238E27FC236}">
                <a16:creationId xmlns:a16="http://schemas.microsoft.com/office/drawing/2014/main" id="{C2F7F6A0-231F-E443-A3F9-F10F697C49C8}"/>
              </a:ext>
            </a:extLst>
          </p:cNvPr>
          <p:cNvSpPr/>
          <p:nvPr/>
        </p:nvSpPr>
        <p:spPr>
          <a:xfrm rot="10800000">
            <a:off x="2949383" y="3377450"/>
            <a:ext cx="2384614" cy="425824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>
              <a:solidFill>
                <a:schemeClr val="accent1"/>
              </a:solidFill>
            </a:endParaRPr>
          </a:p>
        </p:txBody>
      </p:sp>
      <p:sp>
        <p:nvSpPr>
          <p:cNvPr id="19" name="Стрелка: вправо 18">
            <a:extLst>
              <a:ext uri="{FF2B5EF4-FFF2-40B4-BE49-F238E27FC236}">
                <a16:creationId xmlns:a16="http://schemas.microsoft.com/office/drawing/2014/main" id="{97DE01E5-04B1-F6C3-4BFC-5E338F665857}"/>
              </a:ext>
            </a:extLst>
          </p:cNvPr>
          <p:cNvSpPr/>
          <p:nvPr/>
        </p:nvSpPr>
        <p:spPr>
          <a:xfrm rot="10800000">
            <a:off x="6083668" y="3377450"/>
            <a:ext cx="2384614" cy="425824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>
              <a:solidFill>
                <a:schemeClr val="accent1"/>
              </a:solidFill>
            </a:endParaRPr>
          </a:p>
        </p:txBody>
      </p:sp>
      <p:sp>
        <p:nvSpPr>
          <p:cNvPr id="20" name="Стрелка: развернутая 19">
            <a:extLst>
              <a:ext uri="{FF2B5EF4-FFF2-40B4-BE49-F238E27FC236}">
                <a16:creationId xmlns:a16="http://schemas.microsoft.com/office/drawing/2014/main" id="{2C368D8E-201C-6987-0ADE-346833EB45B4}"/>
              </a:ext>
            </a:extLst>
          </p:cNvPr>
          <p:cNvSpPr/>
          <p:nvPr/>
        </p:nvSpPr>
        <p:spPr>
          <a:xfrm rot="5400000">
            <a:off x="9080409" y="1890865"/>
            <a:ext cx="2049953" cy="1774864"/>
          </a:xfrm>
          <a:prstGeom prst="uturnArrow">
            <a:avLst>
              <a:gd name="adj1" fmla="val 12342"/>
              <a:gd name="adj2" fmla="val 11959"/>
              <a:gd name="adj3" fmla="val 11181"/>
              <a:gd name="adj4" fmla="val 54856"/>
              <a:gd name="adj5" fmla="val 100000"/>
            </a:avLst>
          </a:prstGeom>
          <a:gradFill flip="none" rotWithShape="1">
            <a:gsLst>
              <a:gs pos="0">
                <a:schemeClr val="bg2">
                  <a:lumMod val="51000"/>
                </a:schemeClr>
              </a:gs>
              <a:gs pos="77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0800000" scaled="1"/>
            <a:tileRect/>
          </a:gradFill>
          <a:ln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>
              <a:solidFill>
                <a:schemeClr val="accent1"/>
              </a:solidFill>
            </a:endParaRPr>
          </a:p>
        </p:txBody>
      </p:sp>
      <p:sp>
        <p:nvSpPr>
          <p:cNvPr id="21" name="Стрелка: развернутая 20">
            <a:extLst>
              <a:ext uri="{FF2B5EF4-FFF2-40B4-BE49-F238E27FC236}">
                <a16:creationId xmlns:a16="http://schemas.microsoft.com/office/drawing/2014/main" id="{C6A76211-66A5-47FE-90E6-6BE3D548B6E4}"/>
              </a:ext>
            </a:extLst>
          </p:cNvPr>
          <p:cNvSpPr/>
          <p:nvPr/>
        </p:nvSpPr>
        <p:spPr>
          <a:xfrm rot="16200000" flipH="1">
            <a:off x="297238" y="3614642"/>
            <a:ext cx="2049952" cy="1774864"/>
          </a:xfrm>
          <a:prstGeom prst="uturnArrow">
            <a:avLst>
              <a:gd name="adj1" fmla="val 12342"/>
              <a:gd name="adj2" fmla="val 11959"/>
              <a:gd name="adj3" fmla="val 11181"/>
              <a:gd name="adj4" fmla="val 54856"/>
              <a:gd name="adj5" fmla="val 100000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BB6FE19-16C3-E2F0-4D03-D5DCE04D1D44}"/>
              </a:ext>
            </a:extLst>
          </p:cNvPr>
          <p:cNvSpPr txBox="1"/>
          <p:nvPr/>
        </p:nvSpPr>
        <p:spPr>
          <a:xfrm>
            <a:off x="2034422" y="2148959"/>
            <a:ext cx="1085850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ru-RU" dirty="0"/>
              <a:t>Идея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6A011BB-0F64-2B54-8F27-FF3D12E13A3C}"/>
              </a:ext>
            </a:extLst>
          </p:cNvPr>
          <p:cNvSpPr txBox="1"/>
          <p:nvPr/>
        </p:nvSpPr>
        <p:spPr>
          <a:xfrm>
            <a:off x="4879597" y="2144478"/>
            <a:ext cx="1647828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ru-RU" dirty="0"/>
              <a:t>Концепт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0A24A07-92DC-C17E-960D-D8F66648DB4F}"/>
              </a:ext>
            </a:extLst>
          </p:cNvPr>
          <p:cNvSpPr txBox="1"/>
          <p:nvPr/>
        </p:nvSpPr>
        <p:spPr>
          <a:xfrm>
            <a:off x="8072150" y="2160494"/>
            <a:ext cx="1543050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ru-RU" dirty="0"/>
              <a:t>Разработка модели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FADF9B0-FA0A-1F61-ABAD-5BA708213069}"/>
              </a:ext>
            </a:extLst>
          </p:cNvPr>
          <p:cNvSpPr txBox="1"/>
          <p:nvPr/>
        </p:nvSpPr>
        <p:spPr>
          <a:xfrm>
            <a:off x="8072150" y="3857554"/>
            <a:ext cx="1543050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ru-RU" dirty="0"/>
              <a:t>Создание прототипа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281EDA0-AEC8-4093-2358-8FCDD4374875}"/>
              </a:ext>
            </a:extLst>
          </p:cNvPr>
          <p:cNvSpPr txBox="1"/>
          <p:nvPr/>
        </p:nvSpPr>
        <p:spPr>
          <a:xfrm>
            <a:off x="4924419" y="3854201"/>
            <a:ext cx="1543050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ru-RU" dirty="0"/>
              <a:t>Готовая модель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2F58A8E-0497-C315-ACFA-D64FF3EFCD5F}"/>
              </a:ext>
            </a:extLst>
          </p:cNvPr>
          <p:cNvSpPr txBox="1"/>
          <p:nvPr/>
        </p:nvSpPr>
        <p:spPr>
          <a:xfrm>
            <a:off x="1403336" y="3861323"/>
            <a:ext cx="2344103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ru-RU" dirty="0"/>
              <a:t>Поиск дистрибьюторов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55FD6B5-DF20-47FE-6821-8B2F93C6D4E7}"/>
              </a:ext>
            </a:extLst>
          </p:cNvPr>
          <p:cNvSpPr txBox="1"/>
          <p:nvPr/>
        </p:nvSpPr>
        <p:spPr>
          <a:xfrm>
            <a:off x="1589626" y="5588109"/>
            <a:ext cx="1971521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ru-RU" dirty="0"/>
              <a:t>Поиск поставщиков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EB7B0EE-0449-74EA-73F7-FFC83387F071}"/>
              </a:ext>
            </a:extLst>
          </p:cNvPr>
          <p:cNvSpPr txBox="1"/>
          <p:nvPr/>
        </p:nvSpPr>
        <p:spPr>
          <a:xfrm>
            <a:off x="4764458" y="5588109"/>
            <a:ext cx="1878105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ru-RU" dirty="0"/>
              <a:t>Массовое производство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D260546-0E16-70D4-5C55-2E306A642162}"/>
              </a:ext>
            </a:extLst>
          </p:cNvPr>
          <p:cNvSpPr txBox="1"/>
          <p:nvPr/>
        </p:nvSpPr>
        <p:spPr>
          <a:xfrm>
            <a:off x="7767350" y="5620866"/>
            <a:ext cx="2152650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ru-RU" dirty="0"/>
              <a:t>Первый миллиард</a:t>
            </a:r>
          </a:p>
        </p:txBody>
      </p:sp>
    </p:spTree>
    <p:extLst>
      <p:ext uri="{BB962C8B-B14F-4D97-AF65-F5344CB8AC3E}">
        <p14:creationId xmlns:p14="http://schemas.microsoft.com/office/powerpoint/2010/main" val="1534334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5D2D8D-4A4D-86AF-2DC5-043283E57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577"/>
            <a:ext cx="10515600" cy="93391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Что с проектом на данный момент?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A62A2C9-F311-6972-C336-E0A74C9C2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201271"/>
            <a:ext cx="10515600" cy="5285254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Пройдены уровни </a:t>
            </a:r>
            <a:r>
              <a:rPr lang="en-US" b="1" dirty="0"/>
              <a:t>TRL-1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и </a:t>
            </a:r>
            <a:r>
              <a:rPr lang="en-US" b="1" dirty="0"/>
              <a:t>TRL-2</a:t>
            </a:r>
            <a:r>
              <a:rPr lang="ru-RU" b="1" dirty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готова концепция, ведётся разработка оптимальной конструкции отвечающей современным требованиям.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ведутся экономические расчёты.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Разрабатывается конструкторская документация.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>
              <a:solidFill>
                <a:schemeClr val="tx1"/>
              </a:solidFill>
            </a:endParaRPr>
          </a:p>
          <a:p>
            <a:r>
              <a:rPr lang="ru-RU" b="1" dirty="0"/>
              <a:t>Следующим этапом планируется:</a:t>
            </a:r>
            <a:endParaRPr lang="en-US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Физическая сборка модели в черновом варианте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Переход на уровни </a:t>
            </a:r>
            <a:r>
              <a:rPr lang="en-US" b="1" dirty="0"/>
              <a:t>TRL-</a:t>
            </a:r>
            <a:r>
              <a:rPr lang="ru-RU" b="1" dirty="0"/>
              <a:t>3</a:t>
            </a:r>
            <a:r>
              <a:rPr lang="ru-RU" dirty="0">
                <a:solidFill>
                  <a:schemeClr val="tx1"/>
                </a:solidFill>
              </a:rPr>
              <a:t>,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/>
              <a:t>TRL-4</a:t>
            </a:r>
            <a:r>
              <a:rPr lang="ru-RU" dirty="0">
                <a:solidFill>
                  <a:schemeClr val="tx1"/>
                </a:solidFill>
              </a:rPr>
              <a:t> и </a:t>
            </a:r>
            <a:r>
              <a:rPr lang="en-US" b="1" dirty="0"/>
              <a:t>TRL-5</a:t>
            </a:r>
            <a:r>
              <a:rPr lang="ru-RU" b="1" dirty="0">
                <a:solidFill>
                  <a:schemeClr val="tx1"/>
                </a:solidFill>
              </a:rPr>
              <a:t>.</a:t>
            </a:r>
            <a:endParaRPr lang="ru-RU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Просчёт всех сложностей, недостатков и минусов. Их устранение и оптимизация производства.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Разработка внешнего вида с учётом безопасности, аэродинамики и эстетической составляющей.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Для перехода на следующий этап необходимо от 4 до 11 млн. Рублей.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975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328B6A-8865-B8E6-D49B-838CB74BC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3798"/>
            <a:ext cx="10515600" cy="711552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Бизнес-модель.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25E99FF7-9A95-3E73-98FB-1C2EDAE78E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1902670"/>
              </p:ext>
            </p:extLst>
          </p:nvPr>
        </p:nvGraphicFramePr>
        <p:xfrm>
          <a:off x="1900237" y="1167341"/>
          <a:ext cx="8391526" cy="52782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3550">
                  <a:extLst>
                    <a:ext uri="{9D8B030D-6E8A-4147-A177-3AD203B41FA5}">
                      <a16:colId xmlns:a16="http://schemas.microsoft.com/office/drawing/2014/main" val="2039555147"/>
                    </a:ext>
                  </a:extLst>
                </a:gridCol>
                <a:gridCol w="1571625">
                  <a:extLst>
                    <a:ext uri="{9D8B030D-6E8A-4147-A177-3AD203B41FA5}">
                      <a16:colId xmlns:a16="http://schemas.microsoft.com/office/drawing/2014/main" val="761742135"/>
                    </a:ext>
                  </a:extLst>
                </a:gridCol>
                <a:gridCol w="890588">
                  <a:extLst>
                    <a:ext uri="{9D8B030D-6E8A-4147-A177-3AD203B41FA5}">
                      <a16:colId xmlns:a16="http://schemas.microsoft.com/office/drawing/2014/main" val="3543194224"/>
                    </a:ext>
                  </a:extLst>
                </a:gridCol>
                <a:gridCol w="776287">
                  <a:extLst>
                    <a:ext uri="{9D8B030D-6E8A-4147-A177-3AD203B41FA5}">
                      <a16:colId xmlns:a16="http://schemas.microsoft.com/office/drawing/2014/main" val="2440531129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2184530771"/>
                    </a:ext>
                  </a:extLst>
                </a:gridCol>
                <a:gridCol w="1800226">
                  <a:extLst>
                    <a:ext uri="{9D8B030D-6E8A-4147-A177-3AD203B41FA5}">
                      <a16:colId xmlns:a16="http://schemas.microsoft.com/office/drawing/2014/main" val="1144629494"/>
                    </a:ext>
                  </a:extLst>
                </a:gridCol>
              </a:tblGrid>
              <a:tr h="1696861">
                <a:tc rowSpan="2"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Ключевые партнёры:</a:t>
                      </a:r>
                    </a:p>
                    <a:p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Avito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OZON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Поставщики электроники.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Поставщик сырья для производства.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Спонсоры.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Сообщества пользователей.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Ключевые виды деятельности:</a:t>
                      </a:r>
                    </a:p>
                    <a:p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Производство техники.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Производство запчастей.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Ценностные предложения:</a:t>
                      </a:r>
                    </a:p>
                    <a:p>
                      <a:endParaRPr lang="ru-RU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Качество.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Доступность.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Технологичность.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Простота эксплуатации.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Экономичность.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Большая мощность при меньшей массе.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Круглогодичное обслуживание техники.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Взаимоотношения с клиентами:</a:t>
                      </a:r>
                    </a:p>
                    <a:p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</a:rPr>
                        <a:t>Персональная поддержка.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</a:rPr>
                        <a:t>Самообслуживание.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</a:rPr>
                        <a:t>Сообщества.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</a:rPr>
                        <a:t>Совместное создание.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Потребительские сегменты:</a:t>
                      </a:r>
                    </a:p>
                    <a:p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Любители активного отдыха.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Прокатные организации.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Поисково-спасательные службы.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Патрульные службы.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Туристические агентства.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752949"/>
                  </a:ext>
                </a:extLst>
              </a:tr>
              <a:tr h="169686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Ключевые ресурсы:</a:t>
                      </a:r>
                    </a:p>
                    <a:p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Финансовые.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Человеческие.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Интеллектуаль-ные.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Материальные.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Каналы сбыта:</a:t>
                      </a:r>
                    </a:p>
                    <a:p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Прямые продажи.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Партнёрские каналы.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Реклама.</a:t>
                      </a:r>
                      <a:br>
                        <a:rPr lang="ru-RU" sz="1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Каналы оптовых и розничных продаж.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597149"/>
                  </a:ext>
                </a:extLst>
              </a:tr>
              <a:tr h="1696861">
                <a:tc gridSpan="3"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Структура издержек:</a:t>
                      </a:r>
                    </a:p>
                    <a:p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Расходы на создание, тестирование.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Поддержание взаимоотношений с клиентами.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Реклама.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Потоки поступления доходов:</a:t>
                      </a:r>
                    </a:p>
                    <a:p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Продажа и обслуживание техники.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Продажа запчастей и ремонт.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Спонсирование.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Гос. поддержка.</a:t>
                      </a:r>
                    </a:p>
                    <a:p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2234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615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CFE75B-8897-0107-02A7-BF36BC300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950"/>
            <a:ext cx="10515600" cy="93485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Результаты акселерации.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3E619D-AAEB-1634-7ACD-7C4C40002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335741"/>
            <a:ext cx="10515600" cy="4753909"/>
          </a:xfrm>
        </p:spPr>
        <p:txBody>
          <a:bodyPr/>
          <a:lstStyle/>
          <a:p>
            <a:r>
              <a:rPr lang="ru-RU" b="1" dirty="0"/>
              <a:t>За период акселерации: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	</a:t>
            </a:r>
            <a:r>
              <a:rPr lang="ru-RU" dirty="0">
                <a:solidFill>
                  <a:schemeClr val="tx1"/>
                </a:solidFill>
              </a:rPr>
              <a:t>была переработана идея.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	Выявлены проблемы и придумано решение.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	Проанализирован рынок мототехники.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	составлена дорожная карта.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	Разработана бизнес-модель.</a:t>
            </a:r>
          </a:p>
        </p:txBody>
      </p:sp>
    </p:spTree>
    <p:extLst>
      <p:ext uri="{BB962C8B-B14F-4D97-AF65-F5344CB8AC3E}">
        <p14:creationId xmlns:p14="http://schemas.microsoft.com/office/powerpoint/2010/main" val="4144870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CFC85-219B-4FDE-E7C9-086DDA8EE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2706"/>
            <a:ext cx="12192000" cy="869576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Команда проекта.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48192991-F60E-FFE1-29E5-C76F10FE4276}"/>
              </a:ext>
            </a:extLst>
          </p:cNvPr>
          <p:cNvSpPr/>
          <p:nvPr/>
        </p:nvSpPr>
        <p:spPr>
          <a:xfrm>
            <a:off x="4711702" y="1478334"/>
            <a:ext cx="2768596" cy="1300444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Шипицын Денис</a:t>
            </a:r>
          </a:p>
          <a:p>
            <a:pPr algn="ctr"/>
            <a:r>
              <a:rPr lang="ru-RU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(Исполнитель)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EB474591-DAA4-6CA3-72E0-195602FE6122}"/>
              </a:ext>
            </a:extLst>
          </p:cNvPr>
          <p:cNvSpPr/>
          <p:nvPr/>
        </p:nvSpPr>
        <p:spPr>
          <a:xfrm>
            <a:off x="1136960" y="3264829"/>
            <a:ext cx="2768596" cy="1300444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Конев </a:t>
            </a:r>
          </a:p>
          <a:p>
            <a:pPr algn="ctr"/>
            <a:r>
              <a:rPr lang="ru-RU" dirty="0"/>
              <a:t>Сергей</a:t>
            </a:r>
          </a:p>
          <a:p>
            <a:pPr algn="ctr"/>
            <a:r>
              <a:rPr lang="ru-RU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(Аналитик)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9647F724-94A0-60A8-903B-7740E73932DD}"/>
              </a:ext>
            </a:extLst>
          </p:cNvPr>
          <p:cNvSpPr/>
          <p:nvPr/>
        </p:nvSpPr>
        <p:spPr>
          <a:xfrm>
            <a:off x="4711702" y="3264829"/>
            <a:ext cx="2768596" cy="130044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Самольянова Оксана</a:t>
            </a:r>
          </a:p>
          <a:p>
            <a:pPr algn="ctr"/>
            <a:r>
              <a:rPr lang="ru-RU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(Координатор)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0A806F90-F78D-F394-592F-229E8F1AA81A}"/>
              </a:ext>
            </a:extLst>
          </p:cNvPr>
          <p:cNvSpPr/>
          <p:nvPr/>
        </p:nvSpPr>
        <p:spPr>
          <a:xfrm>
            <a:off x="8286444" y="3264828"/>
            <a:ext cx="2768596" cy="1300444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Мисюрин Никита</a:t>
            </a:r>
          </a:p>
          <a:p>
            <a:pPr algn="ctr"/>
            <a:r>
              <a:rPr lang="ru-RU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(Критик)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9647F724-94A0-60A8-903B-7740E73932DD}"/>
              </a:ext>
            </a:extLst>
          </p:cNvPr>
          <p:cNvSpPr/>
          <p:nvPr/>
        </p:nvSpPr>
        <p:spPr>
          <a:xfrm>
            <a:off x="4711702" y="5051323"/>
            <a:ext cx="2768596" cy="130044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Лялин Евгений</a:t>
            </a:r>
          </a:p>
          <a:p>
            <a:pPr algn="ctr"/>
            <a:r>
              <a:rPr lang="ru-RU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(Наставник)</a:t>
            </a:r>
          </a:p>
        </p:txBody>
      </p:sp>
    </p:spTree>
    <p:extLst>
      <p:ext uri="{BB962C8B-B14F-4D97-AF65-F5344CB8AC3E}">
        <p14:creationId xmlns:p14="http://schemas.microsoft.com/office/powerpoint/2010/main" val="28658239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1026</TotalTime>
  <Words>929</Words>
  <Application>Microsoft Office PowerPoint</Application>
  <PresentationFormat>Широкоэкранный</PresentationFormat>
  <Paragraphs>157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Century Gothic</vt:lpstr>
      <vt:lpstr>Wingdings</vt:lpstr>
      <vt:lpstr>Wingdings 3</vt:lpstr>
      <vt:lpstr>Ион</vt:lpstr>
      <vt:lpstr>Универсальный транспорт</vt:lpstr>
      <vt:lpstr>Проблема.</vt:lpstr>
      <vt:lpstr>Решение.</vt:lpstr>
      <vt:lpstr>Решение.</vt:lpstr>
      <vt:lpstr>Продажи мототехники в 2024 году.</vt:lpstr>
      <vt:lpstr>Дорожная карта.</vt:lpstr>
      <vt:lpstr>Что с проектом на данный момент?</vt:lpstr>
      <vt:lpstr>Бизнес-модель.</vt:lpstr>
      <vt:lpstr>Результаты акселерации.</vt:lpstr>
      <vt:lpstr>Команда проекта.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Универсальный транспорт</dc:title>
  <dc:creator>Shipitsun Denis</dc:creator>
  <cp:lastModifiedBy>Shipitsun Denis</cp:lastModifiedBy>
  <cp:revision>8</cp:revision>
  <dcterms:created xsi:type="dcterms:W3CDTF">2024-10-22T10:21:34Z</dcterms:created>
  <dcterms:modified xsi:type="dcterms:W3CDTF">2024-10-31T12:16:06Z</dcterms:modified>
</cp:coreProperties>
</file>