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Raleway SemiBold"/>
      <p:regular r:id="rId27"/>
      <p:bold r:id="rId28"/>
      <p:italic r:id="rId29"/>
      <p:boldItalic r:id="rId30"/>
    </p:embeddedFont>
    <p:embeddedFont>
      <p:font typeface="Roboto"/>
      <p:regular r:id="rId31"/>
      <p:bold r:id="rId32"/>
      <p:italic r:id="rId33"/>
      <p:boldItalic r:id="rId34"/>
    </p:embeddedFont>
    <p:embeddedFont>
      <p:font typeface="Raleway ExtraBold"/>
      <p:bold r:id="rId35"/>
      <p:boldItalic r:id="rId36"/>
    </p:embeddedFont>
    <p:embeddedFont>
      <p:font typeface="Helvetica Neue"/>
      <p:regular r:id="rId37"/>
      <p:bold r:id="rId38"/>
      <p:italic r:id="rId39"/>
      <p:boldItalic r:id="rId40"/>
    </p:embeddedFont>
    <p:embeddedFont>
      <p:font typeface="Montserrat ExtraBold"/>
      <p:bold r:id="rId41"/>
      <p:boldItalic r:id="rId42"/>
    </p:embeddedFont>
    <p:embeddedFont>
      <p:font typeface="Century Gothic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7" roundtripDataSignature="AMtx7mjEpuFikag9UGOx/CTvAk/71yX7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79DA059-E18C-4B25-870E-2885210259CD}">
  <a:tblStyle styleId="{F79DA059-E18C-4B25-870E-2885210259C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8C09A312-BD06-4259-B19D-E3D2F508D8F2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boldItalic.fntdata"/><Relationship Id="rId20" Type="http://schemas.openxmlformats.org/officeDocument/2006/relationships/slide" Target="slides/slide13.xml"/><Relationship Id="rId42" Type="http://schemas.openxmlformats.org/officeDocument/2006/relationships/font" Target="fonts/MontserratExtraBold-boldItalic.fntdata"/><Relationship Id="rId41" Type="http://schemas.openxmlformats.org/officeDocument/2006/relationships/font" Target="fonts/MontserratExtraBold-bold.fntdata"/><Relationship Id="rId22" Type="http://schemas.openxmlformats.org/officeDocument/2006/relationships/slide" Target="slides/slide15.xml"/><Relationship Id="rId44" Type="http://schemas.openxmlformats.org/officeDocument/2006/relationships/font" Target="fonts/CenturyGothic-bold.fntdata"/><Relationship Id="rId21" Type="http://schemas.openxmlformats.org/officeDocument/2006/relationships/slide" Target="slides/slide14.xml"/><Relationship Id="rId43" Type="http://schemas.openxmlformats.org/officeDocument/2006/relationships/font" Target="fonts/CenturyGothic-regular.fntdata"/><Relationship Id="rId24" Type="http://schemas.openxmlformats.org/officeDocument/2006/relationships/font" Target="fonts/Raleway-bold.fntdata"/><Relationship Id="rId46" Type="http://schemas.openxmlformats.org/officeDocument/2006/relationships/font" Target="fonts/CenturyGothic-boldItalic.fntdata"/><Relationship Id="rId23" Type="http://schemas.openxmlformats.org/officeDocument/2006/relationships/font" Target="fonts/Raleway-regular.fntdata"/><Relationship Id="rId45" Type="http://schemas.openxmlformats.org/officeDocument/2006/relationships/font" Target="fonts/CenturyGothic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47" Type="http://customschemas.google.com/relationships/presentationmetadata" Target="metadata"/><Relationship Id="rId28" Type="http://schemas.openxmlformats.org/officeDocument/2006/relationships/font" Target="fonts/RalewaySemiBold-bold.fntdata"/><Relationship Id="rId27" Type="http://schemas.openxmlformats.org/officeDocument/2006/relationships/font" Target="fonts/RalewaySemiBold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regular.fntdata"/><Relationship Id="rId30" Type="http://schemas.openxmlformats.org/officeDocument/2006/relationships/font" Target="fonts/RalewaySemiBold-boldItalic.fntdata"/><Relationship Id="rId11" Type="http://schemas.openxmlformats.org/officeDocument/2006/relationships/slide" Target="slides/slide4.xml"/><Relationship Id="rId33" Type="http://schemas.openxmlformats.org/officeDocument/2006/relationships/font" Target="fonts/Roboto-italic.fntdata"/><Relationship Id="rId10" Type="http://schemas.openxmlformats.org/officeDocument/2006/relationships/slide" Target="slides/slide3.xml"/><Relationship Id="rId32" Type="http://schemas.openxmlformats.org/officeDocument/2006/relationships/font" Target="fonts/Roboto-bold.fntdata"/><Relationship Id="rId13" Type="http://schemas.openxmlformats.org/officeDocument/2006/relationships/slide" Target="slides/slide6.xml"/><Relationship Id="rId35" Type="http://schemas.openxmlformats.org/officeDocument/2006/relationships/font" Target="fonts/RalewayExtraBold-bold.fntdata"/><Relationship Id="rId12" Type="http://schemas.openxmlformats.org/officeDocument/2006/relationships/slide" Target="slides/slide5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8.xml"/><Relationship Id="rId37" Type="http://schemas.openxmlformats.org/officeDocument/2006/relationships/font" Target="fonts/HelveticaNeue-regular.fntdata"/><Relationship Id="rId14" Type="http://schemas.openxmlformats.org/officeDocument/2006/relationships/slide" Target="slides/slide7.xml"/><Relationship Id="rId36" Type="http://schemas.openxmlformats.org/officeDocument/2006/relationships/font" Target="fonts/RalewayExtraBold-boldItalic.fntdata"/><Relationship Id="rId17" Type="http://schemas.openxmlformats.org/officeDocument/2006/relationships/slide" Target="slides/slide10.xml"/><Relationship Id="rId39" Type="http://schemas.openxmlformats.org/officeDocument/2006/relationships/font" Target="fonts/HelveticaNeue-italic.fntdata"/><Relationship Id="rId16" Type="http://schemas.openxmlformats.org/officeDocument/2006/relationships/slide" Target="slides/slide9.xml"/><Relationship Id="rId38" Type="http://schemas.openxmlformats.org/officeDocument/2006/relationships/font" Target="fonts/HelveticaNeue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9b95551a7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g29b95551a74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9b95551a74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g29b95551a74_0_3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5" name="Google Shape;32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902e5731e0_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2902e5731e0_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25.png"/><Relationship Id="rId13" Type="http://schemas.openxmlformats.org/officeDocument/2006/relationships/image" Target="../media/image20.png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6.jpg"/><Relationship Id="rId5" Type="http://schemas.openxmlformats.org/officeDocument/2006/relationships/image" Target="../media/image14.png"/><Relationship Id="rId6" Type="http://schemas.openxmlformats.org/officeDocument/2006/relationships/image" Target="../media/image18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idx="1" type="body"/>
          </p:nvPr>
        </p:nvSpPr>
        <p:spPr>
          <a:xfrm>
            <a:off x="629843" y="1630131"/>
            <a:ext cx="3825300" cy="17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31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“Олимп”</a:t>
            </a:r>
            <a:endParaRPr sz="31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для твоего здоровья</a:t>
            </a:r>
            <a:endParaRPr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 sz="31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 txBox="1"/>
          <p:nvPr>
            <p:ph idx="1" type="body"/>
          </p:nvPr>
        </p:nvSpPr>
        <p:spPr>
          <a:xfrm>
            <a:off x="457193" y="184063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Мобильные приложения для здоровья имеют огромную актуальность в современном мире. В последние годы развитие мобильных технологий привело к тому, что смартфоны стали неотъемлемой частью нашей повседневной жизни. Использование мобильных приложений для поддержания здоровья и физической активности стало популярным и эффективным способом контролировать свое состояние и достичь оптимального физического и психического благополучия. 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643"/>
              <a:buNone/>
            </a:pPr>
            <a:r>
              <a:t/>
            </a:r>
            <a:endParaRPr sz="950">
              <a:solidFill>
                <a:srgbClr val="414D5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643"/>
              <a:buNone/>
            </a:pPr>
            <a:r>
              <a:t/>
            </a:r>
            <a:endParaRPr sz="750"/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9" name="Google Shape;129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0" name="Google Shape;130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0" name="Google Shape;140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8F00FF"/>
                </a:solidFill>
              </a:rPr>
              <a:t>●</a:t>
            </a:r>
            <a:r>
              <a:rPr lang="ru">
                <a:solidFill>
                  <a:srgbClr val="132C40"/>
                </a:solidFill>
              </a:rPr>
              <a:t>Люди ,которые проф.занимаются спортом и нуждаются в постоянном контроле своего состояния.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Спортсменам необходимо отслеживать свой вес,кол-во употребляемых калорий и жиров в день для участия в соревнованиях либо для собственных целей.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8F00FF"/>
                </a:solidFill>
              </a:rPr>
              <a:t>●</a:t>
            </a:r>
            <a:r>
              <a:rPr lang="ru">
                <a:solidFill>
                  <a:srgbClr val="132C40"/>
                </a:solidFill>
              </a:rPr>
              <a:t>Люди ,у которых есть потребность в поддержании своего физического здоровья на дому.К примеру люди,которым необходима разминка с утра ,во время работы,вечером или даже ночью ,для того,чтобы размять мышцы и снять усталость после тяжелого дня.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●Люди в возрасте которые заинтересованы в поддержании своего здоровья.К примеру,когда врач прописал необходимость разминаться и совершать какие-то подвижные занятия ,то приложение индивидуально разработает нужный план.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4" name="Google Shape;154;p4"/>
          <p:cNvSpPr txBox="1"/>
          <p:nvPr>
            <p:ph idx="1" type="body"/>
          </p:nvPr>
        </p:nvSpPr>
        <p:spPr>
          <a:xfrm>
            <a:off x="810568" y="2703306"/>
            <a:ext cx="6568200" cy="15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/>
              <a:t>Наша целевая аудитория сталкивается со сложностями: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/>
              <a:t>1.Составление системы тренировок , которая не навредит здоровью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/>
              <a:t>2.Высокая цена за абонемент в тренажерном зале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/>
              <a:t>3.Нет возможности ежедневно посещать тренажерный зал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8" name="Google Shape;168;p5"/>
          <p:cNvSpPr txBox="1"/>
          <p:nvPr>
            <p:ph idx="1" type="body"/>
          </p:nvPr>
        </p:nvSpPr>
        <p:spPr>
          <a:xfrm>
            <a:off x="294093" y="2088581"/>
            <a:ext cx="7993200" cy="17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/>
              <a:t>Наше мобильное приложение  для здоровья Олимп имеет следующие особенности: 1) Мониторинг здоровья- отслеживание ключевых показателей здоровья, такие как пульс, давление, уровень сна, потребление калорий. 2) Отслеживание и планирование физических тренировок- создание и отслеживание планов тренировок. Оно может предложить подходящие тренировки для достижения конкретных физических целей.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6" name="Google Shape;17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2" name="Google Shape;182;p6"/>
          <p:cNvSpPr txBox="1"/>
          <p:nvPr>
            <p:ph idx="1" type="body"/>
          </p:nvPr>
        </p:nvSpPr>
        <p:spPr>
          <a:xfrm>
            <a:off x="356132" y="1481081"/>
            <a:ext cx="7743900" cy="21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FD493D"/>
                </a:solidFill>
              </a:rPr>
              <a:t>Мы, стартап  </a:t>
            </a:r>
            <a:r>
              <a:rPr lang="ru" sz="1300"/>
              <a:t>«Олимп»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FD493D"/>
                </a:solidFill>
              </a:rPr>
              <a:t>помогаем  </a:t>
            </a:r>
            <a:r>
              <a:rPr lang="ru" sz="1300"/>
              <a:t>молодёжи ,которая хочет поддерживать своё физ.состояние и развивать его 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FD493D"/>
                </a:solidFill>
              </a:rPr>
              <a:t>в ситуации</a:t>
            </a:r>
            <a:r>
              <a:rPr lang="ru" sz="1300"/>
              <a:t> когда клиент не имеет возможности постоянно посещать зал 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FD493D"/>
                </a:solidFill>
              </a:rPr>
              <a:t>Решать </a:t>
            </a:r>
            <a:r>
              <a:rPr lang="ru" sz="1300"/>
              <a:t>проблему занятий физ.упражнений и сохранение своего здоровья  на дому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FD493D"/>
                </a:solidFill>
              </a:rPr>
              <a:t>с помощью приложения </a:t>
            </a:r>
            <a:r>
              <a:rPr lang="ru" sz="1300"/>
              <a:t>с</a:t>
            </a:r>
            <a:r>
              <a:rPr lang="ru" sz="1300">
                <a:solidFill>
                  <a:srgbClr val="FD493D"/>
                </a:solidFill>
              </a:rPr>
              <a:t> </a:t>
            </a:r>
            <a:r>
              <a:rPr lang="ru" sz="1300"/>
              <a:t> Исскуственного интеллекта 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FD493D"/>
                </a:solidFill>
              </a:rPr>
              <a:t>и</a:t>
            </a:r>
            <a:r>
              <a:rPr lang="ru" sz="1300">
                <a:solidFill>
                  <a:srgbClr val="FF0000"/>
                </a:solidFill>
              </a:rPr>
              <a:t> получать ценность </a:t>
            </a:r>
            <a:r>
              <a:rPr lang="ru" sz="1300"/>
              <a:t>экономии денег и времени.</a:t>
            </a:r>
            <a:endParaRPr sz="13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457194" y="2202438"/>
            <a:ext cx="69366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Продажи будут осуществляться с помощью рекламы в социальных сетях-создать объявление с ссылкой на скачивание приложения,сотрудничество с блогерами в области здоровья и спорта</a:t>
            </a:r>
            <a:endParaRPr i="0" sz="12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3" name="Google Shape;193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9b95551a74_0_0"/>
          <p:cNvSpPr/>
          <p:nvPr/>
        </p:nvSpPr>
        <p:spPr>
          <a:xfrm>
            <a:off x="-9" y="4763379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g29b95551a74_0_0"/>
          <p:cNvSpPr txBox="1"/>
          <p:nvPr/>
        </p:nvSpPr>
        <p:spPr>
          <a:xfrm>
            <a:off x="-6" y="49194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29b95551a74_0_0"/>
          <p:cNvSpPr/>
          <p:nvPr/>
        </p:nvSpPr>
        <p:spPr>
          <a:xfrm>
            <a:off x="349693" y="265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29b95551a74_0_0"/>
          <p:cNvSpPr txBox="1"/>
          <p:nvPr>
            <p:ph type="title"/>
          </p:nvPr>
        </p:nvSpPr>
        <p:spPr>
          <a:xfrm>
            <a:off x="349692" y="252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6" name="Google Shape;206;g29b95551a74_0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g29b95551a74_0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g29b95551a74_0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g29b95551a74_0_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g29b95551a74_0_0"/>
          <p:cNvSpPr txBox="1"/>
          <p:nvPr/>
        </p:nvSpPr>
        <p:spPr>
          <a:xfrm>
            <a:off x="8117013" y="4869477"/>
            <a:ext cx="790200" cy="11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800">
                <a:solidFill>
                  <a:srgbClr val="3C84FF"/>
                </a:solidFill>
              </a:rPr>
              <a:t>‹#›</a:t>
            </a:fld>
            <a:endParaRPr sz="800">
              <a:solidFill>
                <a:srgbClr val="3C84FF"/>
              </a:solidFill>
            </a:endParaRPr>
          </a:p>
        </p:txBody>
      </p:sp>
      <p:grpSp>
        <p:nvGrpSpPr>
          <p:cNvPr id="211" name="Google Shape;211;g29b95551a74_0_0"/>
          <p:cNvGrpSpPr/>
          <p:nvPr/>
        </p:nvGrpSpPr>
        <p:grpSpPr>
          <a:xfrm>
            <a:off x="3838867" y="1031725"/>
            <a:ext cx="4557959" cy="4037100"/>
            <a:chOff x="206792" y="718875"/>
            <a:chExt cx="4557959" cy="4037100"/>
          </a:xfrm>
        </p:grpSpPr>
        <p:sp>
          <p:nvSpPr>
            <p:cNvPr id="212" name="Google Shape;212;g29b95551a74_0_0"/>
            <p:cNvSpPr txBox="1"/>
            <p:nvPr/>
          </p:nvSpPr>
          <p:spPr>
            <a:xfrm>
              <a:off x="206791" y="3134756"/>
              <a:ext cx="618000" cy="9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CE215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13" name="Google Shape;213;g29b95551a74_0_0"/>
            <p:cNvSpPr/>
            <p:nvPr/>
          </p:nvSpPr>
          <p:spPr>
            <a:xfrm>
              <a:off x="658950" y="718875"/>
              <a:ext cx="4105800" cy="4037100"/>
            </a:xfrm>
            <a:prstGeom prst="ellipse">
              <a:avLst/>
            </a:prstGeom>
            <a:solidFill>
              <a:srgbClr val="999999"/>
            </a:solidFill>
            <a:ln cap="flat" cmpd="sng" w="9525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g29b95551a74_0_0"/>
            <p:cNvSpPr/>
            <p:nvPr/>
          </p:nvSpPr>
          <p:spPr>
            <a:xfrm>
              <a:off x="956400" y="1352950"/>
              <a:ext cx="3510900" cy="3402900"/>
            </a:xfrm>
            <a:prstGeom prst="ellipse">
              <a:avLst/>
            </a:prstGeom>
            <a:solidFill>
              <a:srgbClr val="A2C4C9"/>
            </a:solidFill>
            <a:ln cap="flat" cmpd="sng" w="9525">
              <a:solidFill>
                <a:srgbClr val="8888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g29b95551a74_0_0"/>
            <p:cNvSpPr/>
            <p:nvPr/>
          </p:nvSpPr>
          <p:spPr>
            <a:xfrm>
              <a:off x="1364700" y="1994475"/>
              <a:ext cx="2694300" cy="2761500"/>
            </a:xfrm>
            <a:prstGeom prst="ellipse">
              <a:avLst/>
            </a:prstGeom>
            <a:solidFill>
              <a:srgbClr val="083B6A"/>
            </a:solidFill>
            <a:ln cap="flat" cmpd="sng" w="9525">
              <a:solidFill>
                <a:srgbClr val="083B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g29b95551a74_0_0"/>
            <p:cNvSpPr/>
            <p:nvPr/>
          </p:nvSpPr>
          <p:spPr>
            <a:xfrm>
              <a:off x="1702500" y="2685900"/>
              <a:ext cx="2018700" cy="2070000"/>
            </a:xfrm>
            <a:prstGeom prst="ellipse">
              <a:avLst/>
            </a:prstGeom>
            <a:solidFill>
              <a:srgbClr val="D74B4B"/>
            </a:solidFill>
            <a:ln cap="flat" cmpd="sng" w="9525">
              <a:solidFill>
                <a:srgbClr val="D74B4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g29b95551a74_0_0"/>
            <p:cNvSpPr txBox="1"/>
            <p:nvPr/>
          </p:nvSpPr>
          <p:spPr>
            <a:xfrm>
              <a:off x="2316756" y="780950"/>
              <a:ext cx="790200" cy="2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highlight>
                    <a:srgbClr val="CE2155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PAM</a:t>
              </a:r>
              <a:endParaRPr sz="800">
                <a:solidFill>
                  <a:schemeClr val="lt1"/>
                </a:solidFill>
                <a:highlight>
                  <a:srgbClr val="CE2155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8" name="Google Shape;218;g29b95551a74_0_0"/>
            <p:cNvSpPr txBox="1"/>
            <p:nvPr/>
          </p:nvSpPr>
          <p:spPr>
            <a:xfrm>
              <a:off x="2316756" y="1443613"/>
              <a:ext cx="790200" cy="2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highlight>
                    <a:schemeClr val="accent3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TAM</a:t>
              </a:r>
              <a:endParaRPr sz="1100">
                <a:solidFill>
                  <a:schemeClr val="lt1"/>
                </a:solidFill>
                <a:highlight>
                  <a:schemeClr val="accent3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9" name="Google Shape;219;g29b95551a74_0_0"/>
            <p:cNvSpPr txBox="1"/>
            <p:nvPr/>
          </p:nvSpPr>
          <p:spPr>
            <a:xfrm>
              <a:off x="2316756" y="2057113"/>
              <a:ext cx="7902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highlight>
                    <a:schemeClr val="accent3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SAM</a:t>
              </a:r>
              <a:endParaRPr sz="1200">
                <a:solidFill>
                  <a:schemeClr val="lt1"/>
                </a:solidFill>
                <a:highlight>
                  <a:schemeClr val="accent3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20" name="Google Shape;220;g29b95551a74_0_0"/>
            <p:cNvSpPr txBox="1"/>
            <p:nvPr/>
          </p:nvSpPr>
          <p:spPr>
            <a:xfrm>
              <a:off x="2316756" y="3134738"/>
              <a:ext cx="7902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highlight>
                    <a:schemeClr val="accent3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SOM</a:t>
              </a:r>
              <a:endParaRPr sz="1200">
                <a:solidFill>
                  <a:schemeClr val="lt1"/>
                </a:solidFill>
                <a:highlight>
                  <a:schemeClr val="accent3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21" name="Google Shape;221;g29b95551a74_0_0"/>
            <p:cNvSpPr txBox="1"/>
            <p:nvPr/>
          </p:nvSpPr>
          <p:spPr>
            <a:xfrm>
              <a:off x="1874975" y="1051500"/>
              <a:ext cx="17904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1 260 000 000₽</a:t>
              </a:r>
              <a:endParaRPr b="1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22" name="Google Shape;222;g29b95551a74_0_0"/>
            <p:cNvSpPr txBox="1"/>
            <p:nvPr/>
          </p:nvSpPr>
          <p:spPr>
            <a:xfrm>
              <a:off x="1816650" y="1717975"/>
              <a:ext cx="17904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1 080 000 000₽</a:t>
              </a:r>
              <a:endParaRPr b="1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23" name="Google Shape;223;g29b95551a74_0_0"/>
            <p:cNvSpPr txBox="1"/>
            <p:nvPr/>
          </p:nvSpPr>
          <p:spPr>
            <a:xfrm>
              <a:off x="1924450" y="2363725"/>
              <a:ext cx="16827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423 360 000₽</a:t>
              </a:r>
              <a:endParaRPr b="1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24" name="Google Shape;224;g29b95551a74_0_0"/>
            <p:cNvSpPr txBox="1"/>
            <p:nvPr/>
          </p:nvSpPr>
          <p:spPr>
            <a:xfrm>
              <a:off x="1870500" y="3450200"/>
              <a:ext cx="16827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4</a:t>
              </a:r>
              <a:r>
                <a:rPr lang="ru" sz="11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b="1" lang="ru" sz="13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233 600</a:t>
              </a:r>
              <a:r>
                <a:rPr lang="ru" sz="11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b="1" lang="ru" sz="13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25" name="Google Shape;225;g29b95551a74_0_0"/>
          <p:cNvSpPr txBox="1"/>
          <p:nvPr/>
        </p:nvSpPr>
        <p:spPr>
          <a:xfrm>
            <a:off x="349700" y="959250"/>
            <a:ext cx="3521700" cy="38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Стоимость месячной подписки 300 руб.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год пользователь покупает 300*12= 3600 руб.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ЦА составляет примерно 350 000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 РАМ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будет равен 350 000 * 3600 = 1 260 000 000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Из всей ЦА услугами медицины пользуется примерно 80%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 TAM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будет равен 280 000* 3600 = 1 080 000 000 руб.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42% пользуются медицинскими приложениями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 SAM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будет равен 280 000*42%*3600=423 360 000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Мы можем получить 1% рынка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SOM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=4 233 600 рублей в год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9b95551a74_0_35"/>
          <p:cNvSpPr/>
          <p:nvPr/>
        </p:nvSpPr>
        <p:spPr>
          <a:xfrm>
            <a:off x="4529641" y="4738842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g29b95551a74_0_35"/>
          <p:cNvSpPr txBox="1"/>
          <p:nvPr/>
        </p:nvSpPr>
        <p:spPr>
          <a:xfrm>
            <a:off x="4529644" y="4854163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29b95551a74_0_35"/>
          <p:cNvSpPr/>
          <p:nvPr/>
        </p:nvSpPr>
        <p:spPr>
          <a:xfrm>
            <a:off x="629218" y="328882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29b95551a74_0_35"/>
          <p:cNvSpPr txBox="1"/>
          <p:nvPr>
            <p:ph type="title"/>
          </p:nvPr>
        </p:nvSpPr>
        <p:spPr>
          <a:xfrm>
            <a:off x="629217" y="31661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4" name="Google Shape;234;g29b95551a74_0_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g29b95551a74_0_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g29b95551a74_0_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g29b95551a74_0_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g29b95551a74_0_35"/>
          <p:cNvSpPr txBox="1"/>
          <p:nvPr/>
        </p:nvSpPr>
        <p:spPr>
          <a:xfrm>
            <a:off x="8117013" y="4869477"/>
            <a:ext cx="790200" cy="11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800">
                <a:solidFill>
                  <a:srgbClr val="3C84FF"/>
                </a:solidFill>
              </a:rPr>
              <a:t>‹#›</a:t>
            </a:fld>
            <a:endParaRPr sz="800">
              <a:solidFill>
                <a:srgbClr val="3C84FF"/>
              </a:solidFill>
            </a:endParaRPr>
          </a:p>
        </p:txBody>
      </p:sp>
      <p:grpSp>
        <p:nvGrpSpPr>
          <p:cNvPr id="239" name="Google Shape;239;g29b95551a74_0_35"/>
          <p:cNvGrpSpPr/>
          <p:nvPr/>
        </p:nvGrpSpPr>
        <p:grpSpPr>
          <a:xfrm>
            <a:off x="4321642" y="1007163"/>
            <a:ext cx="4557959" cy="4037100"/>
            <a:chOff x="206792" y="718875"/>
            <a:chExt cx="4557959" cy="4037100"/>
          </a:xfrm>
        </p:grpSpPr>
        <p:sp>
          <p:nvSpPr>
            <p:cNvPr id="240" name="Google Shape;240;g29b95551a74_0_35"/>
            <p:cNvSpPr txBox="1"/>
            <p:nvPr/>
          </p:nvSpPr>
          <p:spPr>
            <a:xfrm>
              <a:off x="206791" y="3134756"/>
              <a:ext cx="618000" cy="9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CE215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41" name="Google Shape;241;g29b95551a74_0_35"/>
            <p:cNvSpPr/>
            <p:nvPr/>
          </p:nvSpPr>
          <p:spPr>
            <a:xfrm>
              <a:off x="658950" y="718875"/>
              <a:ext cx="4105800" cy="4037100"/>
            </a:xfrm>
            <a:prstGeom prst="ellipse">
              <a:avLst/>
            </a:prstGeom>
            <a:solidFill>
              <a:srgbClr val="999999"/>
            </a:solidFill>
            <a:ln cap="flat" cmpd="sng" w="9525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g29b95551a74_0_35"/>
            <p:cNvSpPr/>
            <p:nvPr/>
          </p:nvSpPr>
          <p:spPr>
            <a:xfrm>
              <a:off x="956400" y="1352950"/>
              <a:ext cx="3510900" cy="3402900"/>
            </a:xfrm>
            <a:prstGeom prst="ellipse">
              <a:avLst/>
            </a:prstGeom>
            <a:solidFill>
              <a:srgbClr val="A2C4C9"/>
            </a:solidFill>
            <a:ln cap="flat" cmpd="sng" w="9525">
              <a:solidFill>
                <a:srgbClr val="8888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g29b95551a74_0_35"/>
            <p:cNvSpPr/>
            <p:nvPr/>
          </p:nvSpPr>
          <p:spPr>
            <a:xfrm>
              <a:off x="1364700" y="1994475"/>
              <a:ext cx="2694300" cy="2761500"/>
            </a:xfrm>
            <a:prstGeom prst="ellipse">
              <a:avLst/>
            </a:prstGeom>
            <a:solidFill>
              <a:srgbClr val="083B6A"/>
            </a:solidFill>
            <a:ln cap="flat" cmpd="sng" w="9525">
              <a:solidFill>
                <a:srgbClr val="083B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g29b95551a74_0_35"/>
            <p:cNvSpPr/>
            <p:nvPr/>
          </p:nvSpPr>
          <p:spPr>
            <a:xfrm>
              <a:off x="1702500" y="2685900"/>
              <a:ext cx="2018700" cy="2070000"/>
            </a:xfrm>
            <a:prstGeom prst="ellipse">
              <a:avLst/>
            </a:prstGeom>
            <a:solidFill>
              <a:srgbClr val="D74B4B"/>
            </a:solidFill>
            <a:ln cap="flat" cmpd="sng" w="9525">
              <a:solidFill>
                <a:srgbClr val="D74B4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g29b95551a74_0_35"/>
            <p:cNvSpPr txBox="1"/>
            <p:nvPr/>
          </p:nvSpPr>
          <p:spPr>
            <a:xfrm>
              <a:off x="2316756" y="780950"/>
              <a:ext cx="790200" cy="2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595959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PAM</a:t>
              </a:r>
              <a:endParaRPr sz="800">
                <a:solidFill>
                  <a:srgbClr val="5959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46" name="Google Shape;246;g29b95551a74_0_35"/>
            <p:cNvSpPr txBox="1"/>
            <p:nvPr/>
          </p:nvSpPr>
          <p:spPr>
            <a:xfrm>
              <a:off x="2316756" y="1443613"/>
              <a:ext cx="790200" cy="2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595959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TAM</a:t>
              </a:r>
              <a:endParaRPr sz="1100">
                <a:solidFill>
                  <a:srgbClr val="5959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47" name="Google Shape;247;g29b95551a74_0_35"/>
            <p:cNvSpPr txBox="1"/>
            <p:nvPr/>
          </p:nvSpPr>
          <p:spPr>
            <a:xfrm>
              <a:off x="2316756" y="2057113"/>
              <a:ext cx="7902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595959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SAM</a:t>
              </a:r>
              <a:endParaRPr sz="1200">
                <a:solidFill>
                  <a:srgbClr val="5959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48" name="Google Shape;248;g29b95551a74_0_35"/>
            <p:cNvSpPr txBox="1"/>
            <p:nvPr/>
          </p:nvSpPr>
          <p:spPr>
            <a:xfrm>
              <a:off x="2316756" y="3134738"/>
              <a:ext cx="7902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595959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SOM</a:t>
              </a:r>
              <a:endParaRPr sz="1200">
                <a:solidFill>
                  <a:srgbClr val="59595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49" name="Google Shape;249;g29b95551a74_0_35"/>
            <p:cNvSpPr txBox="1"/>
            <p:nvPr/>
          </p:nvSpPr>
          <p:spPr>
            <a:xfrm>
              <a:off x="1874975" y="1051500"/>
              <a:ext cx="17904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000000"/>
                  </a:solidFill>
                </a:rPr>
                <a:t>1 260 000 000₽</a:t>
              </a:r>
              <a:endParaRPr b="1" sz="1000">
                <a:solidFill>
                  <a:srgbClr val="000000"/>
                </a:solidFill>
              </a:endParaRPr>
            </a:p>
          </p:txBody>
        </p:sp>
        <p:sp>
          <p:nvSpPr>
            <p:cNvPr id="250" name="Google Shape;250;g29b95551a74_0_35"/>
            <p:cNvSpPr txBox="1"/>
            <p:nvPr/>
          </p:nvSpPr>
          <p:spPr>
            <a:xfrm>
              <a:off x="1816650" y="1717975"/>
              <a:ext cx="17904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000000"/>
                  </a:solidFill>
                </a:rPr>
                <a:t>1 080 000 000₽</a:t>
              </a:r>
              <a:endParaRPr b="1" sz="1000">
                <a:solidFill>
                  <a:srgbClr val="000000"/>
                </a:solidFill>
              </a:endParaRPr>
            </a:p>
          </p:txBody>
        </p:sp>
        <p:sp>
          <p:nvSpPr>
            <p:cNvPr id="251" name="Google Shape;251;g29b95551a74_0_35"/>
            <p:cNvSpPr txBox="1"/>
            <p:nvPr/>
          </p:nvSpPr>
          <p:spPr>
            <a:xfrm>
              <a:off x="1924450" y="2363725"/>
              <a:ext cx="16827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000000"/>
                  </a:solidFill>
                </a:rPr>
                <a:t>423 360 000₽</a:t>
              </a:r>
              <a:endParaRPr b="1" sz="1000">
                <a:solidFill>
                  <a:srgbClr val="000000"/>
                </a:solidFill>
              </a:endParaRPr>
            </a:p>
          </p:txBody>
        </p:sp>
        <p:sp>
          <p:nvSpPr>
            <p:cNvPr id="252" name="Google Shape;252;g29b95551a74_0_35"/>
            <p:cNvSpPr txBox="1"/>
            <p:nvPr/>
          </p:nvSpPr>
          <p:spPr>
            <a:xfrm>
              <a:off x="1870500" y="3450200"/>
              <a:ext cx="16827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000000"/>
                  </a:solidFill>
                </a:rPr>
                <a:t>59 270 400₽</a:t>
              </a:r>
              <a:endParaRPr b="1" sz="100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8"/>
          <p:cNvSpPr/>
          <p:nvPr/>
        </p:nvSpPr>
        <p:spPr>
          <a:xfrm>
            <a:off x="232601" y="2050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8"/>
          <p:cNvSpPr txBox="1"/>
          <p:nvPr/>
        </p:nvSpPr>
        <p:spPr>
          <a:xfrm>
            <a:off x="260994" y="889738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●Другие приложения для отслеживания здоровья.(</a:t>
            </a:r>
            <a:r>
              <a:rPr lang="ru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MyFitnesPal,Samsung Healtch,Fitbit)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1" name="Google Shape;261;p8"/>
          <p:cNvSpPr txBox="1"/>
          <p:nvPr>
            <p:ph type="title"/>
          </p:nvPr>
        </p:nvSpPr>
        <p:spPr>
          <a:xfrm>
            <a:off x="232600" y="1705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62" name="Google Shape;262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8"/>
          <p:cNvGraphicFramePr/>
          <p:nvPr/>
        </p:nvGraphicFramePr>
        <p:xfrm>
          <a:off x="373125" y="14714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{F79DA059-E18C-4B25-870E-2885210259CD}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47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Приложения 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MyFitnesPal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Samsung Healtch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Fitbit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Олимп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Ритм сердца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473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75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2"/>
                        </a:solidFill>
                        <a:highlight>
                          <a:srgbClr val="21212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9"/>
          <p:cNvSpPr txBox="1"/>
          <p:nvPr/>
        </p:nvSpPr>
        <p:spPr>
          <a:xfrm>
            <a:off x="488944" y="2345556"/>
            <a:ext cx="69366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050">
              <a:solidFill>
                <a:srgbClr val="33333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2" name="Google Shape;272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9"/>
          <p:cNvSpPr/>
          <p:nvPr/>
        </p:nvSpPr>
        <p:spPr>
          <a:xfrm>
            <a:off x="401726" y="36880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9"/>
          <p:cNvSpPr txBox="1"/>
          <p:nvPr>
            <p:ph type="title"/>
          </p:nvPr>
        </p:nvSpPr>
        <p:spPr>
          <a:xfrm>
            <a:off x="401726" y="35652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76" name="Google Shape;276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9"/>
          <p:cNvSpPr txBox="1"/>
          <p:nvPr/>
        </p:nvSpPr>
        <p:spPr>
          <a:xfrm>
            <a:off x="401725" y="1270000"/>
            <a:ext cx="7002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будем делать приложение для здоровья и поддержания физ.состояния.Это будет стоить около 100 000 рублей.У нас будут покупать платную подписку.Для привлечения к покупке платной подписки,пользователю даётся пробная подписка на месяц.В платную подписку входит дополнительные инструменты,дополнительные удобные вкладки для более точного отслеживания своего здоровья.Платная подписка стоит 399,99 рублей в месяц.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2" name="Google Shape;282;p9"/>
          <p:cNvSpPr txBox="1"/>
          <p:nvPr/>
        </p:nvSpPr>
        <p:spPr>
          <a:xfrm>
            <a:off x="488950" y="2900850"/>
            <a:ext cx="70020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Продажи будут осуществляться с помощью рекламы в социальных сетях-создать объявление с ссылкой на скачивание приложения,сотрудничество с блогерами в области здоровья и спорта.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8" name="Google Shape;288;p10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89" name="Google Shape;289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3" name="Google Shape;293;p10"/>
          <p:cNvGraphicFramePr/>
          <p:nvPr/>
        </p:nvGraphicFramePr>
        <p:xfrm>
          <a:off x="952500" y="1809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{F79DA059-E18C-4B25-870E-2885210259CD}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Период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Действия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Результат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BE6F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Октябрь 2023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Определение функций,которые должны включать приложение и основных платформ,на которых будет работать приложение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Определили какие функции должно включать приложение.</a:t>
                      </a:r>
                      <a:endParaRPr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473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Ноябрь 2023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Разработка дизайна пользовательского интерфейса</a:t>
                      </a:r>
                      <a:endParaRPr sz="10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 текущем времени есть некий макет приложения( не доработан) 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75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2"/>
                        </a:solidFill>
                        <a:highlight>
                          <a:srgbClr val="21212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9" name="Google Shape;299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5" name="Google Shape;30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525" y="924650"/>
            <a:ext cx="1029650" cy="1023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1"/>
          <p:cNvSpPr txBox="1"/>
          <p:nvPr/>
        </p:nvSpPr>
        <p:spPr>
          <a:xfrm>
            <a:off x="-38100" y="1948350"/>
            <a:ext cx="19887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Арефина Мария </a:t>
            </a:r>
            <a:endParaRPr sz="1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Лидер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7" name="Google Shape;307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6317" y="924652"/>
            <a:ext cx="961646" cy="108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6825" y="926644"/>
            <a:ext cx="961650" cy="108110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1"/>
          <p:cNvSpPr txBox="1"/>
          <p:nvPr/>
        </p:nvSpPr>
        <p:spPr>
          <a:xfrm>
            <a:off x="1562500" y="1929000"/>
            <a:ext cx="3352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       Витренко Яна  Богатенкова Алина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Админ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0" name="Google Shape;310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9966" y="2571750"/>
            <a:ext cx="1047750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00275" y="925563"/>
            <a:ext cx="961650" cy="1095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20574" y="919250"/>
            <a:ext cx="1029650" cy="1107651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1"/>
          <p:cNvSpPr txBox="1"/>
          <p:nvPr/>
        </p:nvSpPr>
        <p:spPr>
          <a:xfrm>
            <a:off x="4221250" y="1936800"/>
            <a:ext cx="3413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Исаков Владимир Дербенёв Максим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Аналитик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4" name="Google Shape;314;p11"/>
          <p:cNvPicPr preferRelativeResize="0"/>
          <p:nvPr/>
        </p:nvPicPr>
        <p:blipFill rotWithShape="1">
          <a:blip r:embed="rId9">
            <a:alphaModFix/>
          </a:blip>
          <a:srcRect b="14468" l="39780" r="15582" t="18363"/>
          <a:stretch/>
        </p:blipFill>
        <p:spPr>
          <a:xfrm>
            <a:off x="7396975" y="855137"/>
            <a:ext cx="1234944" cy="123587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1"/>
          <p:cNvSpPr txBox="1"/>
          <p:nvPr/>
        </p:nvSpPr>
        <p:spPr>
          <a:xfrm>
            <a:off x="6576050" y="2091025"/>
            <a:ext cx="281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Дубинин Евгений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Главный по работам с ИИ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6" name="Google Shape;316;p1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106318" y="2645125"/>
            <a:ext cx="1157554" cy="117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409024" y="2460010"/>
            <a:ext cx="961650" cy="1326928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1"/>
          <p:cNvSpPr txBox="1"/>
          <p:nvPr/>
        </p:nvSpPr>
        <p:spPr>
          <a:xfrm>
            <a:off x="1097275" y="3786925"/>
            <a:ext cx="4389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Штейнке Артём Доржиева Арина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Специалисты по разработке  интерфейса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9" name="Google Shape;319;p1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76050" y="2656617"/>
            <a:ext cx="1234950" cy="1220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211948" y="2467790"/>
            <a:ext cx="1234950" cy="1410233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11"/>
          <p:cNvSpPr txBox="1"/>
          <p:nvPr/>
        </p:nvSpPr>
        <p:spPr>
          <a:xfrm>
            <a:off x="4370675" y="3794725"/>
            <a:ext cx="416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Александрина Татьяна Жаксалыкова Алина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Дизайнеры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2" name="Google Shape;322;p11"/>
          <p:cNvSpPr txBox="1"/>
          <p:nvPr/>
        </p:nvSpPr>
        <p:spPr>
          <a:xfrm>
            <a:off x="-1371600" y="3878025"/>
            <a:ext cx="4389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Дрокова Екатерина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Тайминг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28" name="Google Shape;328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329" name="Google Shape;329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0" name="Google Shape;330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2" name="Google Shape;33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4" name="Google Shape;334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5" name="Google Shape;335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6" name="Google Shape;336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37" name="Google Shape;337;p12"/>
          <p:cNvGraphicFramePr/>
          <p:nvPr/>
        </p:nvGraphicFramePr>
        <p:xfrm>
          <a:off x="637460" y="2538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{8C09A312-BD06-4259-B19D-E3D2F508D8F2}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Согласовать нюансы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Арефина Мария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Производство и масштабирование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Витренко Яна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Маркетинг и продажа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Дербенёв Максим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38" name="Google Shape;338;p12"/>
          <p:cNvSpPr txBox="1"/>
          <p:nvPr/>
        </p:nvSpPr>
        <p:spPr>
          <a:xfrm>
            <a:off x="477925" y="2709325"/>
            <a:ext cx="502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902e5731e0_8_0"/>
          <p:cNvSpPr txBox="1"/>
          <p:nvPr>
            <p:ph type="title"/>
          </p:nvPr>
        </p:nvSpPr>
        <p:spPr>
          <a:xfrm>
            <a:off x="530717" y="1270006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КОНТАКТЫ</a:t>
            </a:r>
            <a:endParaRPr/>
          </a:p>
        </p:txBody>
      </p:sp>
      <p:sp>
        <p:nvSpPr>
          <p:cNvPr id="344" name="Google Shape;344;g2902e5731e0_8_0"/>
          <p:cNvSpPr txBox="1"/>
          <p:nvPr>
            <p:ph idx="1" type="body"/>
          </p:nvPr>
        </p:nvSpPr>
        <p:spPr>
          <a:xfrm>
            <a:off x="2620800" y="4142175"/>
            <a:ext cx="3582900" cy="93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06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132C40"/>
                </a:solidFill>
              </a:rPr>
              <a:t>«ОЛИМП»</a:t>
            </a:r>
            <a:endParaRPr sz="1600">
              <a:solidFill>
                <a:srgbClr val="132C40"/>
              </a:solidFill>
            </a:endParaRPr>
          </a:p>
          <a:p>
            <a:pPr indent="0" lvl="0" marL="406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132C40"/>
                </a:solidFill>
              </a:rPr>
              <a:t>Бережём твое здоровье</a:t>
            </a:r>
            <a:endParaRPr sz="1600"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g2902e5731e0_8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6" name="Google Shape;346;g2902e5731e0_8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7" name="Google Shape;347;g2902e5731e0_8_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8" name="Google Shape;348;g2902e5731e0_8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9" name="Google Shape;349;g2902e5731e0_8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g2902e5731e0_8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g2902e5731e0_8_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2" name="Google Shape;352;g2902e5731e0_8_0"/>
          <p:cNvPicPr preferRelativeResize="0"/>
          <p:nvPr/>
        </p:nvPicPr>
        <p:blipFill rotWithShape="1">
          <a:blip r:embed="rId4">
            <a:alphaModFix/>
          </a:blip>
          <a:srcRect b="4007" l="10516" r="11529" t="4918"/>
          <a:stretch/>
        </p:blipFill>
        <p:spPr>
          <a:xfrm>
            <a:off x="3558550" y="1981200"/>
            <a:ext cx="1920226" cy="1828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