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8F00FF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9525" cap="flat">
              <a:solidFill>
                <a:srgbClr val="9E9E9E"/>
              </a:solidFill>
              <a:prstDash val="solid"/>
              <a:round/>
            </a:ln>
          </a:left>
          <a:right>
            <a:ln w="9525" cap="flat">
              <a:solidFill>
                <a:srgbClr val="9E9E9E"/>
              </a:solidFill>
              <a:prstDash val="solid"/>
              <a:round/>
            </a:ln>
          </a:right>
          <a:top>
            <a:ln w="9525" cap="flat">
              <a:solidFill>
                <a:srgbClr val="9E9E9E"/>
              </a:solidFill>
              <a:prstDash val="solid"/>
              <a:round/>
            </a:ln>
          </a:top>
          <a:bottom>
            <a:ln w="9525" cap="flat">
              <a:solidFill>
                <a:srgbClr val="9E9E9E"/>
              </a:solidFill>
              <a:prstDash val="solid"/>
              <a:round/>
            </a:ln>
          </a:bottom>
          <a:insideH>
            <a:ln w="9525" cap="flat">
              <a:solidFill>
                <a:srgbClr val="9E9E9E"/>
              </a:solidFill>
              <a:prstDash val="solid"/>
              <a:round/>
            </a:ln>
          </a:insideH>
          <a:insideV>
            <a:ln w="9525" cap="flat">
              <a:solidFill>
                <a:srgbClr val="9E9E9E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8F00FF"/>
        </a:fontRef>
        <a:srgbClr val="8F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DE4E9"/>
          </a:solidFill>
        </a:fill>
      </a:tcStyle>
    </a:wholeTbl>
    <a:band2H>
      <a:tcTxStyle/>
      <a:tcStyle>
        <a:tcBdr/>
        <a:fill>
          <a:solidFill>
            <a:srgbClr val="FEF2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F00FF"/>
        </a:fontRef>
        <a:srgbClr val="8F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ECECD"/>
          </a:solidFill>
        </a:fill>
      </a:tcStyle>
    </a:wholeTbl>
    <a:band2H>
      <a:tcTxStyle/>
      <a:tcStyle>
        <a:tcBdr/>
        <a:fill>
          <a:solidFill>
            <a:srgbClr val="FF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F00FF"/>
        </a:fontRef>
        <a:srgbClr val="8F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F00FF"/>
        </a:fontRef>
        <a:srgbClr val="8F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6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8F00FF"/>
        </a:fontRef>
        <a:srgbClr val="8F00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8F00FF"/>
              </a:solidFill>
              <a:prstDash val="solid"/>
              <a:round/>
            </a:ln>
          </a:top>
          <a:bottom>
            <a:ln w="25400" cap="flat">
              <a:solidFill>
                <a:srgbClr val="8F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8F00FF"/>
              </a:solidFill>
              <a:prstDash val="solid"/>
              <a:round/>
            </a:ln>
          </a:top>
          <a:bottom>
            <a:ln w="25400" cap="flat">
              <a:solidFill>
                <a:srgbClr val="8F00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F00FF"/>
        </a:fontRef>
        <a:srgbClr val="8F00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CAFF"/>
          </a:solidFill>
        </a:fill>
      </a:tcStyle>
    </a:wholeTbl>
    <a:band2H>
      <a:tcTxStyle/>
      <a:tcStyle>
        <a:tcBdr/>
        <a:fill>
          <a:solidFill>
            <a:srgbClr val="EEE6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8F00F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8F00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8F00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56816" y="1257880"/>
            <a:ext cx="4655701" cy="8418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6817" y="2340280"/>
            <a:ext cx="7993201" cy="2062502"/>
          </a:xfrm>
          <a:prstGeom prst="rect">
            <a:avLst/>
          </a:prstGeom>
        </p:spPr>
        <p:txBody>
          <a:bodyPr/>
          <a:lstStyle>
            <a:lvl1pPr>
              <a:buClr>
                <a:srgbClr val="000000"/>
              </a:buClr>
            </a:lvl1pPr>
            <a:lvl2pPr>
              <a:buClr>
                <a:srgbClr val="000000"/>
              </a:buClr>
            </a:lvl2pPr>
            <a:lvl3pPr>
              <a:buClr>
                <a:srgbClr val="000000"/>
              </a:buClr>
            </a:lvl3pPr>
            <a:lvl4pPr>
              <a:buClr>
                <a:srgbClr val="000000"/>
              </a:buClr>
            </a:lvl4pPr>
            <a:lvl5pPr>
              <a:buClr>
                <a:srgbClr val="000000"/>
              </a:buCl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Text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</p:spPr>
        <p:txBody>
          <a:bodyPr lIns="58300" tIns="58300" rIns="58300" bIns="58300"/>
          <a:lstStyle>
            <a:lvl1pPr>
              <a:defRPr b="1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Title Text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 lIns="58300" tIns="58300" rIns="58300" bIns="58300"/>
          <a:lstStyle>
            <a:lvl1pPr indent="-317500">
              <a:buClr>
                <a:srgbClr val="000000"/>
              </a:buClr>
            </a:lvl1pPr>
            <a:lvl2pPr marL="942109" indent="-332509">
              <a:buClr>
                <a:srgbClr val="000000"/>
              </a:buClr>
            </a:lvl2pPr>
            <a:lvl3pPr marL="1399309" indent="-332509">
              <a:buClr>
                <a:srgbClr val="000000"/>
              </a:buClr>
            </a:lvl3pPr>
            <a:lvl4pPr marL="1856509" indent="-332509">
              <a:buClr>
                <a:srgbClr val="000000"/>
              </a:buClr>
            </a:lvl4pPr>
            <a:lvl5pPr marL="2313709" indent="-332509">
              <a:buClr>
                <a:srgbClr val="000000"/>
              </a:buCl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" name="Google Shape;52;p11"/>
          <p:cNvSpPr txBox="1">
            <a:spLocks noGrp="1"/>
          </p:cNvSpPr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 lIns="58300" tIns="58300" rIns="58300" bIns="58300"/>
          <a:lstStyle/>
          <a:p>
            <a:pPr indent="-317500">
              <a:buClr>
                <a:srgbClr val="000000"/>
              </a:buClr>
            </a:pPr>
            <a:endParaRPr/>
          </a:p>
        </p:txBody>
      </p:sp>
      <p:sp>
        <p:nvSpPr>
          <p:cNvPr id="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78847" y="4746228"/>
            <a:ext cx="242311" cy="227578"/>
          </a:xfrm>
          <a:prstGeom prst="rect">
            <a:avLst/>
          </a:prstGeom>
        </p:spPr>
        <p:txBody>
          <a:bodyPr lIns="58300" tIns="58300" rIns="58300" bIns="58300" anchor="ctr"/>
          <a:lstStyle>
            <a:lvl1pPr>
              <a:defRPr sz="800">
                <a:solidFill>
                  <a:srgbClr val="3C84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98" name="Google Shape;54;p11" descr="Google Shape;54;p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082" y="242440"/>
            <a:ext cx="453133" cy="2242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441819" y="1465988"/>
            <a:ext cx="3813601" cy="1173601"/>
          </a:xfrm>
          <a:prstGeom prst="rect">
            <a:avLst/>
          </a:prstGeom>
        </p:spPr>
        <p:txBody>
          <a:bodyPr anchor="b"/>
          <a:lstStyle>
            <a:lvl1pPr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</p:spPr>
        <p:txBody>
          <a:bodyPr/>
          <a:lstStyle>
            <a:lvl1pPr marL="304800" indent="-152400">
              <a:lnSpc>
                <a:spcPct val="100000"/>
              </a:lnSpc>
              <a:buClrTx/>
              <a:buSzTx/>
              <a:buFontTx/>
              <a:buNone/>
              <a:defRPr sz="1700"/>
            </a:lvl1pPr>
            <a:lvl2pPr marL="304800" indent="304800">
              <a:lnSpc>
                <a:spcPct val="100000"/>
              </a:lnSpc>
              <a:buClrTx/>
              <a:buSzTx/>
              <a:buFontTx/>
              <a:buNone/>
              <a:defRPr sz="1700"/>
            </a:lvl2pPr>
            <a:lvl3pPr marL="304800" indent="762000">
              <a:lnSpc>
                <a:spcPct val="100000"/>
              </a:lnSpc>
              <a:buClrTx/>
              <a:buSzTx/>
              <a:buFontTx/>
              <a:buNone/>
              <a:defRPr sz="1700"/>
            </a:lvl3pPr>
            <a:lvl4pPr marL="304800" indent="1219200">
              <a:lnSpc>
                <a:spcPct val="100000"/>
              </a:lnSpc>
              <a:buClrTx/>
              <a:buSzTx/>
              <a:buFontTx/>
              <a:buNone/>
              <a:defRPr sz="1700"/>
            </a:lvl4pPr>
            <a:lvl5pPr marL="304800" indent="1676400">
              <a:lnSpc>
                <a:spcPct val="100000"/>
              </a:lnSpc>
              <a:buClrTx/>
              <a:buSzTx/>
              <a:buFontTx/>
              <a:buNone/>
              <a:defRPr sz="1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4983" y="4734438"/>
            <a:ext cx="336813" cy="318396"/>
          </a:xfrm>
          <a:prstGeom prst="rect">
            <a:avLst/>
          </a:prstGeom>
        </p:spPr>
        <p:txBody>
          <a:bodyPr anchor="ctr"/>
          <a:lstStyle>
            <a:lvl1pPr>
              <a:defRPr sz="10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32331" y="1957500"/>
            <a:ext cx="6181802" cy="139740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Title Text</a:t>
            </a:r>
          </a:p>
        </p:txBody>
      </p:sp>
      <p:sp>
        <p:nvSpPr>
          <p:cNvPr id="39" name="Google Shape;24;p5"/>
          <p:cNvSpPr/>
          <p:nvPr/>
        </p:nvSpPr>
        <p:spPr>
          <a:xfrm>
            <a:off x="432331" y="1258837"/>
            <a:ext cx="1038900" cy="5151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/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6937" y="4749851"/>
            <a:ext cx="378547" cy="3860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78847" y="4746228"/>
            <a:ext cx="242311" cy="227578"/>
          </a:xfrm>
          <a:prstGeom prst="rect">
            <a:avLst/>
          </a:prstGeom>
        </p:spPr>
        <p:txBody>
          <a:bodyPr lIns="58300" tIns="58300" rIns="58300" bIns="58300" anchor="ctr"/>
          <a:lstStyle>
            <a:lvl1pPr>
              <a:defRPr sz="800">
                <a:solidFill>
                  <a:srgbClr val="3C84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 txBox="1">
            <a:spLocks noGrp="1"/>
          </p:cNvSpPr>
          <p:nvPr>
            <p:ph type="title"/>
          </p:nvPr>
        </p:nvSpPr>
        <p:spPr>
          <a:xfrm>
            <a:off x="311699" y="154337"/>
            <a:ext cx="8520602" cy="310501"/>
          </a:xfrm>
          <a:prstGeom prst="rect">
            <a:avLst/>
          </a:prstGeom>
        </p:spPr>
        <p:txBody>
          <a:bodyPr lIns="58300" tIns="58300" rIns="58300" bIns="58300"/>
          <a:lstStyle>
            <a:lvl1pPr>
              <a:defRPr sz="1500" b="1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Title Text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801406"/>
            <a:ext cx="8520602" cy="3416401"/>
          </a:xfrm>
          <a:prstGeom prst="rect">
            <a:avLst/>
          </a:prstGeom>
        </p:spPr>
        <p:txBody>
          <a:bodyPr lIns="58300" tIns="58300" rIns="58300" bIns="58300"/>
          <a:lstStyle>
            <a:lvl1pPr indent="-342900">
              <a:buClr>
                <a:srgbClr val="000000"/>
              </a:buClr>
            </a:lvl1pPr>
            <a:lvl2pPr indent="-317500">
              <a:buClr>
                <a:srgbClr val="000000"/>
              </a:buClr>
            </a:lvl2pPr>
            <a:lvl3pPr indent="-317500">
              <a:buClr>
                <a:srgbClr val="000000"/>
              </a:buClr>
            </a:lvl3pPr>
            <a:lvl4pPr indent="-317500">
              <a:buClr>
                <a:srgbClr val="000000"/>
              </a:buClr>
            </a:lvl4pPr>
            <a:lvl5pPr indent="-317500">
              <a:buClr>
                <a:srgbClr val="000000"/>
              </a:buCl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94950" y="4878904"/>
            <a:ext cx="212263" cy="193846"/>
          </a:xfrm>
          <a:prstGeom prst="rect">
            <a:avLst/>
          </a:prstGeom>
        </p:spPr>
        <p:txBody>
          <a:bodyPr lIns="29150" tIns="29150" rIns="29150" bIns="29150" anchor="ctr"/>
          <a:lstStyle>
            <a:lvl1pPr>
              <a:defRPr sz="10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4" name="Google Shape;35;p8" descr="Google Shape;35;p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9082" y="242440"/>
            <a:ext cx="453133" cy="2242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37;p9" descr="Google Shape;37;p9"/>
          <p:cNvPicPr>
            <a:picLocks noChangeAspect="1"/>
          </p:cNvPicPr>
          <p:nvPr/>
        </p:nvPicPr>
        <p:blipFill>
          <a:blip r:embed="rId2"/>
          <a:srcRect t="1755" r="2180" b="4320"/>
          <a:stretch>
            <a:fillRect/>
          </a:stretch>
        </p:blipFill>
        <p:spPr>
          <a:xfrm>
            <a:off x="5397689" y="-1"/>
            <a:ext cx="3746310" cy="514397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Google Shape;38;p9" descr="Google Shape;38;p9"/>
          <p:cNvPicPr>
            <a:picLocks noChangeAspect="1"/>
          </p:cNvPicPr>
          <p:nvPr/>
        </p:nvPicPr>
        <p:blipFill>
          <a:blip r:embed="rId3">
            <a:alphaModFix amt="32000"/>
          </a:blip>
          <a:stretch>
            <a:fillRect/>
          </a:stretch>
        </p:blipFill>
        <p:spPr>
          <a:xfrm>
            <a:off x="132603" y="4283433"/>
            <a:ext cx="1314431" cy="797925"/>
          </a:xfrm>
          <a:prstGeom prst="rect">
            <a:avLst/>
          </a:prstGeom>
          <a:ln w="12700">
            <a:miter lim="400000"/>
          </a:ln>
        </p:spPr>
      </p:pic>
      <p:sp>
        <p:nvSpPr>
          <p:cNvPr id="73" name="Title Text"/>
          <p:cNvSpPr txBox="1">
            <a:spLocks noGrp="1"/>
          </p:cNvSpPr>
          <p:nvPr>
            <p:ph type="title"/>
          </p:nvPr>
        </p:nvSpPr>
        <p:spPr>
          <a:xfrm>
            <a:off x="311699" y="154337"/>
            <a:ext cx="6484801" cy="310501"/>
          </a:xfrm>
          <a:prstGeom prst="rect">
            <a:avLst/>
          </a:prstGeom>
        </p:spPr>
        <p:txBody>
          <a:bodyPr lIns="58300" tIns="58300" rIns="58300" bIns="58300"/>
          <a:lstStyle>
            <a:lvl1pPr>
              <a:defRPr sz="1500" b="1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Title Text</a:t>
            </a:r>
          </a:p>
        </p:txBody>
      </p:sp>
      <p:sp>
        <p:nvSpPr>
          <p:cNvPr id="74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801406"/>
            <a:ext cx="8520602" cy="3416401"/>
          </a:xfrm>
          <a:prstGeom prst="rect">
            <a:avLst/>
          </a:prstGeom>
        </p:spPr>
        <p:txBody>
          <a:bodyPr lIns="58300" tIns="58300" rIns="58300" bIns="58300"/>
          <a:lstStyle>
            <a:lvl1pPr indent="-342900">
              <a:buClr>
                <a:srgbClr val="000000"/>
              </a:buClr>
            </a:lvl1pPr>
            <a:lvl2pPr indent="-317500">
              <a:buClr>
                <a:srgbClr val="000000"/>
              </a:buClr>
            </a:lvl2pPr>
            <a:lvl3pPr indent="-317500">
              <a:buClr>
                <a:srgbClr val="000000"/>
              </a:buClr>
            </a:lvl3pPr>
            <a:lvl4pPr indent="-317500">
              <a:buClr>
                <a:srgbClr val="000000"/>
              </a:buClr>
            </a:lvl4pPr>
            <a:lvl5pPr indent="-317500">
              <a:buClr>
                <a:srgbClr val="000000"/>
              </a:buCl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94950" y="4878904"/>
            <a:ext cx="212263" cy="193846"/>
          </a:xfrm>
          <a:prstGeom prst="rect">
            <a:avLst/>
          </a:prstGeom>
        </p:spPr>
        <p:txBody>
          <a:bodyPr lIns="29150" tIns="29150" rIns="29150" bIns="29150" anchor="ctr"/>
          <a:lstStyle>
            <a:lvl1pPr>
              <a:defRPr sz="10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76" name="Google Shape;42;p9" descr="Google Shape;42;p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9082" y="242440"/>
            <a:ext cx="453133" cy="2242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44;p10" descr="Google Shape;44;p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91827" y="-157075"/>
            <a:ext cx="1277953" cy="1827648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311699" y="154337"/>
            <a:ext cx="8520602" cy="310501"/>
          </a:xfrm>
          <a:prstGeom prst="rect">
            <a:avLst/>
          </a:prstGeom>
        </p:spPr>
        <p:txBody>
          <a:bodyPr lIns="58300" tIns="58300" rIns="58300" bIns="58300"/>
          <a:lstStyle>
            <a:lvl1pPr>
              <a:defRPr sz="1500" b="1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311699" y="801406"/>
            <a:ext cx="8520602" cy="3416401"/>
          </a:xfrm>
          <a:prstGeom prst="rect">
            <a:avLst/>
          </a:prstGeom>
        </p:spPr>
        <p:txBody>
          <a:bodyPr lIns="58300" tIns="58300" rIns="58300" bIns="58300"/>
          <a:lstStyle>
            <a:lvl1pPr indent="-342900">
              <a:buClr>
                <a:srgbClr val="000000"/>
              </a:buClr>
            </a:lvl1pPr>
            <a:lvl2pPr indent="-317500">
              <a:buClr>
                <a:srgbClr val="000000"/>
              </a:buClr>
            </a:lvl2pPr>
            <a:lvl3pPr indent="-317500">
              <a:buClr>
                <a:srgbClr val="000000"/>
              </a:buClr>
            </a:lvl3pPr>
            <a:lvl4pPr indent="-317500">
              <a:buClr>
                <a:srgbClr val="000000"/>
              </a:buClr>
            </a:lvl4pPr>
            <a:lvl5pPr indent="-317500">
              <a:buClr>
                <a:srgbClr val="000000"/>
              </a:buCl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94950" y="4878904"/>
            <a:ext cx="212263" cy="193846"/>
          </a:xfrm>
          <a:prstGeom prst="rect">
            <a:avLst/>
          </a:prstGeom>
        </p:spPr>
        <p:txBody>
          <a:bodyPr lIns="29150" tIns="29150" rIns="29150" bIns="29150" anchor="ctr"/>
          <a:lstStyle>
            <a:lvl1pPr>
              <a:defRPr sz="1000"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87" name="Google Shape;48;p10" descr="Google Shape;48;p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082" y="242440"/>
            <a:ext cx="453133" cy="2242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2331" y="445031"/>
            <a:ext cx="7976101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2331" y="1152468"/>
            <a:ext cx="8400001" cy="341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726292" y="4749851"/>
            <a:ext cx="379192" cy="386051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>
            <a:spAutoFit/>
          </a:bodyPr>
          <a:lstStyle>
            <a:lvl1pPr algn="r">
              <a:defRPr sz="13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700" b="0" i="0" u="none" strike="noStrike" cap="none" spc="0" baseline="0">
          <a:solidFill>
            <a:srgbClr val="8F00FF"/>
          </a:solidFill>
          <a:uFillTx/>
          <a:latin typeface="Raleway SemiBold"/>
          <a:ea typeface="Raleway SemiBold"/>
          <a:cs typeface="Raleway SemiBold"/>
          <a:sym typeface="Raleway SemiBold"/>
        </a:defRPr>
      </a:lvl9pPr>
    </p:titleStyle>
    <p:bodyStyle>
      <a:lvl1pPr marL="4572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●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1pPr>
      <a:lvl2pPr marL="9144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○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2pPr>
      <a:lvl3pPr marL="13716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■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3pPr>
      <a:lvl4pPr marL="18288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●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4pPr>
      <a:lvl5pPr marL="22860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○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5pPr>
      <a:lvl6pPr marL="27432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■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6pPr>
      <a:lvl7pPr marL="32004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●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7pPr>
      <a:lvl8pPr marL="36576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○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8pPr>
      <a:lvl9pPr marL="4114800" marR="0" indent="-3048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8F00FF"/>
        </a:buClr>
        <a:buSzPts val="1200"/>
        <a:buFont typeface="Helvetica"/>
        <a:buChar char="■"/>
        <a:tabLst/>
        <a:defRPr sz="1200" b="0" i="0" u="none" strike="noStrike" cap="none" spc="0" baseline="0">
          <a:solidFill>
            <a:srgbClr val="000000"/>
          </a:solidFill>
          <a:uFillTx/>
          <a:latin typeface="Raleway"/>
          <a:ea typeface="Raleway"/>
          <a:cs typeface="Raleway"/>
          <a:sym typeface="Raleway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Raleway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t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59;p12" descr="Google Shape;59;p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497" y="4393986"/>
            <a:ext cx="512350" cy="379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Google Shape;60;p12" descr="Google Shape;60;p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16" y="4395437"/>
            <a:ext cx="750523" cy="371392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Google Shape;61;p12"/>
          <p:cNvSpPr txBox="1">
            <a:spLocks noGrp="1"/>
          </p:cNvSpPr>
          <p:nvPr>
            <p:ph type="title"/>
          </p:nvPr>
        </p:nvSpPr>
        <p:spPr>
          <a:xfrm>
            <a:off x="456817" y="1107712"/>
            <a:ext cx="4655700" cy="1289270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3100"/>
            </a:lvl1pPr>
          </a:lstStyle>
          <a:p>
            <a:r>
              <a:rPr lang="ru-RU" dirty="0"/>
              <a:t>Стратегия продвижения бренда хоккейного клуба «Воевода»</a:t>
            </a:r>
            <a:endParaRPr dirty="0"/>
          </a:p>
        </p:txBody>
      </p:sp>
      <p:sp>
        <p:nvSpPr>
          <p:cNvPr id="110" name="Google Shape;62;p12"/>
          <p:cNvSpPr txBox="1">
            <a:spLocks noGrp="1"/>
          </p:cNvSpPr>
          <p:nvPr>
            <p:ph type="body" sz="quarter" idx="1"/>
          </p:nvPr>
        </p:nvSpPr>
        <p:spPr>
          <a:xfrm>
            <a:off x="456817" y="2340279"/>
            <a:ext cx="3825301" cy="95268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SzTx/>
              <a:buNone/>
            </a:lvl1pPr>
          </a:lstStyle>
          <a:p>
            <a:r>
              <a:rPr lang="ru-RU" dirty="0"/>
              <a:t>Разработка брендового имиджа спортивного клуба с целью привлечения новых спортсменов и инвесторов.  </a:t>
            </a:r>
            <a:endParaRPr dirty="0"/>
          </a:p>
        </p:txBody>
      </p:sp>
      <p:pic>
        <p:nvPicPr>
          <p:cNvPr id="111" name="Google Shape;63;p12" descr="Google Shape;63;p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773" y="252487"/>
            <a:ext cx="1086644" cy="3707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Google Shape;64;p12" descr="Google Shape;64;p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2401" y="1319274"/>
            <a:ext cx="756790" cy="59368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Google Shape;65;p12"/>
          <p:cNvSpPr/>
          <p:nvPr/>
        </p:nvSpPr>
        <p:spPr>
          <a:xfrm>
            <a:off x="5594513" y="1026"/>
            <a:ext cx="1674001" cy="1121100"/>
          </a:xfrm>
          <a:prstGeom prst="rect">
            <a:avLst/>
          </a:prstGeom>
          <a:solidFill>
            <a:srgbClr val="FFCE3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2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4" name="Google Shape;66;p12"/>
          <p:cNvSpPr/>
          <p:nvPr/>
        </p:nvSpPr>
        <p:spPr>
          <a:xfrm>
            <a:off x="7269557" y="-17077"/>
            <a:ext cx="1863301" cy="1139102"/>
          </a:xfrm>
          <a:prstGeom prst="rect">
            <a:avLst/>
          </a:prstGeom>
          <a:solidFill>
            <a:srgbClr val="9F00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pic>
        <p:nvPicPr>
          <p:cNvPr id="115" name="Google Shape;67;p12" descr="Google Shape;67;p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789" y="189809"/>
            <a:ext cx="1086652" cy="748799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Google Shape;68;p12"/>
          <p:cNvSpPr txBox="1">
            <a:spLocks noGrp="1"/>
          </p:cNvSpPr>
          <p:nvPr>
            <p:ph type="sldNum" sz="quarter" idx="2"/>
          </p:nvPr>
        </p:nvSpPr>
        <p:spPr>
          <a:xfrm>
            <a:off x="8818113" y="4749851"/>
            <a:ext cx="287371" cy="3860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</a:t>
            </a:fld>
            <a:endParaRPr/>
          </a:p>
        </p:txBody>
      </p:sp>
      <p:pic>
        <p:nvPicPr>
          <p:cNvPr id="117" name="putp_technologies_logo_violet.pngGoogle Shape;69;p12" descr="putp_technologies_logo_violet.pngGoogle Shape;69;p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9732" y="277074"/>
            <a:ext cx="1550834" cy="593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4691888.pngGoogle Shape;72;p12" descr="4691888.pngGoogle Shape;72;p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8462" y="1300526"/>
            <a:ext cx="3825301" cy="382534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вставленное-изображение.tiff" descr="вставленное-изображение.tif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1792" y="211731"/>
            <a:ext cx="2852873" cy="8959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54;p21"/>
          <p:cNvSpPr txBox="1"/>
          <p:nvPr/>
        </p:nvSpPr>
        <p:spPr>
          <a:xfrm>
            <a:off x="488944" y="2345556"/>
            <a:ext cx="6936600" cy="22375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15000"/>
              </a:lnSpc>
              <a:defRPr sz="1300" b="1">
                <a:latin typeface="Raleway"/>
                <a:ea typeface="Raleway"/>
                <a:cs typeface="Raleway"/>
                <a:sym typeface="Raleway"/>
              </a:defRPr>
            </a:pPr>
            <a:r>
              <a:rPr dirty="0"/>
              <a:t>БИЗНЕС-МОДЕЛЬ*</a:t>
            </a:r>
            <a:r>
              <a:rPr b="0" dirty="0"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b="0" dirty="0">
                <a:solidFill>
                  <a:srgbClr val="132C40"/>
                </a:solidFill>
              </a:rPr>
              <a:t>– </a:t>
            </a:r>
            <a:r>
              <a:rPr lang="ru-RU" b="0" dirty="0">
                <a:solidFill>
                  <a:srgbClr val="132C40"/>
                </a:solidFill>
              </a:rPr>
              <a:t>это описание того, как компания создает продукт, поставляет продукт и получает ценность для себя и для клиента.</a:t>
            </a:r>
            <a:endParaRPr dirty="0">
              <a:solidFill>
                <a:srgbClr val="132C40"/>
              </a:solidFill>
            </a:endParaRPr>
          </a:p>
          <a:p>
            <a:pPr>
              <a:lnSpc>
                <a:spcPct val="115000"/>
              </a:lnSpc>
              <a:defRPr>
                <a:solidFill>
                  <a:srgbClr val="000000"/>
                </a:solidFill>
              </a:defRPr>
            </a:pPr>
            <a:endParaRPr sz="13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defRPr sz="1300"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Отвечаем на вопросы:</a:t>
            </a:r>
            <a:endParaRPr dirty="0"/>
          </a:p>
          <a:p>
            <a:pPr marL="457200" indent="-311150">
              <a:lnSpc>
                <a:spcPct val="115000"/>
              </a:lnSpc>
              <a:buClr>
                <a:srgbClr val="8F00FF"/>
              </a:buClr>
              <a:buSzPts val="1300"/>
              <a:buFont typeface="Helvetica"/>
              <a:buChar char="●"/>
              <a:defRPr sz="1300"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Что продаем? Участие в хоккейном клубе.</a:t>
            </a:r>
            <a:endParaRPr dirty="0"/>
          </a:p>
          <a:p>
            <a:pPr marL="457200" indent="-311150">
              <a:lnSpc>
                <a:spcPct val="115000"/>
              </a:lnSpc>
              <a:buClr>
                <a:srgbClr val="8F00FF"/>
              </a:buClr>
              <a:buSzPts val="1300"/>
              <a:buFont typeface="Helvetica"/>
              <a:buChar char="●"/>
              <a:defRPr sz="1300"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Кому продаем? Целеустремлённым спортсменам и людям которым интересен спорт.</a:t>
            </a:r>
            <a:endParaRPr dirty="0"/>
          </a:p>
          <a:p>
            <a:pPr marL="457200" indent="-311150">
              <a:lnSpc>
                <a:spcPct val="115000"/>
              </a:lnSpc>
              <a:buClr>
                <a:srgbClr val="8F00FF"/>
              </a:buClr>
              <a:buSzPts val="1300"/>
              <a:buFont typeface="Helvetica"/>
              <a:buChar char="●"/>
              <a:defRPr sz="1300"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Какую пользу и выгоду получает клиент? Надежный и популярный Хоккейный клуб. </a:t>
            </a:r>
            <a:endParaRPr dirty="0"/>
          </a:p>
        </p:txBody>
      </p:sp>
      <p:sp>
        <p:nvSpPr>
          <p:cNvPr id="173" name="Google Shape;155;p21"/>
          <p:cNvSpPr/>
          <p:nvPr/>
        </p:nvSpPr>
        <p:spPr>
          <a:xfrm>
            <a:off x="456825" y="1270149"/>
            <a:ext cx="3954902" cy="594601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74" name="Google Shape;156;p21"/>
          <p:cNvSpPr txBox="1">
            <a:spLocks noGrp="1"/>
          </p:cNvSpPr>
          <p:nvPr>
            <p:ph type="title"/>
          </p:nvPr>
        </p:nvSpPr>
        <p:spPr>
          <a:xfrm>
            <a:off x="456825" y="1257874"/>
            <a:ext cx="4604101" cy="646501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t>БИЗНЕС-МОДЕЛЬ</a:t>
            </a:r>
          </a:p>
        </p:txBody>
      </p:sp>
      <p:sp>
        <p:nvSpPr>
          <p:cNvPr id="175" name="Google Shape;157;p21"/>
          <p:cNvSpPr txBox="1"/>
          <p:nvPr/>
        </p:nvSpPr>
        <p:spPr>
          <a:xfrm>
            <a:off x="321025" y="4111049"/>
            <a:ext cx="8091600" cy="353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200">
                <a:solidFill>
                  <a:srgbClr val="000000"/>
                </a:solidFill>
              </a:defRPr>
            </a:pPr>
            <a:endParaRPr sz="11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76" name="Google Shape;158;p21" descr="Google Shape;158;p21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Google Shape;159;p21"/>
          <p:cNvSpPr txBox="1">
            <a:spLocks noGrp="1"/>
          </p:cNvSpPr>
          <p:nvPr>
            <p:ph type="sldNum" sz="quarter" idx="2"/>
          </p:nvPr>
        </p:nvSpPr>
        <p:spPr>
          <a:xfrm>
            <a:off x="8782797" y="4749851"/>
            <a:ext cx="322687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10</a:t>
            </a:fld>
            <a:endParaRPr/>
          </a:p>
        </p:txBody>
      </p:sp>
      <p:pic>
        <p:nvPicPr>
          <p:cNvPr id="178" name="putp_technologies_logo_violet.pngGoogle Shape;160;p21" descr="putp_technologies_logo_violet.pngGoogle Shape;160;p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65;p22"/>
          <p:cNvSpPr txBox="1">
            <a:spLocks noGrp="1"/>
          </p:cNvSpPr>
          <p:nvPr>
            <p:ph type="title"/>
          </p:nvPr>
        </p:nvSpPr>
        <p:spPr>
          <a:xfrm>
            <a:off x="456817" y="1257880"/>
            <a:ext cx="4655700" cy="6003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ТЕКУЩИЕ РЕЗУЛЬТАТЫ</a:t>
            </a:r>
          </a:p>
        </p:txBody>
      </p:sp>
      <p:sp>
        <p:nvSpPr>
          <p:cNvPr id="181" name="Google Shape;166;p22"/>
          <p:cNvSpPr txBox="1">
            <a:spLocks noGrp="1"/>
          </p:cNvSpPr>
          <p:nvPr>
            <p:ph type="body" sz="quarter" idx="1"/>
          </p:nvPr>
        </p:nvSpPr>
        <p:spPr>
          <a:xfrm>
            <a:off x="456824" y="2340274"/>
            <a:ext cx="7089900" cy="1018802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1400" i="1"/>
            </a:lvl1pPr>
          </a:lstStyle>
          <a:p>
            <a:r>
              <a:rPr lang="ru-RU" dirty="0"/>
              <a:t>Был проведен первичный анализ рынка, так же в активной разработке маркетинговая стратегия. Команда разобралась с постановкой целей и задач. </a:t>
            </a:r>
            <a:endParaRPr dirty="0"/>
          </a:p>
        </p:txBody>
      </p:sp>
      <p:pic>
        <p:nvPicPr>
          <p:cNvPr id="182" name="Google Shape;167;p22" descr="Google Shape;167;p22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Google Shape;168;p22"/>
          <p:cNvSpPr txBox="1">
            <a:spLocks noGrp="1"/>
          </p:cNvSpPr>
          <p:nvPr>
            <p:ph type="sldNum" sz="quarter" idx="2"/>
          </p:nvPr>
        </p:nvSpPr>
        <p:spPr>
          <a:xfrm>
            <a:off x="8791224" y="4749851"/>
            <a:ext cx="314260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11</a:t>
            </a:fld>
            <a:endParaRPr/>
          </a:p>
        </p:txBody>
      </p:sp>
      <p:pic>
        <p:nvPicPr>
          <p:cNvPr id="184" name="putp_technologies_logo_violet.pngGoogle Shape;169;p22" descr="putp_technologies_logo_violet.pngGoogle Shape;169;p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74;p23"/>
          <p:cNvSpPr txBox="1">
            <a:spLocks noGrp="1"/>
          </p:cNvSpPr>
          <p:nvPr>
            <p:ph type="title"/>
          </p:nvPr>
        </p:nvSpPr>
        <p:spPr>
          <a:xfrm>
            <a:off x="456818" y="1257880"/>
            <a:ext cx="4655700" cy="64650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t>КОМАНДА СТАРТАПА</a:t>
            </a:r>
          </a:p>
        </p:txBody>
      </p:sp>
      <p:graphicFrame>
        <p:nvGraphicFramePr>
          <p:cNvPr id="187" name="Google Shape;175;p23"/>
          <p:cNvGraphicFramePr/>
          <p:nvPr>
            <p:extLst>
              <p:ext uri="{D42A27DB-BD31-4B8C-83A1-F6EECF244321}">
                <p14:modId xmlns:p14="http://schemas.microsoft.com/office/powerpoint/2010/main" val="1335096872"/>
              </p:ext>
            </p:extLst>
          </p:nvPr>
        </p:nvGraphicFramePr>
        <p:xfrm>
          <a:off x="456810" y="1988424"/>
          <a:ext cx="7942698" cy="246653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985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4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5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ФАМИЛИЯ ИМЯ</a:t>
                      </a:r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РОЛЬ</a:t>
                      </a:r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ЧТО БУДЕШЬ ДЕЛАТЬ?</a:t>
                      </a:r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10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ОПЫТ и КОМПЕТЕНЦИИ</a:t>
                      </a:r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 err="1"/>
                        <a:t>Тибекин</a:t>
                      </a:r>
                      <a:r>
                        <a:rPr lang="ru-RU" dirty="0"/>
                        <a:t> Никита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Руководитель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Руководить процессом 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Опыт в разработке проектов 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Новосёлов Иван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Генератор идей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Анализировать рынок, потребителей, а так же буду отвечать за новые идеи в проекте. 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r>
                        <a:rPr lang="ru-RU" dirty="0"/>
                        <a:t>Опыт в написаний текстов, в разработке проектов.</a:t>
                      </a: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1400">
                          <a:sym typeface="Arial"/>
                        </a:defRPr>
                      </a:pPr>
                      <a:endParaRPr dirty="0"/>
                    </a:p>
                  </a:txBody>
                  <a:tcPr marL="91425" marR="91425" marT="91425" marB="91425" anchor="ctr" horzOverflow="overflow">
                    <a:lnL>
                      <a:solidFill>
                        <a:schemeClr val="accent4"/>
                      </a:solidFill>
                    </a:lnL>
                    <a:lnR>
                      <a:solidFill>
                        <a:schemeClr val="accent4"/>
                      </a:solidFill>
                    </a:lnR>
                    <a:lnT>
                      <a:solidFill>
                        <a:schemeClr val="accent4"/>
                      </a:solidFill>
                    </a:lnT>
                    <a:lnB>
                      <a:solidFill>
                        <a:schemeClr val="accent4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92" name="Google Shape;178;p23" descr="Google Shape;178;p23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Google Shape;179;p23"/>
          <p:cNvSpPr txBox="1">
            <a:spLocks noGrp="1"/>
          </p:cNvSpPr>
          <p:nvPr>
            <p:ph type="sldNum" sz="quarter" idx="2"/>
          </p:nvPr>
        </p:nvSpPr>
        <p:spPr>
          <a:xfrm>
            <a:off x="8782797" y="4749851"/>
            <a:ext cx="322687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12</a:t>
            </a:fld>
            <a:endParaRPr/>
          </a:p>
        </p:txBody>
      </p:sp>
      <p:pic>
        <p:nvPicPr>
          <p:cNvPr id="194" name="putp_technologies_logo_violet.pngGoogle Shape;180;p23" descr="putp_technologies_logo_violet.pngGoogle Shape;180;p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85;p24"/>
          <p:cNvSpPr txBox="1">
            <a:spLocks noGrp="1"/>
          </p:cNvSpPr>
          <p:nvPr>
            <p:ph type="title"/>
          </p:nvPr>
        </p:nvSpPr>
        <p:spPr>
          <a:xfrm>
            <a:off x="401717" y="1270006"/>
            <a:ext cx="4655700" cy="548700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2800"/>
            </a:lvl1pPr>
          </a:lstStyle>
          <a:p>
            <a:r>
              <a:t>ПЛАНЫ РАЗВИТИЯ</a:t>
            </a:r>
          </a:p>
        </p:txBody>
      </p:sp>
      <p:sp>
        <p:nvSpPr>
          <p:cNvPr id="197" name="Google Shape;186;p24"/>
          <p:cNvSpPr txBox="1"/>
          <p:nvPr/>
        </p:nvSpPr>
        <p:spPr>
          <a:xfrm>
            <a:off x="609149" y="2088575"/>
            <a:ext cx="6679353" cy="1695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750" tIns="77750" rIns="77750" bIns="77750">
            <a:spAutoFit/>
          </a:bodyPr>
          <a:lstStyle/>
          <a:p>
            <a:pPr>
              <a:lnSpc>
                <a:spcPct val="115000"/>
              </a:lnSpc>
              <a:defRPr>
                <a:solidFill>
                  <a:srgbClr val="000000"/>
                </a:solidFill>
              </a:defRPr>
            </a:pPr>
            <a:endParaRPr lang="ru-RU" sz="18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Начать разрабатывать стратегию про продвижению социальных сетей спортивного клуба, полностью доработать маркетинговую стратегию. А так же в последствий, предложить аналогичную маркетинговую стратегию другим клубам.  </a:t>
            </a:r>
          </a:p>
          <a:p>
            <a:pPr>
              <a:lnSpc>
                <a:spcPct val="115000"/>
              </a:lnSpc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 lang="ru-RU" dirty="0">
              <a:solidFill>
                <a:srgbClr val="980000"/>
              </a:solidFill>
            </a:endParaRPr>
          </a:p>
        </p:txBody>
      </p:sp>
      <p:pic>
        <p:nvPicPr>
          <p:cNvPr id="198" name="Google Shape;187;p24" descr="Google Shape;187;p24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Google Shape;188;p24"/>
          <p:cNvSpPr txBox="1">
            <a:spLocks noGrp="1"/>
          </p:cNvSpPr>
          <p:nvPr>
            <p:ph type="sldNum" sz="quarter" idx="2"/>
          </p:nvPr>
        </p:nvSpPr>
        <p:spPr>
          <a:xfrm>
            <a:off x="8782797" y="4749851"/>
            <a:ext cx="322687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13</a:t>
            </a:fld>
            <a:endParaRPr/>
          </a:p>
        </p:txBody>
      </p:sp>
      <p:pic>
        <p:nvPicPr>
          <p:cNvPr id="200" name="putp_technologies_logo_violet.pngGoogle Shape;189;p24" descr="putp_technologies_logo_violet.pngGoogle Shape;189;p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194;p25"/>
          <p:cNvSpPr txBox="1">
            <a:spLocks noGrp="1"/>
          </p:cNvSpPr>
          <p:nvPr>
            <p:ph type="title"/>
          </p:nvPr>
        </p:nvSpPr>
        <p:spPr>
          <a:xfrm>
            <a:off x="456826" y="1257874"/>
            <a:ext cx="6017402" cy="6003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r>
              <a:t>Запрос </a:t>
            </a:r>
          </a:p>
        </p:txBody>
      </p:sp>
      <p:sp>
        <p:nvSpPr>
          <p:cNvPr id="203" name="Google Shape;195;p25"/>
          <p:cNvSpPr txBox="1">
            <a:spLocks noGrp="1"/>
          </p:cNvSpPr>
          <p:nvPr>
            <p:ph type="body" sz="half" idx="1"/>
          </p:nvPr>
        </p:nvSpPr>
        <p:spPr>
          <a:xfrm>
            <a:off x="456818" y="2340280"/>
            <a:ext cx="7993199" cy="16392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400" i="1"/>
            </a:pPr>
            <a:endParaRPr dirty="0"/>
          </a:p>
          <a:p>
            <a:pPr indent="-317500">
              <a:buClr>
                <a:srgbClr val="8F00FF"/>
              </a:buClr>
              <a:buSzPts val="1400"/>
              <a:defRPr sz="1400" i="1"/>
            </a:pPr>
            <a:r>
              <a:rPr lang="ru-RU" dirty="0"/>
              <a:t>На данный момент от спортивного клуба нам нужен доступ к их медиа ресурсам.</a:t>
            </a:r>
          </a:p>
          <a:p>
            <a:pPr indent="-317500">
              <a:buClr>
                <a:srgbClr val="8F00FF"/>
              </a:buClr>
              <a:buSzPts val="1400"/>
              <a:defRPr sz="1400" i="1"/>
            </a:pPr>
            <a:r>
              <a:rPr lang="ru-RU" dirty="0"/>
              <a:t>Необходимы опытные копирайтеры и </a:t>
            </a:r>
            <a:r>
              <a:rPr lang="ru-RU" dirty="0" err="1"/>
              <a:t>смм</a:t>
            </a:r>
            <a:r>
              <a:rPr lang="ru-RU" dirty="0"/>
              <a:t>-менеджеры в команде из трех человек.</a:t>
            </a:r>
          </a:p>
          <a:p>
            <a:pPr indent="-317500">
              <a:buClr>
                <a:srgbClr val="8F00FF"/>
              </a:buClr>
              <a:buSzPts val="1400"/>
              <a:defRPr sz="1400" i="1"/>
            </a:pPr>
            <a:r>
              <a:rPr lang="ru-RU" dirty="0"/>
              <a:t>И так же 500 тысяч рублей для расхода на рекламу и оплату копирайтерам. </a:t>
            </a:r>
            <a:endParaRPr dirty="0"/>
          </a:p>
        </p:txBody>
      </p:sp>
      <p:pic>
        <p:nvPicPr>
          <p:cNvPr id="204" name="Google Shape;196;p25" descr="Google Shape;196;p25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Google Shape;197;p25"/>
          <p:cNvSpPr txBox="1">
            <a:spLocks noGrp="1"/>
          </p:cNvSpPr>
          <p:nvPr>
            <p:ph type="sldNum" sz="quarter" idx="2"/>
          </p:nvPr>
        </p:nvSpPr>
        <p:spPr>
          <a:xfrm>
            <a:off x="8782797" y="4749851"/>
            <a:ext cx="322687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14</a:t>
            </a:fld>
            <a:endParaRPr/>
          </a:p>
        </p:txBody>
      </p:sp>
      <p:pic>
        <p:nvPicPr>
          <p:cNvPr id="206" name="putp_technologies_logo_violet.pngGoogle Shape;198;p25" descr="putp_technologies_logo_violet.pngGoogle Shape;198;p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3;p26"/>
          <p:cNvSpPr txBox="1">
            <a:spLocks noGrp="1"/>
          </p:cNvSpPr>
          <p:nvPr>
            <p:ph type="title"/>
          </p:nvPr>
        </p:nvSpPr>
        <p:spPr>
          <a:xfrm>
            <a:off x="456817" y="1543630"/>
            <a:ext cx="4655700" cy="8418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/>
            </a:lvl1pPr>
          </a:lstStyle>
          <a:p>
            <a:r>
              <a:t>КОНТАКТЫ ЛИДЕРА</a:t>
            </a:r>
          </a:p>
        </p:txBody>
      </p:sp>
      <p:sp>
        <p:nvSpPr>
          <p:cNvPr id="210" name="Google Shape;205;p26"/>
          <p:cNvSpPr txBox="1"/>
          <p:nvPr/>
        </p:nvSpPr>
        <p:spPr>
          <a:xfrm>
            <a:off x="4351971" y="2454580"/>
            <a:ext cx="3603600" cy="20625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8300" tIns="58300" rIns="58300" bIns="58300">
            <a:normAutofit/>
          </a:bodyPr>
          <a:lstStyle>
            <a:lvl1pPr indent="269998">
              <a:lnSpc>
                <a:spcPct val="115000"/>
              </a:lnSpc>
              <a:defRPr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</a:lstStyle>
          <a:p>
            <a:endParaRPr dirty="0"/>
          </a:p>
        </p:txBody>
      </p:sp>
      <p:pic>
        <p:nvPicPr>
          <p:cNvPr id="211" name="Google Shape;206;p26" descr="Google Shape;206;p26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Google Shape;207;p26"/>
          <p:cNvSpPr txBox="1">
            <a:spLocks noGrp="1"/>
          </p:cNvSpPr>
          <p:nvPr>
            <p:ph type="sldNum" sz="quarter" idx="2"/>
          </p:nvPr>
        </p:nvSpPr>
        <p:spPr>
          <a:xfrm>
            <a:off x="8782797" y="4749851"/>
            <a:ext cx="322687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213" name="Google Shape;208;p26"/>
          <p:cNvSpPr/>
          <p:nvPr/>
        </p:nvSpPr>
        <p:spPr>
          <a:xfrm>
            <a:off x="2148417" y="2184935"/>
            <a:ext cx="1590959" cy="1881100"/>
          </a:xfrm>
          <a:prstGeom prst="roundRect">
            <a:avLst>
              <a:gd name="adj" fmla="val 16667"/>
            </a:avLst>
          </a:prstGeom>
          <a:ln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/>
          </a:p>
        </p:txBody>
      </p:sp>
      <p:sp>
        <p:nvSpPr>
          <p:cNvPr id="214" name="Google Shape;209;p26"/>
          <p:cNvSpPr/>
          <p:nvPr/>
        </p:nvSpPr>
        <p:spPr>
          <a:xfrm>
            <a:off x="5217224" y="1448357"/>
            <a:ext cx="2545164" cy="2576338"/>
          </a:xfrm>
          <a:prstGeom prst="roundRect">
            <a:avLst>
              <a:gd name="adj" fmla="val 16667"/>
            </a:avLst>
          </a:prstGeom>
          <a:ln>
            <a:solidFill>
              <a:srgbClr val="000000"/>
            </a:solidFill>
          </a:ln>
        </p:spPr>
        <p:txBody>
          <a:bodyPr lIns="0" tIns="0" rIns="0" bIns="0" anchor="ctr"/>
          <a:lstStyle/>
          <a:p>
            <a:pPr algn="ctr">
              <a:defRPr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/>
          </a:p>
        </p:txBody>
      </p:sp>
      <p:pic>
        <p:nvPicPr>
          <p:cNvPr id="215" name="putp_technologies_logo_violet.pngGoogle Shape;210;p26" descr="putp_technologies_logo_violet.pngGoogle Shape;210;p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2C353E-BFE6-7EA1-BD2C-77C056A725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5893" r="-3188" b="25527"/>
          <a:stretch>
            <a:fillRect/>
          </a:stretch>
        </p:blipFill>
        <p:spPr>
          <a:xfrm>
            <a:off x="5217224" y="1350116"/>
            <a:ext cx="2718334" cy="27728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65C68D-7246-DE63-8804-B1A42C01FE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816" r="1079" b="24867"/>
          <a:stretch>
            <a:fillRect/>
          </a:stretch>
        </p:blipFill>
        <p:spPr>
          <a:xfrm>
            <a:off x="2107878" y="2184935"/>
            <a:ext cx="1672036" cy="20625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1C585E-DA93-0C75-1719-E1735A4D5006}"/>
              </a:ext>
            </a:extLst>
          </p:cNvPr>
          <p:cNvSpPr txBox="1"/>
          <p:nvPr/>
        </p:nvSpPr>
        <p:spPr>
          <a:xfrm>
            <a:off x="2207941" y="4370787"/>
            <a:ext cx="2297151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uFillTx/>
                <a:latin typeface="Segoe UI Black" panose="020B0A02040204020203" pitchFamily="34" charset="0"/>
                <a:ea typeface="Segoe UI Black" panose="020B0A02040204020203" pitchFamily="34" charset="0"/>
                <a:sym typeface="Arial"/>
              </a:rPr>
              <a:t>Тибекин</a:t>
            </a:r>
            <a:r>
              <a:rPr kumimoji="0" lang="ru-RU" sz="1400" b="0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10000"/>
                  </a:schemeClr>
                </a:solidFill>
                <a:effectLst/>
                <a:uFillTx/>
                <a:latin typeface="Segoe UI Black" panose="020B0A02040204020203" pitchFamily="34" charset="0"/>
                <a:ea typeface="Segoe UI Black" panose="020B0A02040204020203" pitchFamily="34" charset="0"/>
                <a:sym typeface="Arial"/>
              </a:rPr>
              <a:t> Никита  – +79162977427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77;p13"/>
          <p:cNvSpPr txBox="1">
            <a:spLocks noGrp="1"/>
          </p:cNvSpPr>
          <p:nvPr>
            <p:ph type="title"/>
          </p:nvPr>
        </p:nvSpPr>
        <p:spPr>
          <a:xfrm>
            <a:off x="456818" y="1257880"/>
            <a:ext cx="4655700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/>
            </a:lvl1pPr>
          </a:lstStyle>
          <a:p>
            <a:r>
              <a:t>АКТУАЛЬНОСТЬ ИДЕИ</a:t>
            </a:r>
          </a:p>
        </p:txBody>
      </p:sp>
      <p:sp>
        <p:nvSpPr>
          <p:cNvPr id="122" name="Google Shape;79;p13"/>
          <p:cNvSpPr txBox="1"/>
          <p:nvPr/>
        </p:nvSpPr>
        <p:spPr>
          <a:xfrm>
            <a:off x="-88476" y="2522975"/>
            <a:ext cx="7022702" cy="2046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8574" tIns="68574" rIns="68574" bIns="68574">
            <a:spAutoFit/>
          </a:bodyPr>
          <a:lstStyle/>
          <a:p>
            <a:pPr>
              <a:defRPr>
                <a:solidFill>
                  <a:srgbClr val="000000"/>
                </a:solidFill>
              </a:defRPr>
            </a:pPr>
            <a:endParaRPr i="1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914400" indent="-317500"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М</a:t>
            </a:r>
            <a:r>
              <a:rPr dirty="0"/>
              <a:t>а</a:t>
            </a:r>
            <a:r>
              <a:rPr lang="ru-RU" dirty="0" err="1"/>
              <a:t>сштаб</a:t>
            </a:r>
            <a:r>
              <a:rPr dirty="0"/>
              <a:t> </a:t>
            </a:r>
            <a:r>
              <a:rPr lang="ru-RU" dirty="0"/>
              <a:t>нашего проекта в рамках одной конкретной компаний. </a:t>
            </a:r>
            <a:endParaRPr dirty="0"/>
          </a:p>
          <a:p>
            <a:pPr marL="914400" indent="-317500"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Итоговый продукт позволит массам потребителей узнать о бренде спортивного клуба.</a:t>
            </a:r>
            <a:endParaRPr dirty="0"/>
          </a:p>
          <a:p>
            <a:pPr marL="914400" indent="-317500"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В наше время, медийное продвижение необходимо для каждого бренда и отрасли.</a:t>
            </a:r>
          </a:p>
          <a:p>
            <a:pPr marL="914400" indent="-317500"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Будет проведен АЦА (анализ целевой аудиторий) для выяснения тенденций и направлений у потенциальных потребителей. </a:t>
            </a:r>
            <a:endParaRPr dirty="0"/>
          </a:p>
          <a:p>
            <a:pPr marL="914400" indent="-317500"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 sz="1200" dirty="0"/>
          </a:p>
        </p:txBody>
      </p:sp>
      <p:pic>
        <p:nvPicPr>
          <p:cNvPr id="123" name="Google Shape;80;p13" descr="Google Shape;80;p13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8349"/>
            <a:ext cx="9144001" cy="638482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Google Shape;81;p13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2</a:t>
            </a:fld>
            <a:endParaRPr/>
          </a:p>
        </p:txBody>
      </p:sp>
      <p:pic>
        <p:nvPicPr>
          <p:cNvPr id="125" name="putp_technologies_logo_violet.pngGoogle Shape;82;p13" descr="putp_technologies_logo_violet.pngGoogle Shape;82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87;p14"/>
          <p:cNvSpPr txBox="1">
            <a:spLocks noGrp="1"/>
          </p:cNvSpPr>
          <p:nvPr>
            <p:ph type="title"/>
          </p:nvPr>
        </p:nvSpPr>
        <p:spPr>
          <a:xfrm>
            <a:off x="456817" y="1543630"/>
            <a:ext cx="4655700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/>
            </a:lvl1pPr>
          </a:lstStyle>
          <a:p>
            <a:r>
              <a:t>ЦЕЛЕВАЯ АУДИТОРИЯ</a:t>
            </a:r>
          </a:p>
        </p:txBody>
      </p:sp>
      <p:sp>
        <p:nvSpPr>
          <p:cNvPr id="128" name="Google Shape;88;p14"/>
          <p:cNvSpPr txBox="1">
            <a:spLocks noGrp="1"/>
          </p:cNvSpPr>
          <p:nvPr>
            <p:ph type="body" sz="half" idx="1"/>
          </p:nvPr>
        </p:nvSpPr>
        <p:spPr>
          <a:xfrm>
            <a:off x="456818" y="2626030"/>
            <a:ext cx="7993199" cy="2062502"/>
          </a:xfrm>
          <a:prstGeom prst="rect">
            <a:avLst/>
          </a:prstGeom>
        </p:spPr>
        <p:txBody>
          <a:bodyPr lIns="58300" tIns="58300" rIns="58300" bIns="58300"/>
          <a:lstStyle/>
          <a:p>
            <a:pPr indent="-317500">
              <a:buClr>
                <a:srgbClr val="8F00FF"/>
              </a:buClr>
              <a:buSzPts val="1400"/>
              <a:defRPr sz="1400" i="1">
                <a:solidFill>
                  <a:srgbClr val="132C40"/>
                </a:solidFill>
              </a:defRPr>
            </a:pPr>
            <a:r>
              <a:rPr lang="ru-RU" dirty="0"/>
              <a:t>Наш продукт будет рассчитан для молодых энергичных людей, которые интересуются спортом. </a:t>
            </a:r>
            <a:endParaRPr dirty="0"/>
          </a:p>
          <a:p>
            <a:pPr indent="-317500">
              <a:buClr>
                <a:srgbClr val="8F00FF"/>
              </a:buClr>
              <a:buSzPts val="1400"/>
              <a:defRPr sz="1400" i="1">
                <a:solidFill>
                  <a:srgbClr val="132C40"/>
                </a:solidFill>
              </a:defRPr>
            </a:pPr>
            <a:r>
              <a:rPr lang="ru-RU" dirty="0"/>
              <a:t>Так как клуб Хоккейный, то нужно привлекать тех людей которые так или иначе имеют перспективы развития в этом виде спорта  или привлекать спортсменов из других клубов. </a:t>
            </a:r>
            <a:endParaRPr dirty="0"/>
          </a:p>
        </p:txBody>
      </p:sp>
      <p:pic>
        <p:nvPicPr>
          <p:cNvPr id="129" name="Google Shape;89;p14" descr="Google Shape;89;p14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Google Shape;90;p14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131" name="putp_technologies_logo_violet.pngGoogle Shape;91;p14" descr="putp_technologies_logo_violet.pngGoogle Shape;91;p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96;p15"/>
          <p:cNvSpPr txBox="1">
            <a:spLocks noGrp="1"/>
          </p:cNvSpPr>
          <p:nvPr>
            <p:ph type="title"/>
          </p:nvPr>
        </p:nvSpPr>
        <p:spPr>
          <a:xfrm>
            <a:off x="456817" y="1486480"/>
            <a:ext cx="4655700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/>
            </a:lvl1pPr>
          </a:lstStyle>
          <a:p>
            <a:r>
              <a:t>ПРОБЛЕМА</a:t>
            </a:r>
          </a:p>
        </p:txBody>
      </p:sp>
      <p:sp>
        <p:nvSpPr>
          <p:cNvPr id="134" name="Google Shape;97;p15"/>
          <p:cNvSpPr txBox="1"/>
          <p:nvPr/>
        </p:nvSpPr>
        <p:spPr>
          <a:xfrm>
            <a:off x="380550" y="2434575"/>
            <a:ext cx="7994099" cy="2042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7750" tIns="77750" rIns="77750" bIns="77750">
            <a:spAutoFit/>
          </a:bodyPr>
          <a:lstStyle/>
          <a:p>
            <a:pPr marL="546100" indent="-3429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Мы предложим целеустремлённым спортсменам найти место для себя и своих способностей в хорошем спортивном клубе.</a:t>
            </a:r>
            <a:endParaRPr dirty="0"/>
          </a:p>
          <a:p>
            <a:pPr marL="546100" indent="-3429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Если продвижения бренда не будет то потребитель не сможет узнать о открывающихся возможностей для него. Главное </a:t>
            </a:r>
            <a:r>
              <a:rPr lang="ru-RU"/>
              <a:t>повысить узнаваемость </a:t>
            </a:r>
            <a:r>
              <a:rPr lang="ru-RU" dirty="0"/>
              <a:t>бренда среди масс.</a:t>
            </a:r>
            <a:endParaRPr dirty="0"/>
          </a:p>
          <a:p>
            <a:pPr indent="457200">
              <a:lnSpc>
                <a:spcPct val="115000"/>
              </a:lnSpc>
              <a:defRPr>
                <a:solidFill>
                  <a:srgbClr val="000000"/>
                </a:solidFill>
              </a:defRPr>
            </a:pPr>
            <a:endParaRPr sz="19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defRPr>
                <a:solidFill>
                  <a:srgbClr val="000000"/>
                </a:solidFill>
              </a:defRPr>
            </a:pPr>
            <a:endParaRPr sz="1900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5" name="Google Shape;98;p15" descr="Google Shape;98;p15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Google Shape;99;p15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137" name="putp_technologies_logo_violet.pngGoogle Shape;100;p15" descr="putp_technologies_logo_violet.pngGoogle Shape;100;p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05;p16"/>
          <p:cNvSpPr txBox="1">
            <a:spLocks noGrp="1"/>
          </p:cNvSpPr>
          <p:nvPr>
            <p:ph type="title"/>
          </p:nvPr>
        </p:nvSpPr>
        <p:spPr>
          <a:xfrm>
            <a:off x="432331" y="826030"/>
            <a:ext cx="7976101" cy="1041301"/>
          </a:xfrm>
          <a:prstGeom prst="rect">
            <a:avLst/>
          </a:prstGeom>
        </p:spPr>
        <p:txBody>
          <a:bodyPr lIns="58300" tIns="58300" rIns="58300" bIns="58300"/>
          <a:lstStyle>
            <a:lvl1pPr>
              <a:defRPr sz="3000"/>
            </a:lvl1pPr>
          </a:lstStyle>
          <a:p>
            <a:r>
              <a:t>ЦЕННОСТЬ, ЦЕННОСТНОЕ ПРЕДЛОЖЕНИЕ</a:t>
            </a:r>
          </a:p>
        </p:txBody>
      </p:sp>
      <p:sp>
        <p:nvSpPr>
          <p:cNvPr id="140" name="Google Shape;106;p16"/>
          <p:cNvSpPr txBox="1"/>
          <p:nvPr/>
        </p:nvSpPr>
        <p:spPr>
          <a:xfrm>
            <a:off x="808057" y="2137842"/>
            <a:ext cx="5118901" cy="26367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>
              <a:lnSpc>
                <a:spcPct val="115000"/>
              </a:lnSpc>
              <a:defRPr sz="120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rPr dirty="0" err="1"/>
              <a:t>Мы</a:t>
            </a:r>
            <a:r>
              <a:rPr dirty="0"/>
              <a:t>, </a:t>
            </a:r>
            <a:r>
              <a:rPr dirty="0" err="1"/>
              <a:t>компания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Х</a:t>
            </a:r>
            <a:r>
              <a:rPr lang="ru-RU"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оккеиный</a:t>
            </a:r>
            <a:r>
              <a:rPr lang="ru-RU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клуб «Воевода»</a:t>
            </a:r>
            <a:endParaRPr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defRPr sz="120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rPr dirty="0" err="1"/>
              <a:t>помогаем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клиентам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спортивного телосложения и с интересом к спорту .</a:t>
            </a:r>
            <a:endParaRPr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defRPr sz="120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rPr dirty="0"/>
              <a:t>в </a:t>
            </a:r>
            <a:r>
              <a:rPr dirty="0" err="1"/>
              <a:t>ситуации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когда по близости нет доступных и надежных спортивных клубов. </a:t>
            </a:r>
            <a:endParaRPr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defRPr sz="120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rPr dirty="0" err="1"/>
              <a:t>решать</a:t>
            </a:r>
            <a:r>
              <a:rPr dirty="0"/>
              <a:t> </a:t>
            </a:r>
            <a:r>
              <a:rPr dirty="0" err="1"/>
              <a:t>проблему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с доступностью спорта. </a:t>
            </a:r>
            <a:endParaRPr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lnSpc>
                <a:spcPct val="115000"/>
              </a:lnSpc>
              <a:spcBef>
                <a:spcPts val="1200"/>
              </a:spcBef>
              <a:defRPr sz="120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rPr dirty="0"/>
              <a:t>с </a:t>
            </a:r>
            <a:r>
              <a:rPr dirty="0" err="1"/>
              <a:t>помощью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dirty="0" err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технологии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Маркетинга и анализа данных. 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</a:p>
          <a:p>
            <a:pPr>
              <a:lnSpc>
                <a:spcPct val="115000"/>
              </a:lnSpc>
              <a:spcBef>
                <a:spcPts val="1200"/>
              </a:spcBef>
              <a:defRPr sz="120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pPr>
            <a:r>
              <a:rPr dirty="0"/>
              <a:t>и </a:t>
            </a:r>
            <a:r>
              <a:rPr dirty="0" err="1"/>
              <a:t>получать</a:t>
            </a:r>
            <a:r>
              <a:rPr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за это деньги</a:t>
            </a:r>
            <a:endParaRPr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41" name="Google Shape;107;p16" descr="Google Shape;107;p16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Google Shape;108;p16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5</a:t>
            </a:fld>
            <a:endParaRPr/>
          </a:p>
        </p:txBody>
      </p:sp>
      <p:pic>
        <p:nvPicPr>
          <p:cNvPr id="143" name="putp_technologies_logo_violet.pngGoogle Shape;109;p16" descr="putp_technologies_logo_violet.pngGoogle Shape;109;p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14;p17"/>
          <p:cNvSpPr txBox="1">
            <a:spLocks noGrp="1"/>
          </p:cNvSpPr>
          <p:nvPr>
            <p:ph type="title"/>
          </p:nvPr>
        </p:nvSpPr>
        <p:spPr>
          <a:xfrm>
            <a:off x="456817" y="1543630"/>
            <a:ext cx="4655700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/>
            </a:lvl1pPr>
          </a:lstStyle>
          <a:p>
            <a:r>
              <a:t>РЕШЕНИЕ</a:t>
            </a:r>
          </a:p>
        </p:txBody>
      </p:sp>
      <p:sp>
        <p:nvSpPr>
          <p:cNvPr id="146" name="Google Shape;115;p17"/>
          <p:cNvSpPr txBox="1"/>
          <p:nvPr/>
        </p:nvSpPr>
        <p:spPr>
          <a:xfrm>
            <a:off x="38516" y="2123230"/>
            <a:ext cx="5326767" cy="2550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7750" tIns="77750" rIns="77750" bIns="77750">
            <a:spAutoFit/>
          </a:bodyPr>
          <a:lstStyle/>
          <a:p>
            <a:pPr marL="457200" indent="-317500">
              <a:lnSpc>
                <a:spcPct val="115000"/>
              </a:lnSpc>
              <a:spcBef>
                <a:spcPts val="1300"/>
              </a:spcBef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Анализ аналогичных маркетинговых стратегий, глубинный анализ клиентов клуба. </a:t>
            </a:r>
            <a:endParaRPr dirty="0"/>
          </a:p>
          <a:p>
            <a:pPr marL="457200" lvl="1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Надежность, перспектива развития, хорошая база для старта в большой спорт. </a:t>
            </a:r>
            <a:endParaRPr dirty="0"/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Наш продукт отличается тем, что при разработки маркетинговой модели мы учитываем желания и потребности большого списка потребителей. </a:t>
            </a:r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Потенциальный клиент сможет получить доступный и надежный досуг. </a:t>
            </a:r>
            <a:endParaRPr dirty="0"/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 sz="1000" dirty="0"/>
          </a:p>
        </p:txBody>
      </p:sp>
      <p:sp>
        <p:nvSpPr>
          <p:cNvPr id="147" name="Google Shape;116;p17"/>
          <p:cNvSpPr txBox="1">
            <a:spLocks noGrp="1"/>
          </p:cNvSpPr>
          <p:nvPr>
            <p:ph type="body" sz="quarter" idx="1"/>
          </p:nvPr>
        </p:nvSpPr>
        <p:spPr>
          <a:xfrm>
            <a:off x="5618050" y="1590200"/>
            <a:ext cx="2664601" cy="2398801"/>
          </a:xfrm>
          <a:prstGeom prst="rect">
            <a:avLst/>
          </a:prstGeom>
          <a:ln w="9525">
            <a:solidFill>
              <a:srgbClr val="000000"/>
            </a:solidFill>
            <a:round/>
          </a:ln>
        </p:spPr>
        <p:txBody>
          <a:bodyPr lIns="58300" tIns="58300" rIns="58300" bIns="58300" anchor="ctr"/>
          <a:lstStyle/>
          <a:p>
            <a:pPr marL="0" indent="0" algn="ctr">
              <a:buSzTx/>
              <a:buNone/>
              <a:defRPr>
                <a:solidFill>
                  <a:srgbClr val="132C40"/>
                </a:solidFill>
              </a:defRPr>
            </a:pPr>
            <a:endParaRPr dirty="0"/>
          </a:p>
        </p:txBody>
      </p:sp>
      <p:pic>
        <p:nvPicPr>
          <p:cNvPr id="148" name="Google Shape;117;p17" descr="Google Shape;117;p17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Google Shape;118;p17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6</a:t>
            </a:fld>
            <a:endParaRPr/>
          </a:p>
        </p:txBody>
      </p:sp>
      <p:pic>
        <p:nvPicPr>
          <p:cNvPr id="150" name="putp_technologies_logo_violet.pngGoogle Shape;119;p17" descr="putp_technologies_logo_violet.pngGoogle Shape;119;p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24;p18"/>
          <p:cNvSpPr txBox="1">
            <a:spLocks noGrp="1"/>
          </p:cNvSpPr>
          <p:nvPr>
            <p:ph type="title"/>
          </p:nvPr>
        </p:nvSpPr>
        <p:spPr>
          <a:xfrm>
            <a:off x="456817" y="1543630"/>
            <a:ext cx="4655700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/>
            </a:lvl1pPr>
          </a:lstStyle>
          <a:p>
            <a:r>
              <a:t>РЕШЕНИЕ</a:t>
            </a:r>
          </a:p>
        </p:txBody>
      </p:sp>
      <p:sp>
        <p:nvSpPr>
          <p:cNvPr id="153" name="Google Shape;125;p18"/>
          <p:cNvSpPr txBox="1"/>
          <p:nvPr/>
        </p:nvSpPr>
        <p:spPr>
          <a:xfrm>
            <a:off x="530724" y="2368100"/>
            <a:ext cx="6513902" cy="2620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7750" tIns="77750" rIns="77750" bIns="77750">
            <a:spAutoFit/>
          </a:bodyPr>
          <a:lstStyle/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Опираясь на нашу стратегию, маркетинговая компания по продвижению Хоккейного клуба будет в большей степен проходить в медийном поле.</a:t>
            </a:r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Будет проведена работа по созданию постов, коротких роликов на платформах как </a:t>
            </a:r>
            <a:r>
              <a:rPr lang="en-US" dirty="0"/>
              <a:t>VK</a:t>
            </a:r>
            <a:r>
              <a:rPr lang="ru-RU" dirty="0"/>
              <a:t> и </a:t>
            </a:r>
            <a:r>
              <a:rPr lang="en-US" dirty="0"/>
              <a:t>Tik-Tok</a:t>
            </a:r>
            <a:r>
              <a:rPr lang="ru-RU" dirty="0"/>
              <a:t>, а так же в других популярных мессенджерах.</a:t>
            </a:r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Для создания постов и роликов, будут необходимы квалифицированные копирайтеры, которые грамотно будут вести соц. </a:t>
            </a:r>
            <a:r>
              <a:rPr lang="ru-RU"/>
              <a:t>сети.</a:t>
            </a:r>
            <a:endParaRPr lang="ru-RU" dirty="0"/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 b="1" dirty="0"/>
          </a:p>
        </p:txBody>
      </p:sp>
      <p:pic>
        <p:nvPicPr>
          <p:cNvPr id="154" name="Google Shape;126;p18" descr="Google Shape;126;p18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Google Shape;127;p18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7</a:t>
            </a:fld>
            <a:endParaRPr/>
          </a:p>
        </p:txBody>
      </p:sp>
      <p:pic>
        <p:nvPicPr>
          <p:cNvPr id="156" name="putp_technologies_logo_violet.pngGoogle Shape;128;p18" descr="putp_technologies_logo_violet.pngGoogle Shape;128;p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33;p19"/>
          <p:cNvSpPr/>
          <p:nvPr/>
        </p:nvSpPr>
        <p:spPr>
          <a:xfrm>
            <a:off x="456817" y="1270143"/>
            <a:ext cx="1568402" cy="510601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59" name="Google Shape;135;p19"/>
          <p:cNvSpPr txBox="1">
            <a:spLocks noGrp="1"/>
          </p:cNvSpPr>
          <p:nvPr>
            <p:ph type="title"/>
          </p:nvPr>
        </p:nvSpPr>
        <p:spPr>
          <a:xfrm>
            <a:off x="456817" y="1257880"/>
            <a:ext cx="4655700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t>РЫНОК</a:t>
            </a:r>
          </a:p>
        </p:txBody>
      </p:sp>
      <p:sp>
        <p:nvSpPr>
          <p:cNvPr id="160" name="Google Shape;136;p19"/>
          <p:cNvSpPr txBox="1"/>
          <p:nvPr/>
        </p:nvSpPr>
        <p:spPr>
          <a:xfrm>
            <a:off x="457200" y="1971025"/>
            <a:ext cx="8029500" cy="1976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21899" tIns="121899" rIns="121899" bIns="121899">
            <a:spAutoFit/>
          </a:bodyPr>
          <a:lstStyle/>
          <a:p>
            <a:pPr>
              <a:defRPr sz="2100">
                <a:latin typeface="Raleway SemiBold"/>
                <a:ea typeface="Raleway SemiBold"/>
                <a:cs typeface="Raleway SemiBold"/>
                <a:sym typeface="Raleway SemiBold"/>
              </a:defRPr>
            </a:pPr>
            <a:endParaRPr lang="en-US" sz="1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400"/>
              <a:buAutoNum type="arabicPeriod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Мы работаем на рынки </a:t>
            </a:r>
            <a:r>
              <a:rPr lang="en-US" dirty="0"/>
              <a:t>B2C</a:t>
            </a:r>
            <a:r>
              <a:rPr lang="ru-RU" dirty="0"/>
              <a:t>.</a:t>
            </a:r>
            <a:endParaRPr lang="en-US" dirty="0"/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400"/>
              <a:buAutoNum type="arabicPeriod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По нашим расчетом после нашей рекламной компаний количество подписчиков в социальных сетях вырастит на 2000 человек, а количество активных участников клуба вырастит на 100 человек. </a:t>
            </a:r>
            <a:endParaRPr dirty="0"/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400"/>
              <a:buAutoNum type="arabicPeriod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500 тысяч рублей</a:t>
            </a:r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400"/>
              <a:buAutoNum type="arabicPeriod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Предположительно от 600 до 900 тысяч рублей. </a:t>
            </a:r>
            <a:endParaRPr dirty="0"/>
          </a:p>
          <a:p>
            <a:pPr marL="457200" indent="-317500">
              <a:lnSpc>
                <a:spcPct val="115000"/>
              </a:lnSpc>
              <a:buClr>
                <a:srgbClr val="000000"/>
              </a:buClr>
              <a:buSzPts val="1400"/>
              <a:buAutoNum type="arabicPeriod"/>
              <a:defRPr i="1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pPr>
            <a:endParaRPr dirty="0"/>
          </a:p>
        </p:txBody>
      </p:sp>
      <p:pic>
        <p:nvPicPr>
          <p:cNvPr id="161" name="Google Shape;137;p19" descr="Google Shape;137;p19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Google Shape;138;p19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163" name="putp_technologies_logo_violet.pngGoogle Shape;139;p19" descr="putp_technologies_logo_violet.pngGoogle Shape;139;p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44;p20"/>
          <p:cNvSpPr/>
          <p:nvPr/>
        </p:nvSpPr>
        <p:spPr>
          <a:xfrm>
            <a:off x="456825" y="1270149"/>
            <a:ext cx="2846702" cy="510601"/>
          </a:xfrm>
          <a:prstGeom prst="rect">
            <a:avLst/>
          </a:prstGeom>
          <a:solidFill>
            <a:srgbClr val="8F00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66" name="Google Shape;145;p20"/>
          <p:cNvSpPr txBox="1"/>
          <p:nvPr/>
        </p:nvSpPr>
        <p:spPr>
          <a:xfrm>
            <a:off x="488944" y="2340287"/>
            <a:ext cx="6936600" cy="908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Основным и конкурентами скорее всего будут ЦСКА, Спарта, Динамо</a:t>
            </a:r>
            <a:endParaRPr dirty="0"/>
          </a:p>
          <a:p>
            <a:pPr marL="457200" indent="-317500">
              <a:lnSpc>
                <a:spcPct val="115000"/>
              </a:lnSpc>
              <a:buClr>
                <a:srgbClr val="8F00FF"/>
              </a:buClr>
              <a:buSzPts val="1400"/>
              <a:buFont typeface="Helvetica"/>
              <a:buChar char="●"/>
              <a:defRPr i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defRPr>
            </a:pPr>
            <a:r>
              <a:rPr lang="ru-RU" dirty="0"/>
              <a:t>Наше преимущество будет в доступности и ориентирований на потребителей.</a:t>
            </a:r>
            <a:endParaRPr dirty="0"/>
          </a:p>
        </p:txBody>
      </p:sp>
      <p:sp>
        <p:nvSpPr>
          <p:cNvPr id="167" name="Google Shape;146;p20"/>
          <p:cNvSpPr txBox="1">
            <a:spLocks noGrp="1"/>
          </p:cNvSpPr>
          <p:nvPr>
            <p:ph type="title"/>
          </p:nvPr>
        </p:nvSpPr>
        <p:spPr>
          <a:xfrm>
            <a:off x="456824" y="1235649"/>
            <a:ext cx="2846702" cy="579601"/>
          </a:xfrm>
          <a:prstGeom prst="rect">
            <a:avLst/>
          </a:prstGeom>
        </p:spPr>
        <p:txBody>
          <a:bodyPr lIns="58300" tIns="58300" rIns="58300" bIns="58300" anchor="t"/>
          <a:lstStyle>
            <a:lvl1pPr>
              <a:defRPr sz="3000">
                <a:solidFill>
                  <a:srgbClr val="FFFFFF"/>
                </a:solidFill>
              </a:defRPr>
            </a:lvl1pPr>
          </a:lstStyle>
          <a:p>
            <a:r>
              <a:t>КОНКУРЕНТЫ</a:t>
            </a:r>
          </a:p>
        </p:txBody>
      </p:sp>
      <p:pic>
        <p:nvPicPr>
          <p:cNvPr id="168" name="Google Shape;147;p20" descr="Google Shape;147;p20"/>
          <p:cNvPicPr>
            <a:picLocks noChangeAspect="1"/>
          </p:cNvPicPr>
          <p:nvPr/>
        </p:nvPicPr>
        <p:blipFill>
          <a:blip r:embed="rId2"/>
          <a:srcRect l="25406"/>
          <a:stretch>
            <a:fillRect/>
          </a:stretch>
        </p:blipFill>
        <p:spPr>
          <a:xfrm>
            <a:off x="-1" y="0"/>
            <a:ext cx="9144001" cy="638481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Google Shape;148;p20"/>
          <p:cNvSpPr txBox="1">
            <a:spLocks noGrp="1"/>
          </p:cNvSpPr>
          <p:nvPr>
            <p:ph type="sldNum" sz="quarter" idx="2"/>
          </p:nvPr>
        </p:nvSpPr>
        <p:spPr>
          <a:xfrm>
            <a:off x="8846365" y="4749851"/>
            <a:ext cx="259119" cy="32255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 sz="900"/>
            </a:lvl1pPr>
          </a:lstStyle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170" name="putp_technologies_logo_violet.pngGoogle Shape;149;p20" descr="putp_technologies_logo_violet.pngGoogle Shape;149;p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375" y="135487"/>
            <a:ext cx="1003603" cy="384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FFFFFF"/>
      </a:dk1>
      <a:lt1>
        <a:srgbClr val="8F00FF"/>
      </a:lt1>
      <a:dk2>
        <a:srgbClr val="A7A7A7"/>
      </a:dk2>
      <a:lt2>
        <a:srgbClr val="535353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8F00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8F00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8F00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8F00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621</Words>
  <Application>Microsoft Office PowerPoint</Application>
  <PresentationFormat>Экран (16:9)</PresentationFormat>
  <Paragraphs>86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Century Gothic</vt:lpstr>
      <vt:lpstr>Helvetica</vt:lpstr>
      <vt:lpstr>Raleway</vt:lpstr>
      <vt:lpstr>Raleway SemiBold</vt:lpstr>
      <vt:lpstr>Segoe UI Black</vt:lpstr>
      <vt:lpstr>Simple Light</vt:lpstr>
      <vt:lpstr>Стратегия продвижения бренда хоккейного клуба «Воевода»</vt:lpstr>
      <vt:lpstr>АКТУАЛЬНОСТЬ ИДЕИ</vt:lpstr>
      <vt:lpstr>ЦЕЛЕВАЯ АУДИТОРИЯ</vt:lpstr>
      <vt:lpstr>ПРОБЛЕМА</vt:lpstr>
      <vt:lpstr>ЦЕННОСТЬ, ЦЕННОСТНОЕ ПРЕДЛОЖЕНИЕ</vt:lpstr>
      <vt:lpstr>РЕШЕНИЕ</vt:lpstr>
      <vt:lpstr>РЕШЕНИЕ</vt:lpstr>
      <vt:lpstr>РЫНОК</vt:lpstr>
      <vt:lpstr>КОНКУРЕНТЫ</vt:lpstr>
      <vt:lpstr>БИЗНЕС-МОДЕЛЬ</vt:lpstr>
      <vt:lpstr>ТЕКУЩИЕ РЕЗУЛЬТАТЫ</vt:lpstr>
      <vt:lpstr>КОМАНДА СТАРТАПА</vt:lpstr>
      <vt:lpstr>ПЛАНЫ РАЗВИТИЯ</vt:lpstr>
      <vt:lpstr>Запрос </vt:lpstr>
      <vt:lpstr>КОНТАКТЫ ЛИДЕРА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</dc:creator>
  <cp:lastModifiedBy>Nikita</cp:lastModifiedBy>
  <cp:revision>27</cp:revision>
  <dcterms:modified xsi:type="dcterms:W3CDTF">2025-10-20T19:03:16Z</dcterms:modified>
</cp:coreProperties>
</file>