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63" r:id="rId3"/>
    <p:sldId id="260" r:id="rId4"/>
    <p:sldId id="261" r:id="rId5"/>
    <p:sldId id="262" r:id="rId6"/>
    <p:sldId id="264" r:id="rId7"/>
    <p:sldId id="265" r:id="rId8"/>
    <p:sldId id="279" r:id="rId9"/>
    <p:sldId id="281" r:id="rId10"/>
    <p:sldId id="267" r:id="rId11"/>
    <p:sldId id="307" r:id="rId12"/>
    <p:sldId id="272" r:id="rId13"/>
    <p:sldId id="271" r:id="rId14"/>
    <p:sldId id="268" r:id="rId15"/>
    <p:sldId id="269" r:id="rId16"/>
    <p:sldId id="270" r:id="rId17"/>
    <p:sldId id="306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6D7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7" d="100"/>
          <a:sy n="77" d="100"/>
        </p:scale>
        <p:origin x="49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7AE581-9600-44D5-8302-FFBD7B517490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E5CF7E-A97E-4BF8-AE0C-FE216097F6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02235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E5CF7E-A97E-4BF8-AE0C-FE216097F6EE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86767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66FE5-F640-4773-93EA-B71A8A94CA9B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C74A9-714A-44B6-A708-7FCB331C9C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38831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66FE5-F640-4773-93EA-B71A8A94CA9B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C74A9-714A-44B6-A708-7FCB331C9C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6900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66FE5-F640-4773-93EA-B71A8A94CA9B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C74A9-714A-44B6-A708-7FCB331C9C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67174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66FE5-F640-4773-93EA-B71A8A94CA9B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C74A9-714A-44B6-A708-7FCB331C9C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67193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66FE5-F640-4773-93EA-B71A8A94CA9B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C74A9-714A-44B6-A708-7FCB331C9C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64553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66FE5-F640-4773-93EA-B71A8A94CA9B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C74A9-714A-44B6-A708-7FCB331C9C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11904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66FE5-F640-4773-93EA-B71A8A94CA9B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C74A9-714A-44B6-A708-7FCB331C9C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11025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66FE5-F640-4773-93EA-B71A8A94CA9B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C74A9-714A-44B6-A708-7FCB331C9C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13504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66FE5-F640-4773-93EA-B71A8A94CA9B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C74A9-714A-44B6-A708-7FCB331C9C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60492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66FE5-F640-4773-93EA-B71A8A94CA9B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C74A9-714A-44B6-A708-7FCB331C9C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91299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66FE5-F640-4773-93EA-B71A8A94CA9B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C74A9-714A-44B6-A708-7FCB331C9C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9150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E66FE5-F640-4773-93EA-B71A8A94CA9B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9C74A9-714A-44B6-A708-7FCB331C9C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04422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colapsar.ru/" TargetMode="External"/><Relationship Id="rId2" Type="http://schemas.openxmlformats.org/officeDocument/2006/relationships/hyperlink" Target="https://wordstat.yandex.ru/#!/?words=%D1%87%D1%82%D0%BE%20%D0%BF%D0%BE%D0%B4%D0%B0%D1%80%D0%B8%D1%82%D1%8C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0" y="0"/>
            <a:ext cx="12192000" cy="586836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49885978" name="Овал 1"/>
          <p:cNvSpPr/>
          <p:nvPr/>
        </p:nvSpPr>
        <p:spPr bwMode="auto">
          <a:xfrm>
            <a:off x="6551271" y="-3433845"/>
            <a:ext cx="8348704" cy="8348704"/>
          </a:xfrm>
          <a:prstGeom prst="ellipse">
            <a:avLst/>
          </a:prstGeom>
          <a:gradFill>
            <a:gsLst>
              <a:gs pos="0">
                <a:srgbClr val="E63035"/>
              </a:gs>
              <a:gs pos="80000">
                <a:schemeClr val="tx1">
                  <a:alpha val="0"/>
                </a:schemeClr>
              </a:gs>
            </a:gsLst>
            <a:path path="circle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11019097" y="6091773"/>
            <a:ext cx="995423" cy="599781"/>
          </a:xfrm>
          <a:prstGeom prst="rect">
            <a:avLst/>
          </a:prstGeom>
          <a:noFill/>
        </p:spPr>
      </p:pic>
      <p:sp>
        <p:nvSpPr>
          <p:cNvPr id="1985953194" name="Овал 2"/>
          <p:cNvSpPr/>
          <p:nvPr/>
        </p:nvSpPr>
        <p:spPr bwMode="auto">
          <a:xfrm>
            <a:off x="-2141107" y="1952160"/>
            <a:ext cx="4922177" cy="4922177"/>
          </a:xfrm>
          <a:prstGeom prst="ellipse">
            <a:avLst/>
          </a:prstGeom>
          <a:gradFill>
            <a:gsLst>
              <a:gs pos="0">
                <a:srgbClr val="08C8D6"/>
              </a:gs>
              <a:gs pos="60000">
                <a:schemeClr val="tx1">
                  <a:alpha val="0"/>
                </a:schemeClr>
              </a:gs>
            </a:gsLst>
            <a:path path="circle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" name="TextBox 2"/>
          <p:cNvSpPr txBox="1"/>
          <p:nvPr/>
        </p:nvSpPr>
        <p:spPr bwMode="auto">
          <a:xfrm>
            <a:off x="732731" y="2173494"/>
            <a:ext cx="418944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4400" dirty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cs typeface="Arial"/>
              </a:rPr>
              <a:t>Present Now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 bwMode="auto">
          <a:xfrm>
            <a:off x="1036199" y="3164268"/>
            <a:ext cx="6759223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20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"Дарите радость: Помощь в выборе идеальных подарков"</a:t>
            </a:r>
            <a:endParaRPr sz="2000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-962"/>
            <a:ext cx="3047999" cy="2061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9787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419315" y="402364"/>
              <a:ext cx="29770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>
                  <a:latin typeface="Arial Black"/>
                  <a:cs typeface="Arial"/>
                </a:rPr>
                <a:t>ПРОФИЛЬ КОМАНДЫ</a:t>
              </a:r>
              <a:endParaRPr/>
            </a:p>
          </p:txBody>
        </p:sp>
      </p:grpSp>
      <p:sp>
        <p:nvSpPr>
          <p:cNvPr id="9" name="Прямоугольник 8"/>
          <p:cNvSpPr/>
          <p:nvPr/>
        </p:nvSpPr>
        <p:spPr bwMode="auto">
          <a:xfrm>
            <a:off x="327875" y="1635760"/>
            <a:ext cx="2895600" cy="2885440"/>
          </a:xfrm>
          <a:prstGeom prst="rect">
            <a:avLst/>
          </a:prstGeom>
          <a:solidFill>
            <a:schemeClr val="bg1"/>
          </a:solidFill>
          <a:ln>
            <a:solidFill>
              <a:srgbClr val="08C8D6"/>
            </a:solidFill>
          </a:ln>
          <a:effectLst>
            <a:outerShdw blurRad="203200" dist="152400" dir="2580000" sx="79000" sy="79000" algn="ctr" rotWithShape="0">
              <a:srgbClr val="000000">
                <a:alpha val="1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" name="TextBox 9"/>
          <p:cNvSpPr txBox="1"/>
          <p:nvPr/>
        </p:nvSpPr>
        <p:spPr bwMode="auto">
          <a:xfrm>
            <a:off x="470603" y="4687995"/>
            <a:ext cx="2518702" cy="10464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b="1" dirty="0" err="1">
                <a:latin typeface="Arial"/>
                <a:cs typeface="Arial"/>
              </a:rPr>
              <a:t>Хусрав</a:t>
            </a:r>
            <a:r>
              <a:rPr lang="ru-RU" b="1" dirty="0">
                <a:latin typeface="Arial"/>
                <a:cs typeface="Arial"/>
              </a:rPr>
              <a:t> </a:t>
            </a:r>
            <a:r>
              <a:rPr lang="ru-RU" b="1" dirty="0" err="1">
                <a:latin typeface="Arial"/>
                <a:cs typeface="Arial"/>
              </a:rPr>
              <a:t>Бободжонов</a:t>
            </a:r>
            <a:endParaRPr dirty="0"/>
          </a:p>
          <a:p>
            <a:pPr algn="ctr">
              <a:defRPr/>
            </a:pPr>
            <a:r>
              <a:rPr lang="ru-RU" sz="1600" dirty="0">
                <a:latin typeface="Arial"/>
                <a:cs typeface="Arial"/>
              </a:rPr>
              <a:t>лидер команды</a:t>
            </a:r>
            <a:endParaRPr dirty="0"/>
          </a:p>
          <a:p>
            <a:pPr algn="ctr">
              <a:defRPr/>
            </a:pPr>
            <a:r>
              <a:rPr lang="en-US" sz="1400" dirty="0">
                <a:latin typeface="Arial"/>
                <a:cs typeface="Arial"/>
              </a:rPr>
              <a:t>Web </a:t>
            </a:r>
            <a:r>
              <a:rPr lang="ru-RU" sz="1400" dirty="0">
                <a:latin typeface="Arial"/>
                <a:cs typeface="Arial"/>
              </a:rPr>
              <a:t>разработчик( Тильда)</a:t>
            </a:r>
          </a:p>
          <a:p>
            <a:pPr algn="ctr">
              <a:defRPr/>
            </a:pPr>
            <a:r>
              <a:rPr lang="ru-RU" sz="1400" dirty="0">
                <a:latin typeface="Arial"/>
                <a:cs typeface="Arial"/>
              </a:rPr>
              <a:t>Трейдер</a:t>
            </a:r>
            <a:endParaRPr lang="ru-RU" dirty="0">
              <a:latin typeface="Arial"/>
              <a:cs typeface="Arial"/>
            </a:endParaRPr>
          </a:p>
        </p:txBody>
      </p:sp>
      <p:sp>
        <p:nvSpPr>
          <p:cNvPr id="12" name="TextBox 11"/>
          <p:cNvSpPr txBox="1"/>
          <p:nvPr/>
        </p:nvSpPr>
        <p:spPr bwMode="auto">
          <a:xfrm>
            <a:off x="3396411" y="2131870"/>
            <a:ext cx="353564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b="1" i="1" dirty="0">
                <a:latin typeface="Arial"/>
                <a:cs typeface="Arial"/>
              </a:rPr>
              <a:t>Роман </a:t>
            </a:r>
            <a:r>
              <a:rPr lang="ru-RU" b="1" i="1" dirty="0" err="1">
                <a:latin typeface="Arial"/>
                <a:cs typeface="Arial"/>
              </a:rPr>
              <a:t>Сайфуллин</a:t>
            </a:r>
            <a:endParaRPr b="1" i="1" dirty="0"/>
          </a:p>
          <a:p>
            <a:pPr algn="ctr">
              <a:defRPr/>
            </a:pPr>
            <a:r>
              <a:rPr lang="ru-RU" sz="1400" i="1" dirty="0">
                <a:latin typeface="Arial"/>
                <a:cs typeface="Arial"/>
              </a:rPr>
              <a:t>Разработка и обслуживание веб-сайта и приложения.</a:t>
            </a:r>
          </a:p>
          <a:p>
            <a:pPr algn="ctr">
              <a:defRPr/>
            </a:pPr>
            <a:r>
              <a:rPr lang="ru-RU" sz="1400" i="1" dirty="0">
                <a:latin typeface="Arial"/>
                <a:cs typeface="Arial"/>
              </a:rPr>
              <a:t>Языки программирования C#, </a:t>
            </a:r>
            <a:r>
              <a:rPr lang="ru-RU" sz="1400" i="1" dirty="0" err="1">
                <a:latin typeface="Arial"/>
                <a:cs typeface="Arial"/>
              </a:rPr>
              <a:t>Python</a:t>
            </a:r>
            <a:r>
              <a:rPr lang="ru-RU" sz="1400" i="1" dirty="0">
                <a:latin typeface="Arial"/>
                <a:cs typeface="Arial"/>
              </a:rPr>
              <a:t>.</a:t>
            </a:r>
            <a:endParaRPr lang="ru-RU" sz="1600" i="1" dirty="0">
              <a:latin typeface="Arial"/>
              <a:cs typeface="Arial"/>
            </a:endParaRPr>
          </a:p>
        </p:txBody>
      </p:sp>
      <p:sp>
        <p:nvSpPr>
          <p:cNvPr id="14" name="TextBox 13"/>
          <p:cNvSpPr txBox="1"/>
          <p:nvPr/>
        </p:nvSpPr>
        <p:spPr bwMode="auto">
          <a:xfrm>
            <a:off x="3195073" y="4958128"/>
            <a:ext cx="331490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1600" b="1" dirty="0" err="1">
                <a:latin typeface="Arial"/>
                <a:cs typeface="Arial"/>
              </a:rPr>
              <a:t>Аббос</a:t>
            </a:r>
            <a:r>
              <a:rPr lang="ru-RU" sz="1600" b="1" dirty="0">
                <a:latin typeface="Arial"/>
                <a:cs typeface="Arial"/>
              </a:rPr>
              <a:t> </a:t>
            </a:r>
            <a:r>
              <a:rPr lang="ru-RU" sz="1600" b="1" dirty="0" err="1">
                <a:latin typeface="Arial"/>
                <a:cs typeface="Arial"/>
              </a:rPr>
              <a:t>Узоков</a:t>
            </a:r>
            <a:endParaRPr lang="ru-RU" sz="1600" b="1" dirty="0">
              <a:latin typeface="Arial"/>
              <a:cs typeface="Arial"/>
            </a:endParaRPr>
          </a:p>
          <a:p>
            <a:pPr algn="ctr">
              <a:defRPr/>
            </a:pPr>
            <a:r>
              <a:rPr lang="ru-RU" sz="1600" dirty="0">
                <a:latin typeface="Arial"/>
                <a:cs typeface="Arial"/>
              </a:rPr>
              <a:t>Главный разработчик</a:t>
            </a:r>
          </a:p>
          <a:p>
            <a:pPr algn="ctr">
              <a:defRPr/>
            </a:pPr>
            <a:r>
              <a:rPr lang="ru-RU" sz="1600" dirty="0">
                <a:latin typeface="Arial"/>
                <a:cs typeface="Arial"/>
              </a:rPr>
              <a:t>опыт 1 год , знает языки</a:t>
            </a:r>
          </a:p>
          <a:p>
            <a:pPr algn="ctr">
              <a:defRPr/>
            </a:pPr>
            <a:r>
              <a:rPr lang="ru-RU" sz="1600" dirty="0">
                <a:latin typeface="Arial"/>
                <a:cs typeface="Arial"/>
              </a:rPr>
              <a:t> программирования </a:t>
            </a:r>
            <a:r>
              <a:rPr lang="ru-RU" sz="1600" dirty="0" err="1">
                <a:latin typeface="Arial"/>
                <a:cs typeface="Arial"/>
              </a:rPr>
              <a:t>Python</a:t>
            </a:r>
            <a:r>
              <a:rPr lang="ru-RU" sz="1600" dirty="0">
                <a:latin typeface="Arial"/>
                <a:cs typeface="Arial"/>
              </a:rPr>
              <a:t>, C++, C#</a:t>
            </a:r>
          </a:p>
        </p:txBody>
      </p:sp>
      <p:sp>
        <p:nvSpPr>
          <p:cNvPr id="16" name="TextBox 15"/>
          <p:cNvSpPr txBox="1"/>
          <p:nvPr/>
        </p:nvSpPr>
        <p:spPr bwMode="auto">
          <a:xfrm>
            <a:off x="6839917" y="2167103"/>
            <a:ext cx="25170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b="1" dirty="0">
                <a:latin typeface="Arial"/>
                <a:cs typeface="Arial"/>
              </a:rPr>
              <a:t>Десятов Данил</a:t>
            </a:r>
          </a:p>
          <a:p>
            <a:pPr algn="ctr">
              <a:defRPr/>
            </a:pPr>
            <a:r>
              <a:rPr lang="ru-RU" sz="1600" dirty="0">
                <a:latin typeface="Arial"/>
                <a:cs typeface="Arial"/>
              </a:rPr>
              <a:t>Обучение ИИ</a:t>
            </a:r>
            <a:endParaRPr lang="ru-RU" sz="1400" dirty="0">
              <a:latin typeface="Arial"/>
              <a:cs typeface="Arial"/>
            </a:endParaRPr>
          </a:p>
          <a:p>
            <a:pPr algn="ctr">
              <a:defRPr/>
            </a:pPr>
            <a:r>
              <a:rPr lang="ru-RU" sz="1400" dirty="0">
                <a:latin typeface="Arial"/>
                <a:cs typeface="Arial"/>
              </a:rPr>
              <a:t>Анализ данных, </a:t>
            </a:r>
            <a:r>
              <a:rPr lang="en-US" sz="1400" dirty="0">
                <a:latin typeface="Arial"/>
                <a:cs typeface="Arial"/>
              </a:rPr>
              <a:t>Python</a:t>
            </a:r>
            <a:endParaRPr lang="ru-RU" dirty="0">
              <a:latin typeface="Arial"/>
              <a:cs typeface="Arial"/>
            </a:endParaRPr>
          </a:p>
        </p:txBody>
      </p:sp>
      <p:sp>
        <p:nvSpPr>
          <p:cNvPr id="18" name="TextBox 17"/>
          <p:cNvSpPr txBox="1"/>
          <p:nvPr/>
        </p:nvSpPr>
        <p:spPr bwMode="auto">
          <a:xfrm>
            <a:off x="6509981" y="4903438"/>
            <a:ext cx="3425253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b="1" dirty="0" err="1">
                <a:latin typeface="Arial"/>
                <a:cs typeface="Arial"/>
              </a:rPr>
              <a:t>Дастан</a:t>
            </a:r>
            <a:r>
              <a:rPr lang="ru-RU" b="1" dirty="0">
                <a:latin typeface="Arial"/>
                <a:cs typeface="Arial"/>
              </a:rPr>
              <a:t> </a:t>
            </a:r>
            <a:r>
              <a:rPr lang="ru-RU" b="1" dirty="0" err="1">
                <a:latin typeface="Arial"/>
                <a:cs typeface="Arial"/>
              </a:rPr>
              <a:t>Пулатов</a:t>
            </a:r>
            <a:endParaRPr dirty="0"/>
          </a:p>
          <a:p>
            <a:pPr>
              <a:defRPr/>
            </a:pPr>
            <a:r>
              <a:rPr lang="ru-RU" sz="1600" dirty="0">
                <a:latin typeface="Arial"/>
                <a:cs typeface="Arial"/>
              </a:rPr>
              <a:t>1.Программирование на </a:t>
            </a:r>
            <a:r>
              <a:rPr lang="ru-RU" sz="1600" dirty="0" err="1">
                <a:latin typeface="Arial"/>
                <a:cs typeface="Arial"/>
              </a:rPr>
              <a:t>python</a:t>
            </a:r>
            <a:r>
              <a:rPr lang="ru-RU" sz="1600" dirty="0">
                <a:latin typeface="Arial"/>
                <a:cs typeface="Arial"/>
              </a:rPr>
              <a:t> </a:t>
            </a:r>
          </a:p>
          <a:p>
            <a:pPr>
              <a:defRPr/>
            </a:pPr>
            <a:r>
              <a:rPr lang="ru-RU" sz="1600" dirty="0">
                <a:latin typeface="Arial"/>
                <a:cs typeface="Arial"/>
              </a:rPr>
              <a:t>2. Продажи на </a:t>
            </a:r>
            <a:r>
              <a:rPr lang="ru-RU" sz="1600" dirty="0" err="1">
                <a:latin typeface="Arial"/>
                <a:cs typeface="Arial"/>
              </a:rPr>
              <a:t>маркетплейсах</a:t>
            </a:r>
            <a:endParaRPr lang="ru-RU" sz="1600" dirty="0">
              <a:latin typeface="Arial"/>
              <a:cs typeface="Arial"/>
            </a:endParaRPr>
          </a:p>
          <a:p>
            <a:pPr>
              <a:defRPr/>
            </a:pPr>
            <a:r>
              <a:rPr lang="ru-RU" sz="1600" dirty="0">
                <a:latin typeface="Arial"/>
                <a:cs typeface="Arial"/>
              </a:rPr>
              <a:t>3. Финансовая грамотность </a:t>
            </a:r>
          </a:p>
          <a:p>
            <a:pPr>
              <a:defRPr/>
            </a:pPr>
            <a:r>
              <a:rPr lang="ru-RU" sz="1600" dirty="0">
                <a:latin typeface="Arial"/>
                <a:cs typeface="Arial"/>
              </a:rPr>
              <a:t>1.На </a:t>
            </a:r>
            <a:r>
              <a:rPr lang="ru-RU" sz="1600" dirty="0" err="1">
                <a:latin typeface="Arial"/>
                <a:cs typeface="Arial"/>
              </a:rPr>
              <a:t>маркетплейсах</a:t>
            </a:r>
            <a:r>
              <a:rPr lang="ru-RU" sz="1600" dirty="0">
                <a:latin typeface="Arial"/>
                <a:cs typeface="Arial"/>
              </a:rPr>
              <a:t> более одного года</a:t>
            </a:r>
            <a:endParaRPr lang="ru-RU" dirty="0">
              <a:latin typeface="Arial"/>
              <a:cs typeface="Arial"/>
            </a:endParaRPr>
          </a:p>
        </p:txBody>
      </p:sp>
      <p:sp>
        <p:nvSpPr>
          <p:cNvPr id="1809159491" name="TextBox 15"/>
          <p:cNvSpPr txBox="1"/>
          <p:nvPr/>
        </p:nvSpPr>
        <p:spPr bwMode="auto">
          <a:xfrm>
            <a:off x="9661476" y="2110321"/>
            <a:ext cx="182453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b="1">
                <a:latin typeface="Arial"/>
                <a:cs typeface="Arial"/>
              </a:rPr>
              <a:t>Имя Фамилия</a:t>
            </a:r>
            <a:endParaRPr/>
          </a:p>
          <a:p>
            <a:pPr>
              <a:defRPr/>
            </a:pPr>
            <a:r>
              <a:rPr lang="ru-RU" sz="1600">
                <a:latin typeface="Arial"/>
                <a:cs typeface="Arial"/>
              </a:rPr>
              <a:t>роль в проекте</a:t>
            </a:r>
            <a:endParaRPr/>
          </a:p>
          <a:p>
            <a:pPr>
              <a:defRPr/>
            </a:pPr>
            <a:r>
              <a:rPr lang="ru-RU" sz="1400">
                <a:latin typeface="Arial"/>
                <a:cs typeface="Arial"/>
              </a:rPr>
              <a:t>опыт, навыки</a:t>
            </a:r>
            <a:endParaRPr lang="ru-RU">
              <a:latin typeface="Arial"/>
              <a:cs typeface="Arial"/>
            </a:endParaRPr>
          </a:p>
        </p:txBody>
      </p:sp>
      <p:sp>
        <p:nvSpPr>
          <p:cNvPr id="2058962025" name="TextBox 17"/>
          <p:cNvSpPr txBox="1"/>
          <p:nvPr/>
        </p:nvSpPr>
        <p:spPr bwMode="auto">
          <a:xfrm>
            <a:off x="9661476" y="4687995"/>
            <a:ext cx="182453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b="1">
                <a:latin typeface="Arial"/>
                <a:cs typeface="Arial"/>
              </a:rPr>
              <a:t>Имя Фамилия</a:t>
            </a:r>
            <a:endParaRPr/>
          </a:p>
          <a:p>
            <a:pPr>
              <a:defRPr/>
            </a:pPr>
            <a:r>
              <a:rPr lang="ru-RU" sz="1600">
                <a:latin typeface="Arial"/>
                <a:cs typeface="Arial"/>
              </a:rPr>
              <a:t>роль в проекте</a:t>
            </a:r>
            <a:endParaRPr/>
          </a:p>
          <a:p>
            <a:pPr>
              <a:defRPr/>
            </a:pPr>
            <a:r>
              <a:rPr lang="ru-RU" sz="1400">
                <a:latin typeface="Arial"/>
                <a:cs typeface="Arial"/>
              </a:rPr>
              <a:t>опыт, навыки</a:t>
            </a:r>
            <a:endParaRPr lang="ru-RU">
              <a:latin typeface="Arial"/>
              <a:cs typeface="Arial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217" y="1661048"/>
            <a:ext cx="2860152" cy="286015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7324" y="651007"/>
            <a:ext cx="1487669" cy="151609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570" b="20472"/>
          <a:stretch/>
        </p:blipFill>
        <p:spPr>
          <a:xfrm>
            <a:off x="4002311" y="3307251"/>
            <a:ext cx="1992573" cy="143958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7852" y="642486"/>
            <a:ext cx="1574783" cy="152461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53" b="29473"/>
          <a:stretch/>
        </p:blipFill>
        <p:spPr>
          <a:xfrm>
            <a:off x="7163262" y="3179391"/>
            <a:ext cx="1696862" cy="1603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04312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 bwMode="auto">
          <a:xfrm>
            <a:off x="179041" y="873003"/>
            <a:ext cx="6274010" cy="57246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600" b="1" dirty="0">
                <a:latin typeface="Arial"/>
                <a:cs typeface="Arial"/>
              </a:rPr>
              <a:t>Проблема:</a:t>
            </a:r>
          </a:p>
          <a:p>
            <a:pPr>
              <a:defRPr/>
            </a:pPr>
            <a:r>
              <a:rPr lang="ru-RU" sz="1400" dirty="0">
                <a:latin typeface="Arial"/>
                <a:cs typeface="Arial"/>
              </a:rPr>
              <a:t>С возрастом каждый человек, превысивший 30-летний рубеж, часто оказывается в ситуации, когда необходимо подарить что-то в рамках различных общественных кругов и событий, таких как Тайная Санта или обмен подарками. Однако это задача, с которой сталкиваются многие, и она сопряжена с двумя главными проблемами.</a:t>
            </a:r>
            <a:endParaRPr lang="ru-RU" sz="1600" dirty="0">
              <a:latin typeface="Arial"/>
              <a:cs typeface="Arial"/>
            </a:endParaRPr>
          </a:p>
          <a:p>
            <a:pPr>
              <a:defRPr/>
            </a:pPr>
            <a:r>
              <a:rPr lang="ru-RU" sz="1400" b="1" dirty="0">
                <a:latin typeface="Arial"/>
                <a:cs typeface="Arial"/>
              </a:rPr>
              <a:t>В настоящее время люди пытаются решить эту проблему следующими способами:</a:t>
            </a:r>
          </a:p>
          <a:p>
            <a:pPr>
              <a:defRPr/>
            </a:pPr>
            <a:r>
              <a:rPr lang="ru-RU" sz="1400" dirty="0">
                <a:latin typeface="Arial"/>
                <a:cs typeface="Arial"/>
              </a:rPr>
              <a:t>1. Дарение Денег: Один из распространенных методов - это подарок в виде денег. Однако это часто воспринимается как банальное обращение с деньгами и не передает никакого особого контекста, такого как дружба, уважение или любовь.</a:t>
            </a:r>
          </a:p>
          <a:p>
            <a:pPr>
              <a:defRPr/>
            </a:pPr>
            <a:r>
              <a:rPr lang="ru-RU" sz="1400" dirty="0">
                <a:latin typeface="Arial"/>
                <a:cs typeface="Arial"/>
              </a:rPr>
              <a:t>2. Поиск в Интернете: Другим методом является поиск подарков в интернете. Однако, чтобы найти подарок, который действительно бы отражал интересы и характер человека, требуется потратить значительное количество времени на поиски. Даже в таком случае результатом могут быть банальные варианты.</a:t>
            </a:r>
          </a:p>
          <a:p>
            <a:pPr>
              <a:defRPr/>
            </a:pPr>
            <a:r>
              <a:rPr lang="ru-RU" sz="1400" dirty="0">
                <a:latin typeface="Arial"/>
                <a:cs typeface="Arial"/>
              </a:rPr>
              <a:t>3. </a:t>
            </a:r>
            <a:r>
              <a:rPr lang="ru-RU" sz="1400" dirty="0" err="1">
                <a:latin typeface="Arial"/>
                <a:cs typeface="Arial"/>
              </a:rPr>
              <a:t>Рандомные</a:t>
            </a:r>
            <a:r>
              <a:rPr lang="ru-RU" sz="1400" dirty="0">
                <a:latin typeface="Arial"/>
                <a:cs typeface="Arial"/>
              </a:rPr>
              <a:t> Подарки: Иногда люди выбирают подарки наугад, что может привести к выбору невыразительных и неинтересных вещей.</a:t>
            </a:r>
          </a:p>
          <a:p>
            <a:pPr>
              <a:defRPr/>
            </a:pPr>
            <a:r>
              <a:rPr lang="ru-RU" sz="1400" dirty="0">
                <a:latin typeface="Arial"/>
                <a:cs typeface="Arial"/>
              </a:rPr>
              <a:t>Недостатки существующих методов:</a:t>
            </a:r>
            <a:endParaRPr lang="ru-RU" sz="1400" b="1" dirty="0">
              <a:latin typeface="Arial"/>
              <a:cs typeface="Arial"/>
            </a:endParaRPr>
          </a:p>
          <a:p>
            <a:pPr>
              <a:defRPr/>
            </a:pPr>
            <a:r>
              <a:rPr lang="ru-RU" sz="1400" b="1" dirty="0">
                <a:latin typeface="Arial"/>
                <a:cs typeface="Arial"/>
              </a:rPr>
              <a:t>Существующие методы решения проблемы оказываются</a:t>
            </a:r>
            <a:r>
              <a:rPr lang="en-150" sz="1400" b="1" dirty="0">
                <a:latin typeface="Arial"/>
                <a:cs typeface="Arial"/>
              </a:rPr>
              <a:t>:</a:t>
            </a:r>
            <a:r>
              <a:rPr lang="ru-RU" sz="1400" b="1" dirty="0">
                <a:latin typeface="Arial"/>
                <a:cs typeface="Arial"/>
              </a:rPr>
              <a:t> </a:t>
            </a:r>
            <a:r>
              <a:rPr lang="ru-RU" sz="1400" dirty="0">
                <a:latin typeface="Arial"/>
                <a:cs typeface="Arial"/>
              </a:rPr>
              <a:t>неэффективными, так как они не способствуют укреплению отношений и не удовлетворяют эмоциональные и индивидуальные потребности в выборе подарков. Более того, они могут усугубить проблему стандартизации и банальности подарков.</a:t>
            </a:r>
          </a:p>
        </p:txBody>
      </p:sp>
      <p:grpSp>
        <p:nvGrpSpPr>
          <p:cNvPr id="7" name="Группа 6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8" name="Прямоугольник 7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419315" y="330200"/>
              <a:ext cx="2804160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988474" y="405643"/>
              <a:ext cx="166584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>
                  <a:latin typeface="Arial Black"/>
                  <a:cs typeface="Arial"/>
                </a:rPr>
                <a:t>ПРОБЛЕМА</a:t>
              </a:r>
              <a:endParaRPr/>
            </a:p>
          </p:txBody>
        </p:sp>
      </p:grpSp>
      <p:sp>
        <p:nvSpPr>
          <p:cNvPr id="17" name="TextBox 16"/>
          <p:cNvSpPr txBox="1"/>
          <p:nvPr/>
        </p:nvSpPr>
        <p:spPr bwMode="auto">
          <a:xfrm>
            <a:off x="7295985" y="5241950"/>
            <a:ext cx="323548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dirty="0">
                <a:latin typeface="Arial"/>
                <a:cs typeface="Arial"/>
              </a:rPr>
              <a:t>Статистика «Проблемы у мужчине которые </a:t>
            </a:r>
            <a:r>
              <a:rPr lang="ru-RU" dirty="0" err="1">
                <a:latin typeface="Arial"/>
                <a:cs typeface="Arial"/>
              </a:rPr>
              <a:t>незнает</a:t>
            </a:r>
            <a:r>
              <a:rPr lang="ru-RU" dirty="0">
                <a:latin typeface="Arial"/>
                <a:cs typeface="Arial"/>
              </a:rPr>
              <a:t> что подарить»</a:t>
            </a:r>
            <a:endParaRPr dirty="0"/>
          </a:p>
          <a:p>
            <a:pPr algn="ctr">
              <a:defRPr/>
            </a:pPr>
            <a:r>
              <a:rPr lang="ru-RU" dirty="0">
                <a:latin typeface="Arial"/>
                <a:cs typeface="Arial"/>
              </a:rPr>
              <a:t>Источник:</a:t>
            </a:r>
            <a:r>
              <a:rPr lang="en-150" dirty="0">
                <a:latin typeface="Arial"/>
                <a:cs typeface="Arial"/>
              </a:rPr>
              <a:t>journal.Tinkoff.ru</a:t>
            </a:r>
            <a:endParaRPr lang="ru-RU" dirty="0"/>
          </a:p>
        </p:txBody>
      </p:sp>
      <p:pic>
        <p:nvPicPr>
          <p:cNvPr id="19" name="Рисунок 18" descr="Круговая диаграмма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6796268" y="1966937"/>
            <a:ext cx="1790173" cy="1790173"/>
          </a:xfrm>
          <a:prstGeom prst="rect">
            <a:avLst/>
          </a:prstGeom>
        </p:spPr>
      </p:pic>
      <p:pic>
        <p:nvPicPr>
          <p:cNvPr id="21" name="Рисунок 20" descr="Диаграмма с подъемом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434824" y="1966938"/>
            <a:ext cx="1790173" cy="1790173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CFA05F6-52C0-E569-4F8D-C3D86C97B3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53051" y="1050365"/>
            <a:ext cx="5559908" cy="4191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48431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8" name="Прямоугольник 7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419315" y="330200"/>
              <a:ext cx="3170670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452588" y="390789"/>
              <a:ext cx="31373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 dirty="0">
                  <a:latin typeface="Arial Black"/>
                  <a:cs typeface="Arial"/>
                </a:rPr>
                <a:t>ЦЕЛЕВАЯ АУДИТОРИЯ</a:t>
              </a:r>
              <a:endParaRPr dirty="0"/>
            </a:p>
          </p:txBody>
        </p:sp>
      </p:grpSp>
      <p:sp>
        <p:nvSpPr>
          <p:cNvPr id="13" name="Прямоугольник 12"/>
          <p:cNvSpPr/>
          <p:nvPr/>
        </p:nvSpPr>
        <p:spPr bwMode="auto">
          <a:xfrm>
            <a:off x="419315" y="1458410"/>
            <a:ext cx="3099389" cy="3877519"/>
          </a:xfrm>
          <a:prstGeom prst="rect">
            <a:avLst/>
          </a:prstGeom>
          <a:solidFill>
            <a:schemeClr val="bg1"/>
          </a:solidFill>
          <a:ln>
            <a:solidFill>
              <a:srgbClr val="08C8D6"/>
            </a:solidFill>
          </a:ln>
          <a:effectLst>
            <a:outerShdw blurRad="203200" dist="152400" dir="2580000" sx="79000" sy="79000" algn="ctr" rotWithShape="0">
              <a:srgbClr val="000000">
                <a:alpha val="1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" name="TextBox 1"/>
          <p:cNvSpPr txBox="1"/>
          <p:nvPr/>
        </p:nvSpPr>
        <p:spPr bwMode="auto">
          <a:xfrm>
            <a:off x="419314" y="2981670"/>
            <a:ext cx="30993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1600" i="1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Поместите изображение вашего типичного пользователя</a:t>
            </a:r>
            <a:endParaRPr/>
          </a:p>
        </p:txBody>
      </p:sp>
      <p:sp>
        <p:nvSpPr>
          <p:cNvPr id="3" name="TextBox 2"/>
          <p:cNvSpPr txBox="1"/>
          <p:nvPr/>
        </p:nvSpPr>
        <p:spPr bwMode="auto">
          <a:xfrm>
            <a:off x="4189837" y="1099756"/>
            <a:ext cx="7740912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r>
              <a:rPr lang="ru-RU" dirty="0">
                <a:latin typeface="Arial"/>
                <a:cs typeface="Arial"/>
              </a:rPr>
              <a:t>1. Люди старше 30 лет: Это наша основная аудитория, так как проблема выбора подарков чаще всего встречается у людей, достигших этого возраста.</a:t>
            </a:r>
          </a:p>
          <a:p>
            <a:pPr marR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endParaRPr lang="ru-RU" dirty="0">
              <a:latin typeface="Arial"/>
              <a:cs typeface="Arial"/>
            </a:endParaRPr>
          </a:p>
          <a:p>
            <a:pPr marR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r>
              <a:rPr lang="ru-RU" dirty="0">
                <a:latin typeface="Arial"/>
                <a:cs typeface="Arial"/>
              </a:rPr>
              <a:t>2. Люди с активной социальной жизнью: Наши потенциальные пользователи будут те, кто участвует в различных общественных мероприятиях, таких как праздники, корпоративные вечеринки, или другие события, где обмен подарками является обычной практикой.</a:t>
            </a:r>
          </a:p>
          <a:p>
            <a:pPr marR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endParaRPr lang="ru-RU" dirty="0">
              <a:latin typeface="Arial"/>
              <a:cs typeface="Arial"/>
            </a:endParaRPr>
          </a:p>
          <a:p>
            <a:pPr marR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r>
              <a:rPr lang="ru-RU" dirty="0">
                <a:latin typeface="Arial"/>
                <a:cs typeface="Arial"/>
              </a:rPr>
              <a:t>3. Люди, ценящие отношения: Те, кто хочет, чтобы их подарки не только были символом внимания, но и отражали их эмоциональные отношения к получателю. </a:t>
            </a:r>
          </a:p>
          <a:p>
            <a:pPr marR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endParaRPr lang="ru-RU" dirty="0">
              <a:latin typeface="Arial"/>
              <a:cs typeface="Arial"/>
            </a:endParaRPr>
          </a:p>
          <a:p>
            <a:pPr marR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r>
              <a:rPr lang="ru-RU" dirty="0">
                <a:latin typeface="Arial"/>
                <a:cs typeface="Arial"/>
              </a:rPr>
              <a:t>4. Занятые люди: Люди, которые ограничены во времени и не имеют возможности тратить много часов на поиск подарков.</a:t>
            </a:r>
          </a:p>
          <a:p>
            <a:pPr marR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endParaRPr lang="ru-RU" dirty="0">
              <a:latin typeface="Arial"/>
              <a:cs typeface="Arial"/>
            </a:endParaRPr>
          </a:p>
          <a:p>
            <a:pPr marR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r>
              <a:rPr lang="ru-RU" dirty="0">
                <a:latin typeface="Arial"/>
                <a:cs typeface="Arial"/>
              </a:rPr>
              <a:t>5. Люди, ищущие индивидуальные решения: Те, кто стремится найти нестандартные и персонализированные подарки, которые искренне порадуют получателя.</a:t>
            </a:r>
          </a:p>
          <a:p>
            <a:pPr marR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endParaRPr lang="ru-RU" dirty="0">
              <a:latin typeface="Arial"/>
              <a:cs typeface="Arial"/>
            </a:endParaRPr>
          </a:p>
          <a:p>
            <a:pPr>
              <a:defRPr/>
            </a:pPr>
            <a:endParaRPr lang="ru-RU" dirty="0">
              <a:latin typeface="Arial"/>
              <a:cs typeface="Arial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251" y="1458410"/>
            <a:ext cx="3546474" cy="3877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298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8" name="Прямоугольник 7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419315" y="330200"/>
              <a:ext cx="3099387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794644" y="390789"/>
              <a:ext cx="222689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>
                  <a:latin typeface="Arial Black"/>
                  <a:cs typeface="Arial"/>
                </a:rPr>
                <a:t>ИДЕЯ ПРОЕКТА</a:t>
              </a:r>
              <a:endParaRPr/>
            </a:p>
          </p:txBody>
        </p:sp>
      </p:grpSp>
      <p:sp>
        <p:nvSpPr>
          <p:cNvPr id="5" name="TextBox 4"/>
          <p:cNvSpPr txBox="1"/>
          <p:nvPr/>
        </p:nvSpPr>
        <p:spPr bwMode="auto">
          <a:xfrm>
            <a:off x="348409" y="1235195"/>
            <a:ext cx="11495181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400" b="1" dirty="0">
                <a:latin typeface="Arial"/>
                <a:cs typeface="Arial"/>
              </a:rPr>
              <a:t>Предлагаемая идея:</a:t>
            </a:r>
          </a:p>
          <a:p>
            <a:pPr>
              <a:defRPr/>
            </a:pPr>
            <a:endParaRPr lang="ru-RU" sz="1100" b="1" dirty="0">
              <a:latin typeface="Arial"/>
              <a:cs typeface="Arial"/>
            </a:endParaRPr>
          </a:p>
          <a:p>
            <a:pPr>
              <a:defRPr/>
            </a:pPr>
            <a:r>
              <a:rPr lang="ru-RU" sz="1400" b="1" dirty="0">
                <a:latin typeface="Arial"/>
                <a:cs typeface="Arial"/>
              </a:rPr>
              <a:t>Мы предлагаем создать приложения и веб-платформу, которая поможет решить проблему выбора подарков, сделав этот процесс более персонализированным и удобным. Наши основные возможности включают:</a:t>
            </a:r>
          </a:p>
          <a:p>
            <a:pPr>
              <a:defRPr/>
            </a:pPr>
            <a:endParaRPr lang="ru-RU" sz="1100" b="1" dirty="0">
              <a:latin typeface="Arial"/>
              <a:cs typeface="Arial"/>
            </a:endParaRPr>
          </a:p>
          <a:p>
            <a:pPr>
              <a:defRPr/>
            </a:pPr>
            <a:r>
              <a:rPr lang="ru-RU" sz="1200" b="1" dirty="0">
                <a:latin typeface="Arial"/>
                <a:cs typeface="Arial"/>
              </a:rPr>
              <a:t>1. Регистрация и Профили Пользователей</a:t>
            </a:r>
            <a:r>
              <a:rPr lang="ru-RU" sz="1400" dirty="0">
                <a:latin typeface="Arial"/>
                <a:cs typeface="Arial"/>
              </a:rPr>
              <a:t>:</a:t>
            </a:r>
            <a:r>
              <a:rPr lang="ru-RU" sz="1200" dirty="0">
                <a:latin typeface="Arial"/>
                <a:cs typeface="Arial"/>
              </a:rPr>
              <a:t> Пользователи могут зарегистрироваться на платформе и создать свой профиль, включая информацию о своей дате рождения, поле, роде занятий, их пожеланиях в отношении подарков и увлечениях.</a:t>
            </a:r>
          </a:p>
          <a:p>
            <a:pPr>
              <a:defRPr/>
            </a:pPr>
            <a:endParaRPr lang="ru-RU" sz="1100" dirty="0">
              <a:latin typeface="Arial"/>
              <a:cs typeface="Arial"/>
            </a:endParaRPr>
          </a:p>
          <a:p>
            <a:pPr>
              <a:defRPr/>
            </a:pPr>
            <a:r>
              <a:rPr lang="ru-RU" sz="1200" b="1" dirty="0">
                <a:latin typeface="Arial"/>
                <a:cs typeface="Arial"/>
              </a:rPr>
              <a:t>2. Искусственный Интеллект (ИИ): </a:t>
            </a:r>
            <a:r>
              <a:rPr lang="ru-RU" sz="1200" dirty="0">
                <a:latin typeface="Arial"/>
                <a:cs typeface="Arial"/>
              </a:rPr>
              <a:t>Наша платформа использует мощные алгоритмы и искусственный интеллект для анализа профилей пользователей и генерации персонализированных подарков. Это позволяет нам предлагать идеи, которые лучше всего соответствуют интересам каждого пользователя</a:t>
            </a:r>
            <a:r>
              <a:rPr lang="ru-RU" sz="1200" b="1" dirty="0">
                <a:latin typeface="Arial"/>
                <a:cs typeface="Arial"/>
              </a:rPr>
              <a:t>.</a:t>
            </a:r>
          </a:p>
          <a:p>
            <a:pPr>
              <a:defRPr/>
            </a:pPr>
            <a:endParaRPr lang="ru-RU" sz="1100" b="1" dirty="0">
              <a:latin typeface="Arial"/>
              <a:cs typeface="Arial"/>
            </a:endParaRPr>
          </a:p>
          <a:p>
            <a:pPr>
              <a:defRPr/>
            </a:pPr>
            <a:r>
              <a:rPr lang="ru-RU" sz="1200" b="1" dirty="0">
                <a:latin typeface="Arial"/>
                <a:cs typeface="Arial"/>
              </a:rPr>
              <a:t>3. База Данных Подарков</a:t>
            </a:r>
            <a:r>
              <a:rPr lang="ru-RU" sz="1200" dirty="0">
                <a:latin typeface="Arial"/>
                <a:cs typeface="Arial"/>
              </a:rPr>
              <a:t>: Мы поддерживаем обширную базу данных с тысячами идей подарков для разных случаев и типов людей. Это позволяет нашей платформе предлагать разнообразные и оригинальные подарки.</a:t>
            </a:r>
          </a:p>
          <a:p>
            <a:pPr>
              <a:defRPr/>
            </a:pPr>
            <a:endParaRPr lang="ru-RU" sz="1100" b="1" dirty="0">
              <a:latin typeface="Arial"/>
              <a:cs typeface="Arial"/>
            </a:endParaRPr>
          </a:p>
          <a:p>
            <a:pPr>
              <a:defRPr/>
            </a:pPr>
            <a:r>
              <a:rPr lang="ru-RU" sz="1200" b="1" dirty="0">
                <a:latin typeface="Arial"/>
                <a:cs typeface="Arial"/>
              </a:rPr>
              <a:t>4. Доставка и Курьерская Служба: </a:t>
            </a:r>
            <a:r>
              <a:rPr lang="ru-RU" sz="1200" dirty="0">
                <a:latin typeface="Arial"/>
                <a:cs typeface="Arial"/>
              </a:rPr>
              <a:t>Мы предоставляем услугу доставки подарков. Наши курьеры прибывают в праздничном наряде и доставляют подарок в указанное время и место, что добавляет восторг и удивление.</a:t>
            </a:r>
          </a:p>
          <a:p>
            <a:pPr>
              <a:defRPr/>
            </a:pPr>
            <a:endParaRPr lang="ru-RU" sz="1100" dirty="0">
              <a:latin typeface="Arial"/>
              <a:cs typeface="Arial"/>
            </a:endParaRPr>
          </a:p>
          <a:p>
            <a:pPr>
              <a:defRPr/>
            </a:pPr>
            <a:r>
              <a:rPr lang="ru-RU" sz="1200" b="1" dirty="0">
                <a:latin typeface="Arial"/>
                <a:cs typeface="Arial"/>
              </a:rPr>
              <a:t>5. </a:t>
            </a:r>
            <a:r>
              <a:rPr lang="ru-RU" sz="1200" b="1" dirty="0" err="1">
                <a:latin typeface="Arial"/>
                <a:cs typeface="Arial"/>
              </a:rPr>
              <a:t>Рандомные</a:t>
            </a:r>
            <a:r>
              <a:rPr lang="ru-RU" sz="1200" b="1" dirty="0">
                <a:latin typeface="Arial"/>
                <a:cs typeface="Arial"/>
              </a:rPr>
              <a:t> Подарки: </a:t>
            </a:r>
            <a:r>
              <a:rPr lang="ru-RU" sz="1200" dirty="0">
                <a:latin typeface="Arial"/>
                <a:cs typeface="Arial"/>
              </a:rPr>
              <a:t>Для тех, кто ищет неожиданности, мы предлагаем функцию "</a:t>
            </a:r>
            <a:r>
              <a:rPr lang="ru-RU" sz="1200" dirty="0" err="1">
                <a:latin typeface="Arial"/>
                <a:cs typeface="Arial"/>
              </a:rPr>
              <a:t>Рандомного</a:t>
            </a:r>
            <a:r>
              <a:rPr lang="ru-RU" sz="1200" dirty="0">
                <a:latin typeface="Arial"/>
                <a:cs typeface="Arial"/>
              </a:rPr>
              <a:t> Подарка", которая может сгенерировать уникальную идею подарка с учетом предпочтений человека.</a:t>
            </a:r>
          </a:p>
          <a:p>
            <a:pPr>
              <a:defRPr/>
            </a:pPr>
            <a:endParaRPr lang="ru-RU" sz="1100" b="1" dirty="0">
              <a:latin typeface="Arial"/>
              <a:cs typeface="Arial"/>
            </a:endParaRPr>
          </a:p>
          <a:p>
            <a:pPr>
              <a:defRPr/>
            </a:pPr>
            <a:r>
              <a:rPr lang="ru-RU" sz="1200" b="1" dirty="0">
                <a:latin typeface="Arial"/>
                <a:cs typeface="Arial"/>
              </a:rPr>
              <a:t>6. Система Отзывов и Оценок</a:t>
            </a:r>
            <a:r>
              <a:rPr lang="ru-RU" sz="1400" b="1" dirty="0">
                <a:latin typeface="Arial"/>
                <a:cs typeface="Arial"/>
              </a:rPr>
              <a:t>: </a:t>
            </a:r>
            <a:r>
              <a:rPr lang="ru-RU" sz="1200" dirty="0">
                <a:latin typeface="Arial"/>
                <a:cs typeface="Arial"/>
              </a:rPr>
              <a:t>Мы ценим мнение наших пользователей и предоставляем возможность оценивать и оставлять отзывы о полученных подарках. Это помогает нам улучшить качество рекомендаций.</a:t>
            </a:r>
          </a:p>
          <a:p>
            <a:pPr>
              <a:defRPr/>
            </a:pPr>
            <a:endParaRPr lang="ru-RU" sz="1100" b="1" dirty="0">
              <a:latin typeface="Arial"/>
              <a:cs typeface="Arial"/>
            </a:endParaRPr>
          </a:p>
          <a:p>
            <a:pPr>
              <a:defRPr/>
            </a:pPr>
            <a:r>
              <a:rPr lang="ru-RU" sz="1200" b="1" dirty="0">
                <a:latin typeface="Arial"/>
                <a:cs typeface="Arial"/>
              </a:rPr>
              <a:t>7. Секретность и Конфиденциальность: </a:t>
            </a:r>
            <a:r>
              <a:rPr lang="ru-RU" sz="1200" dirty="0">
                <a:latin typeface="Arial"/>
                <a:cs typeface="Arial"/>
              </a:rPr>
              <a:t>Мы обеспечиваем надежную систему хранения данных пользователей и гарантируем их конфиденциальность.</a:t>
            </a:r>
          </a:p>
          <a:p>
            <a:pPr>
              <a:defRPr/>
            </a:pPr>
            <a:endParaRPr lang="ru-RU" sz="1100" dirty="0">
              <a:latin typeface="Arial"/>
              <a:cs typeface="Arial"/>
            </a:endParaRPr>
          </a:p>
          <a:p>
            <a:pPr>
              <a:defRPr/>
            </a:pPr>
            <a:r>
              <a:rPr lang="ru-RU" sz="1200" b="1" dirty="0">
                <a:latin typeface="Arial"/>
                <a:cs typeface="Arial"/>
              </a:rPr>
              <a:t>Мы стремимся сделать процесс выбора подарков приятным и увлекательным, помогая людям укрепить свои отношения через особые и внимательно подобранные подарки.</a:t>
            </a:r>
            <a:endParaRPr lang="ru-RU" sz="12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591561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542745" y="402364"/>
              <a:ext cx="273023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+mn-ea"/>
                  <a:cs typeface="Arial"/>
                </a:rPr>
                <a:t>ПРОДУКТ ПРОЕКТА</a:t>
              </a:r>
              <a:endParaRPr/>
            </a:p>
          </p:txBody>
        </p:sp>
      </p:grpSp>
      <p:sp>
        <p:nvSpPr>
          <p:cNvPr id="5" name="Прямоугольник 4"/>
          <p:cNvSpPr/>
          <p:nvPr/>
        </p:nvSpPr>
        <p:spPr bwMode="auto">
          <a:xfrm>
            <a:off x="419314" y="1178559"/>
            <a:ext cx="4308684" cy="4282439"/>
          </a:xfrm>
          <a:prstGeom prst="rect">
            <a:avLst/>
          </a:prstGeom>
          <a:noFill/>
          <a:ln w="19050">
            <a:solidFill>
              <a:srgbClr val="08C8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1" name="TextBox 20"/>
          <p:cNvSpPr txBox="1"/>
          <p:nvPr/>
        </p:nvSpPr>
        <p:spPr bwMode="auto">
          <a:xfrm>
            <a:off x="5158047" y="1028434"/>
            <a:ext cx="5605068" cy="47705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Продукт: </a:t>
            </a: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Сайт/приложение для генерации подарков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cs typeface="Arial"/>
              </a:rPr>
              <a:t>Основные функции / возможности:</a:t>
            </a:r>
            <a:endParaRPr b="1" dirty="0"/>
          </a:p>
          <a:p>
            <a:pPr lvl="0">
              <a:defRPr/>
            </a:pPr>
            <a:r>
              <a:rPr lang="ru-RU" sz="1600" i="1" dirty="0">
                <a:solidFill>
                  <a:prstClr val="black"/>
                </a:solidFill>
                <a:latin typeface="Arial"/>
                <a:cs typeface="Arial"/>
              </a:rPr>
              <a:t>-подбор подарка на основе предпочтений человека</a:t>
            </a:r>
          </a:p>
          <a:p>
            <a:pPr lvl="0">
              <a:defRPr/>
            </a:pPr>
            <a:r>
              <a:rPr lang="ru-RU" sz="1600" i="1" dirty="0">
                <a:solidFill>
                  <a:prstClr val="black"/>
                </a:solidFill>
                <a:latin typeface="Arial"/>
                <a:cs typeface="Arial"/>
              </a:rPr>
              <a:t>-возможность найти продукт исходя из бюджета дарящего</a:t>
            </a:r>
          </a:p>
          <a:p>
            <a:pPr lvl="0">
              <a:defRPr/>
            </a:pPr>
            <a:r>
              <a:rPr lang="ru-RU" sz="1600" i="1" dirty="0">
                <a:solidFill>
                  <a:prstClr val="black"/>
                </a:solidFill>
                <a:latin typeface="Arial"/>
                <a:cs typeface="Arial"/>
              </a:rPr>
              <a:t>-доставка до двери</a:t>
            </a:r>
          </a:p>
          <a:p>
            <a:pPr lvl="0">
              <a:defRPr/>
            </a:pPr>
            <a:r>
              <a:rPr lang="ru-RU" sz="1600" i="1" dirty="0">
                <a:solidFill>
                  <a:prstClr val="black"/>
                </a:solidFill>
                <a:latin typeface="Arial"/>
                <a:cs typeface="Arial"/>
              </a:rPr>
              <a:t>-напоминание о праздниках близких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cs typeface="Arial"/>
              </a:rPr>
              <a:t>Сценарий использования</a:t>
            </a:r>
            <a:r>
              <a:rPr lang="ru-RU" b="1" dirty="0">
                <a:solidFill>
                  <a:prstClr val="black"/>
                </a:solidFill>
                <a:latin typeface="Arial"/>
                <a:cs typeface="Arial"/>
              </a:rPr>
              <a:t>:</a:t>
            </a:r>
          </a:p>
          <a:p>
            <a:pPr>
              <a:defRPr/>
            </a:pPr>
            <a:r>
              <a:rPr lang="ru-RU" sz="1600" i="1" dirty="0">
                <a:solidFill>
                  <a:prstClr val="black"/>
                </a:solidFill>
                <a:latin typeface="Arial"/>
              </a:rPr>
              <a:t>Скачивание приложения - регистрация - заполнение данных о важных датах и предпочтениях/увлечениях близки - выбор подарка из перечня предложенных, с учетом бюджета - оплата - доставка до двери/в пункт выдачи</a:t>
            </a:r>
            <a:endParaRPr lang="ru-RU" sz="12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314" y="1178559"/>
            <a:ext cx="4308684" cy="4308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7421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542745" y="402364"/>
              <a:ext cx="198644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+mn-ea"/>
                  <a:cs typeface="Arial"/>
                </a:rPr>
                <a:t>ТЕХНОЛОГИЯ</a:t>
              </a:r>
              <a:endParaRPr/>
            </a:p>
          </p:txBody>
        </p:sp>
      </p:grpSp>
      <p:sp>
        <p:nvSpPr>
          <p:cNvPr id="21" name="TextBox 20"/>
          <p:cNvSpPr txBox="1"/>
          <p:nvPr/>
        </p:nvSpPr>
        <p:spPr bwMode="auto">
          <a:xfrm>
            <a:off x="419315" y="1215442"/>
            <a:ext cx="11430307" cy="52322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Технологии, используемые в решении: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- Искусственный интеллект (ИИ): </a:t>
            </a: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ИИ играет ключевую роль в создании персонализированных подарков, адаптированных к интересам и предпочтениям пользователей. Алгоритмы ИИ анализируют данные о пользователях и на основе этих данных генерируют индивидуальные предложения подарков.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- Python: </a:t>
            </a: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Python используется для разработки и реализации ИИ-алгоритмов, а также для создания серверной части веб-платформы.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- </a:t>
            </a:r>
            <a:r>
              <a:rPr lang="ru-RU" sz="1600" b="1" i="0" u="none" strike="noStrike" cap="none" spc="0" dirty="0" err="1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Matlab</a:t>
            </a:r>
            <a:r>
              <a:rPr lang="ru-RU" sz="16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: </a:t>
            </a:r>
            <a:r>
              <a:rPr lang="ru-RU" sz="1600" b="0" i="0" u="none" strike="noStrike" cap="none" spc="0" dirty="0" err="1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Matlab</a:t>
            </a: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 может применяться для решения различных задач в обработке данных и оптимизации, что может быть полезно при создании индивидуальных подарков и планировании доставки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.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- JavaScript (</a:t>
            </a:r>
            <a:r>
              <a:rPr lang="ru-RU" sz="1600" b="1" i="0" u="none" strike="noStrike" cap="none" spc="0" dirty="0" err="1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Js</a:t>
            </a:r>
            <a:r>
              <a:rPr lang="ru-RU" sz="16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): </a:t>
            </a: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JavaScript используется для создания интерактивного и пользовательского интерфейса на веб-платформе, что делает процесс выбора и заказа подарков более удобным для пользователей.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- CSS и HTML: </a:t>
            </a: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CSS и HTML используются для структурирования и оформления веб-страниц, что позволяет создать удобный и привлекательный дизайн сайта.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- MySQL: </a:t>
            </a: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MySQL - это система управления базами данных, используемая для хранения информации о пользователях, подарках и заказах на платформе.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0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47176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542745" y="402364"/>
              <a:ext cx="198644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+mn-ea"/>
                  <a:cs typeface="Arial"/>
                </a:rPr>
                <a:t>ТЕХНОЛОГИЯ</a:t>
              </a:r>
              <a:endParaRPr/>
            </a:p>
          </p:txBody>
        </p:sp>
      </p:grpSp>
      <p:sp>
        <p:nvSpPr>
          <p:cNvPr id="21" name="TextBox 20"/>
          <p:cNvSpPr txBox="1"/>
          <p:nvPr/>
        </p:nvSpPr>
        <p:spPr bwMode="auto">
          <a:xfrm>
            <a:off x="419315" y="971031"/>
            <a:ext cx="11320034" cy="56938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2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Продукт обладает следующими техническими параметрами:</a:t>
            </a:r>
            <a:endParaRPr lang="ru-RU" sz="1400" b="1" dirty="0"/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lang="ru-RU" sz="1400" b="1" dirty="0"/>
              <a:t>- Скорость обработки данных: </a:t>
            </a:r>
            <a:r>
              <a:rPr lang="ru-RU" sz="1400" dirty="0"/>
              <a:t>Наш продукт обладает высокой скоростью обработки данных, позволяя пользователям получать персонализированные рекомендации и подарки практически мгновенно. Это достигается благодаря использованию технологий и алгоритмов искусственного интеллекта, таких как машинное обучение и быстрые вычисления на стороне сервера.</a:t>
            </a: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lang="ru-RU" sz="1400" b="1" dirty="0"/>
              <a:t>- Масштабируемость</a:t>
            </a:r>
            <a:r>
              <a:rPr lang="ru-RU" sz="1200" dirty="0"/>
              <a:t>: </a:t>
            </a:r>
            <a:r>
              <a:rPr lang="ru-RU" sz="1400" dirty="0"/>
              <a:t>Наш продукт разработан с учетом масштабируемости, что позволяет обслуживать как небольшое количество пользователей, так и большие аудитории. При увеличении числа пользователей мы можем легко добавить дополнительные серверные ресурсы, чтобы обеспечить плавное функционирование системы.</a:t>
            </a: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lang="ru-RU" sz="1600" b="1" dirty="0"/>
              <a:t>- Безопасность данных: </a:t>
            </a:r>
            <a:r>
              <a:rPr lang="ru-RU" sz="1400" dirty="0"/>
              <a:t>Мы придаем высший приоритет безопасности данных пользователей. Все личные данные защищены с применением современных методов шифрования, и мы соблюдаем строгие стандарты конфиденциальности. Персональные данные пользователей не передаются третьим лицам без их согласия.</a:t>
            </a: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lang="ru-RU" sz="1400" b="1" dirty="0"/>
              <a:t>- Интерфейс и удобство использования: </a:t>
            </a:r>
            <a:r>
              <a:rPr lang="ru-RU" sz="1400" dirty="0"/>
              <a:t>Наши пользовательские интерфейсы разработаны с учетом удобства использования. Мы предоставляем интуитивно понятный и привлекательный веб-интерфейс, который позволяет пользователям легко настраивать свои предпочтения и получать персонализированные подарки</a:t>
            </a:r>
            <a:r>
              <a:rPr lang="ru-RU" sz="1200" dirty="0"/>
              <a:t>.</a:t>
            </a: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lang="ru-RU" sz="1400" b="1" dirty="0"/>
              <a:t>- Разрешение и поддержка устройств: </a:t>
            </a:r>
            <a:r>
              <a:rPr lang="ru-RU" sz="1400" dirty="0"/>
              <a:t>Наш продукт полностью адаптирован под различные устройства, включая компьютеры, смартфоны и планшеты. Веб-платформа автоматически адаптируется к разрешению экрана устройства пользователя, обеспечивая оптимальный опыт независимо от типа устройства</a:t>
            </a:r>
            <a:r>
              <a:rPr lang="ru-RU" sz="1200" dirty="0"/>
              <a:t>.</a:t>
            </a: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lang="ru-RU" sz="1400" b="1" dirty="0"/>
              <a:t>- Время отклика и доступность серверов</a:t>
            </a:r>
            <a:r>
              <a:rPr lang="ru-RU" sz="1600" b="1" dirty="0"/>
              <a:t>: </a:t>
            </a:r>
            <a:r>
              <a:rPr lang="ru-RU" sz="1400" dirty="0"/>
              <a:t>Мы гарантируем высокое время отклика системы и непрерывную доступность. Наши серверы находятся в надежных дата-центрах, что обеспечивает стабильную работу платформы 24/7.</a:t>
            </a: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lang="ru-RU" sz="1400" b="1" dirty="0"/>
              <a:t>- Энергоэффективность: </a:t>
            </a:r>
            <a:r>
              <a:rPr lang="ru-RU" sz="1400" dirty="0"/>
              <a:t>Мы уделяем внимание энергоэффективности, стремясь минимизировать потребление ресурсов серверами. Мы применяем современные технологии для оптимизации энергопотребления и сокращения экологического следа.</a:t>
            </a:r>
            <a:endParaRPr lang="ru-RU" sz="12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lang="ru-RU" sz="14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Уровень готовности технологии: </a:t>
            </a:r>
            <a:endParaRPr lang="ru-RU" sz="1400" b="1" dirty="0">
              <a:solidFill>
                <a:prstClr val="black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На данный момент ваша технология находится на начальной стадии разработки (TRL №1), что означает, что она требует дальнейшей разработки, тестирования и усовершенствования перед внедрением на рынок. Планирование и реализация следующих шагов в развитии вашего продукта помогут повысить его уровень готовности и успешное внедрение на рынок.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4" name="Прямоугольник 3"/>
          <p:cNvSpPr/>
          <p:nvPr/>
        </p:nvSpPr>
        <p:spPr bwMode="auto">
          <a:xfrm>
            <a:off x="327875" y="88046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21" name="Таблица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2494425"/>
              </p:ext>
            </p:extLst>
          </p:nvPr>
        </p:nvGraphicFramePr>
        <p:xfrm>
          <a:off x="450801" y="1223061"/>
          <a:ext cx="11065771" cy="5011104"/>
        </p:xfrm>
        <a:graphic>
          <a:graphicData uri="http://schemas.openxmlformats.org/drawingml/2006/table">
            <a:tbl>
              <a:tblPr/>
              <a:tblGrid>
                <a:gridCol w="17955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95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268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2689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2689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71876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Критерий / Конкурент</a:t>
                      </a:r>
                      <a:endParaRPr/>
                    </a:p>
                  </a:txBody>
                  <a:tcPr marL="21613" marR="21613" marT="14408" marB="14408" anchor="ctr">
                    <a:lnL w="22860" algn="ctr">
                      <a:solidFill>
                        <a:srgbClr val="F3F3F3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44546A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99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Наш проект</a:t>
                      </a:r>
                      <a:endParaRPr dirty="0"/>
                    </a:p>
                    <a:p>
                      <a:pPr algn="ctr">
                        <a:defRPr/>
                      </a:pPr>
                      <a:r>
                        <a:rPr lang="en-150" sz="11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“</a:t>
                      </a:r>
                      <a:r>
                        <a:rPr lang="en-CA" sz="11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Present New</a:t>
                      </a:r>
                      <a:r>
                        <a:rPr lang="en-150" sz="11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”</a:t>
                      </a:r>
                      <a:endParaRPr dirty="0"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44546A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99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150" sz="11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“</a:t>
                      </a:r>
                      <a:r>
                        <a:rPr lang="en-150" sz="1100" b="1" dirty="0" err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Flowwow</a:t>
                      </a:r>
                      <a:r>
                        <a:rPr lang="en-150" sz="11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”</a:t>
                      </a:r>
                    </a:p>
                    <a:p>
                      <a:pPr algn="ctr">
                        <a:defRPr/>
                      </a:pPr>
                      <a:r>
                        <a:rPr lang="ru-RU" sz="11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Цветов и подарков</a:t>
                      </a:r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44546A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99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Студия подарков</a:t>
                      </a:r>
                      <a:endParaRPr lang="en-150" sz="1100" b="1" dirty="0">
                        <a:solidFill>
                          <a:srgbClr val="FFFFFF"/>
                        </a:solidFill>
                        <a:latin typeface="Arial"/>
                        <a:cs typeface="Arial"/>
                      </a:endParaRPr>
                    </a:p>
                    <a:p>
                      <a:pPr algn="ctr">
                        <a:defRPr/>
                      </a:pPr>
                      <a:r>
                        <a:rPr lang="ru-RU" sz="11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«</a:t>
                      </a:r>
                      <a:r>
                        <a:rPr lang="en-150" sz="1100" b="1" dirty="0" err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Mersi</a:t>
                      </a:r>
                      <a:r>
                        <a:rPr lang="ru-RU" sz="11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»</a:t>
                      </a:r>
                      <a:endParaRPr dirty="0"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44546A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99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Магазин подарков</a:t>
                      </a:r>
                    </a:p>
                    <a:p>
                      <a:pPr algn="ctr">
                        <a:defRPr/>
                      </a:pPr>
                      <a:r>
                        <a:rPr lang="en-150" sz="11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“</a:t>
                      </a:r>
                      <a:r>
                        <a:rPr lang="en-150" sz="1100" b="1" dirty="0" err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BonoDono</a:t>
                      </a:r>
                      <a:r>
                        <a:rPr lang="en-150" sz="11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”</a:t>
                      </a:r>
                      <a:endParaRPr dirty="0"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22860" algn="ctr">
                      <a:solidFill>
                        <a:srgbClr val="F3F3F3"/>
                      </a:solidFill>
                    </a:lnR>
                    <a:lnT w="7620" algn="ctr">
                      <a:solidFill>
                        <a:srgbClr val="44546A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9999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1876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Ценообразование:</a:t>
                      </a:r>
                      <a:endParaRPr sz="1400" b="1" dirty="0"/>
                    </a:p>
                  </a:txBody>
                  <a:tcPr marL="21613" marR="21613" marT="14408" marB="14408" anchor="ctr">
                    <a:lnL w="22860" algn="ctr">
                      <a:solidFill>
                        <a:srgbClr val="F3F3F3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dirty="0">
                          <a:latin typeface="Arial"/>
                          <a:cs typeface="Arial"/>
                        </a:rPr>
                        <a:t>От 300 рублей</a:t>
                      </a:r>
                      <a:endParaRPr dirty="0"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dirty="0">
                          <a:latin typeface="Arial"/>
                          <a:cs typeface="Arial"/>
                        </a:rPr>
                        <a:t>От 450 рублей</a:t>
                      </a:r>
                      <a:endParaRPr dirty="0"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dirty="0">
                          <a:latin typeface="Arial"/>
                          <a:cs typeface="Arial"/>
                        </a:rPr>
                        <a:t>От 430 рублей</a:t>
                      </a:r>
                      <a:endParaRPr dirty="0"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dirty="0">
                          <a:latin typeface="Arial"/>
                          <a:cs typeface="Arial"/>
                        </a:rPr>
                        <a:t>От 1850</a:t>
                      </a:r>
                      <a:r>
                        <a:rPr lang="en-CA" sz="1100" dirty="0"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1100" dirty="0">
                          <a:latin typeface="Arial"/>
                          <a:cs typeface="Arial"/>
                        </a:rPr>
                        <a:t> до 60.000 рублей</a:t>
                      </a:r>
                      <a:endParaRPr dirty="0"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1876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1" dirty="0">
                          <a:latin typeface="Arial"/>
                          <a:cs typeface="Arial"/>
                        </a:rPr>
                        <a:t>Часы работы</a:t>
                      </a:r>
                      <a:endParaRPr sz="2400" b="1" dirty="0"/>
                    </a:p>
                  </a:txBody>
                  <a:tcPr marL="21613" marR="21613" marT="14408" marB="14408" anchor="ctr">
                    <a:lnL w="22860" algn="ctr">
                      <a:solidFill>
                        <a:srgbClr val="F3F3F3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dirty="0" err="1">
                          <a:latin typeface="Arial"/>
                          <a:cs typeface="Arial"/>
                        </a:rPr>
                        <a:t>Пн</a:t>
                      </a:r>
                      <a:r>
                        <a:rPr lang="ru-RU" sz="1100" dirty="0">
                          <a:latin typeface="Arial"/>
                          <a:cs typeface="Arial"/>
                        </a:rPr>
                        <a:t>-Вс </a:t>
                      </a:r>
                      <a:endParaRPr lang="en-CA" sz="1100" dirty="0">
                        <a:latin typeface="Arial"/>
                        <a:cs typeface="Arial"/>
                      </a:endParaRPr>
                    </a:p>
                    <a:p>
                      <a:pPr algn="ctr">
                        <a:defRPr/>
                      </a:pPr>
                      <a:r>
                        <a:rPr lang="en-CA" sz="1100" dirty="0">
                          <a:latin typeface="Arial"/>
                          <a:cs typeface="Arial"/>
                        </a:rPr>
                        <a:t>24/7</a:t>
                      </a:r>
                      <a:endParaRPr dirty="0"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dirty="0" err="1">
                          <a:latin typeface="Arial"/>
                          <a:cs typeface="Arial"/>
                        </a:rPr>
                        <a:t>Пн</a:t>
                      </a:r>
                      <a:r>
                        <a:rPr lang="ru-RU" sz="1100" dirty="0">
                          <a:latin typeface="Arial"/>
                          <a:cs typeface="Arial"/>
                        </a:rPr>
                        <a:t>-Вс с </a:t>
                      </a:r>
                      <a:r>
                        <a:rPr lang="en-150" sz="1100" dirty="0">
                          <a:latin typeface="Arial"/>
                          <a:cs typeface="Arial"/>
                        </a:rPr>
                        <a:t>08</a:t>
                      </a:r>
                      <a:r>
                        <a:rPr lang="ru-RU" sz="1100" dirty="0">
                          <a:latin typeface="Arial"/>
                          <a:cs typeface="Arial"/>
                        </a:rPr>
                        <a:t>:00 до </a:t>
                      </a:r>
                      <a:r>
                        <a:rPr lang="en-150" sz="1100" dirty="0">
                          <a:latin typeface="Arial"/>
                          <a:cs typeface="Arial"/>
                        </a:rPr>
                        <a:t>22</a:t>
                      </a:r>
                      <a:r>
                        <a:rPr lang="ru-RU" sz="1100" dirty="0">
                          <a:latin typeface="Arial"/>
                          <a:cs typeface="Arial"/>
                        </a:rPr>
                        <a:t>:00</a:t>
                      </a:r>
                      <a:endParaRPr dirty="0"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dirty="0" err="1">
                          <a:latin typeface="Arial"/>
                          <a:cs typeface="Arial"/>
                        </a:rPr>
                        <a:t>Пн</a:t>
                      </a:r>
                      <a:r>
                        <a:rPr lang="ru-RU" sz="1100" dirty="0">
                          <a:latin typeface="Arial"/>
                          <a:cs typeface="Arial"/>
                        </a:rPr>
                        <a:t>-Сб с 1</a:t>
                      </a:r>
                      <a:r>
                        <a:rPr lang="en-150" sz="1100" dirty="0">
                          <a:latin typeface="Arial"/>
                          <a:cs typeface="Arial"/>
                        </a:rPr>
                        <a:t>1</a:t>
                      </a:r>
                      <a:r>
                        <a:rPr lang="ru-RU" sz="1100" dirty="0">
                          <a:latin typeface="Arial"/>
                          <a:cs typeface="Arial"/>
                        </a:rPr>
                        <a:t>:00 до </a:t>
                      </a:r>
                      <a:r>
                        <a:rPr lang="en-150" sz="1100" dirty="0">
                          <a:latin typeface="Arial"/>
                          <a:cs typeface="Arial"/>
                        </a:rPr>
                        <a:t>19</a:t>
                      </a:r>
                      <a:r>
                        <a:rPr lang="ru-RU" sz="1100" dirty="0">
                          <a:latin typeface="Arial"/>
                          <a:cs typeface="Arial"/>
                        </a:rPr>
                        <a:t>:00</a:t>
                      </a:r>
                      <a:endParaRPr lang="en-150" sz="1100" dirty="0">
                        <a:latin typeface="Arial"/>
                        <a:cs typeface="Arial"/>
                      </a:endParaRPr>
                    </a:p>
                    <a:p>
                      <a:pPr algn="ctr">
                        <a:defRPr/>
                      </a:pPr>
                      <a:r>
                        <a:rPr lang="ru-RU" sz="1100" dirty="0">
                          <a:latin typeface="Arial"/>
                          <a:cs typeface="Arial"/>
                        </a:rPr>
                        <a:t>Вс отдых</a:t>
                      </a:r>
                      <a:endParaRPr dirty="0"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dirty="0" err="1">
                          <a:latin typeface="Arial"/>
                          <a:cs typeface="Arial"/>
                        </a:rPr>
                        <a:t>Пн</a:t>
                      </a:r>
                      <a:r>
                        <a:rPr lang="ru-RU" sz="1100" dirty="0">
                          <a:latin typeface="Arial"/>
                          <a:cs typeface="Arial"/>
                        </a:rPr>
                        <a:t>-Вс с 10:00 до </a:t>
                      </a:r>
                      <a:r>
                        <a:rPr lang="en-150" sz="1100" dirty="0">
                          <a:latin typeface="Arial"/>
                          <a:cs typeface="Arial"/>
                        </a:rPr>
                        <a:t>20</a:t>
                      </a:r>
                      <a:r>
                        <a:rPr lang="ru-RU" sz="1100" dirty="0">
                          <a:latin typeface="Arial"/>
                          <a:cs typeface="Arial"/>
                        </a:rPr>
                        <a:t>:00</a:t>
                      </a:r>
                      <a:endParaRPr dirty="0"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22860" algn="ctr">
                      <a:solidFill>
                        <a:srgbClr val="F3F3F3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5172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 err="1"/>
                        <a:t>Инновационност</a:t>
                      </a:r>
                      <a:r>
                        <a:rPr lang="ru-RU" dirty="0"/>
                        <a:t> продукта</a:t>
                      </a:r>
                      <a:endParaRPr dirty="0"/>
                    </a:p>
                  </a:txBody>
                  <a:tcPr marL="21613" marR="21613" marT="14408" marB="14408" anchor="ctr">
                    <a:lnL w="22860" algn="ctr">
                      <a:solidFill>
                        <a:srgbClr val="F3F3F3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Arial Nova Cond Light" panose="020B0306020202020204" pitchFamily="34" charset="0"/>
                          <a:ea typeface="+mn-ea"/>
                          <a:cs typeface="+mn-cs"/>
                        </a:rPr>
                        <a:t>проект представляет собой инновационный онлайн-сервис, который использует передовые технологии и искусственный интеллект для генерации подарков.</a:t>
                      </a:r>
                      <a:endParaRPr sz="1400" dirty="0">
                        <a:latin typeface="Arial Nova Cond Light" panose="020B0306020202020204" pitchFamily="34" charset="0"/>
                      </a:endParaRPr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Arial Nova Cond Light" panose="020B0306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Arial Nova Cond Light" panose="020B0306020202020204" pitchFamily="34" charset="0"/>
                          <a:ea typeface="+mn-ea"/>
                          <a:cs typeface="+mn-cs"/>
                        </a:rPr>
                        <a:t>проект представляет собой  онлайн-сервис, который использует обычные категория подарков для выбора подарков.</a:t>
                      </a:r>
                      <a:endParaRPr lang="ru-RU" sz="1400" dirty="0">
                        <a:latin typeface="Arial Nova Cond Light" panose="020B0306020202020204" pitchFamily="34" charset="0"/>
                      </a:endParaRPr>
                    </a:p>
                    <a:p>
                      <a:pPr algn="ctr">
                        <a:defRPr/>
                      </a:pPr>
                      <a:endParaRPr dirty="0"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latin typeface="Arial Nova Cond Light" panose="020B0306020202020204" pitchFamily="34" charset="0"/>
                        </a:rPr>
                        <a:t>Нету онлайн сервис только можно купит их в них магазине</a:t>
                      </a:r>
                      <a:endParaRPr sz="1400" dirty="0">
                        <a:latin typeface="Arial Nova Cond Light" panose="020B0306020202020204" pitchFamily="34" charset="0"/>
                      </a:endParaRPr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b="0" i="0" kern="1200" dirty="0">
                        <a:solidFill>
                          <a:schemeClr val="tx1"/>
                        </a:solidFill>
                        <a:effectLst/>
                        <a:latin typeface="Arial Nova Cond Light" panose="020B0306020202020204" pitchFamily="34" charset="0"/>
                        <a:ea typeface="+mn-ea"/>
                        <a:cs typeface="+mn-cs"/>
                      </a:endParaRPr>
                    </a:p>
                    <a:p>
                      <a:pPr algn="ctr">
                        <a:defRPr/>
                      </a:pPr>
                      <a:r>
                        <a:rPr lang="ru-RU" sz="1200" b="0" i="0" kern="1200" dirty="0">
                          <a:solidFill>
                            <a:schemeClr val="tx1"/>
                          </a:solidFill>
                          <a:effectLst/>
                          <a:latin typeface="Arial Nova Cond Light" panose="020B0306020202020204" pitchFamily="34" charset="0"/>
                          <a:ea typeface="+mn-ea"/>
                          <a:cs typeface="+mn-cs"/>
                        </a:rPr>
                        <a:t>проект представляет собой инновационный онлайн-сервис, который использует передовые технологии для выбора подарков.</a:t>
                      </a:r>
                      <a:endParaRPr lang="ru-RU" sz="1200" dirty="0">
                        <a:latin typeface="Arial Nova Cond Light" panose="020B0306020202020204" pitchFamily="34" charset="0"/>
                      </a:endParaRPr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22860" algn="ctr">
                      <a:solidFill>
                        <a:srgbClr val="F3F3F3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B6D7A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3518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b="1" dirty="0"/>
                        <a:t>Выбор подарков</a:t>
                      </a:r>
                      <a:endParaRPr b="1" dirty="0"/>
                    </a:p>
                  </a:txBody>
                  <a:tcPr marL="21613" marR="21613" marT="14408" marB="14408" anchor="ctr">
                    <a:lnL w="22860" algn="ctr">
                      <a:solidFill>
                        <a:srgbClr val="F3F3F3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dirty="0">
                          <a:latin typeface="Arial"/>
                          <a:cs typeface="Arial"/>
                        </a:rPr>
                        <a:t>До 50.000 штук разных </a:t>
                      </a:r>
                    </a:p>
                    <a:p>
                      <a:pPr algn="ctr">
                        <a:defRPr/>
                      </a:pPr>
                      <a:r>
                        <a:rPr lang="ru-RU" sz="1100" dirty="0">
                          <a:latin typeface="Arial"/>
                          <a:cs typeface="Arial"/>
                        </a:rPr>
                        <a:t>подарков</a:t>
                      </a:r>
                      <a:endParaRPr dirty="0"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defRPr/>
                      </a:pPr>
                      <a:r>
                        <a:rPr lang="ru-RU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 500 штук разных </a:t>
                      </a:r>
                    </a:p>
                    <a:p>
                      <a:pPr algn="ctr">
                        <a:defRPr/>
                      </a:pPr>
                      <a:r>
                        <a:rPr lang="ru-RU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подарков</a:t>
                      </a:r>
                    </a:p>
                    <a:p>
                      <a:pPr algn="ctr">
                        <a:defRPr/>
                      </a:pPr>
                      <a:endParaRPr dirty="0"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defRPr/>
                      </a:pPr>
                      <a:r>
                        <a:rPr lang="ru-RU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 20000 штук разных </a:t>
                      </a:r>
                    </a:p>
                    <a:p>
                      <a:pPr algn="ctr">
                        <a:defRPr/>
                      </a:pPr>
                      <a:r>
                        <a:rPr lang="ru-RU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подарков</a:t>
                      </a:r>
                    </a:p>
                    <a:p>
                      <a:pPr algn="ctr">
                        <a:defRPr/>
                      </a:pPr>
                      <a:endParaRPr dirty="0"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dirty="0">
                          <a:latin typeface="Arial"/>
                          <a:cs typeface="Arial"/>
                        </a:rPr>
                        <a:t>До 60.000 штук разных </a:t>
                      </a:r>
                    </a:p>
                    <a:p>
                      <a:pPr algn="ctr">
                        <a:defRPr/>
                      </a:pPr>
                      <a:r>
                        <a:rPr lang="ru-RU" sz="1100" dirty="0">
                          <a:latin typeface="Arial"/>
                          <a:cs typeface="Arial"/>
                        </a:rPr>
                        <a:t>подарков</a:t>
                      </a:r>
                      <a:endParaRPr lang="ru-RU" sz="1100" dirty="0"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22860" algn="ctr">
                      <a:solidFill>
                        <a:srgbClr val="F3F3F3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B6D7A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8568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600" b="1" dirty="0">
                          <a:latin typeface="Arial"/>
                          <a:cs typeface="Arial"/>
                        </a:rPr>
                        <a:t>Доставка</a:t>
                      </a:r>
                      <a:endParaRPr sz="2800" b="1" dirty="0"/>
                    </a:p>
                  </a:txBody>
                  <a:tcPr marL="21613" marR="21613" marT="14408" marB="14408" anchor="ctr">
                    <a:lnL w="22860" algn="ctr">
                      <a:solidFill>
                        <a:srgbClr val="F3F3F3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44546A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dirty="0">
                          <a:latin typeface="Arial"/>
                          <a:cs typeface="Arial"/>
                        </a:rPr>
                        <a:t>От 20 минут</a:t>
                      </a:r>
                      <a:endParaRPr dirty="0"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44546A"/>
                      </a:solidFill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dirty="0">
                          <a:latin typeface="Arial"/>
                          <a:cs typeface="Arial"/>
                        </a:rPr>
                        <a:t>От </a:t>
                      </a:r>
                      <a:r>
                        <a:rPr lang="en-150" sz="1100" dirty="0">
                          <a:latin typeface="Arial"/>
                          <a:cs typeface="Arial"/>
                        </a:rPr>
                        <a:t>30</a:t>
                      </a:r>
                      <a:r>
                        <a:rPr lang="ru-RU" sz="1100" dirty="0">
                          <a:latin typeface="Arial"/>
                          <a:cs typeface="Arial"/>
                        </a:rPr>
                        <a:t> минут </a:t>
                      </a:r>
                      <a:endParaRPr dirty="0"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44546A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dirty="0">
                          <a:latin typeface="Arial"/>
                          <a:cs typeface="Arial"/>
                        </a:rPr>
                        <a:t>Доставка нету</a:t>
                      </a:r>
                      <a:endParaRPr dirty="0"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44546A"/>
                      </a:solidFill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В</a:t>
                      </a:r>
                      <a:r>
                        <a:rPr lang="ru-RU" sz="1100" dirty="0">
                          <a:latin typeface="Arial"/>
                          <a:cs typeface="Arial"/>
                        </a:rPr>
                        <a:t> течении 2 часа</a:t>
                      </a:r>
                      <a:endParaRPr dirty="0"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22860" algn="ctr">
                      <a:solidFill>
                        <a:srgbClr val="F3F3F3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44546A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08916E35-B792-18C6-E448-D004A60A4814}"/>
              </a:ext>
            </a:extLst>
          </p:cNvPr>
          <p:cNvGrpSpPr/>
          <p:nvPr/>
        </p:nvGrpSpPr>
        <p:grpSpPr bwMode="auto">
          <a:xfrm>
            <a:off x="0" y="-22369"/>
            <a:ext cx="12192000" cy="797560"/>
            <a:chOff x="0" y="0"/>
            <a:chExt cx="12192000" cy="797560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6A9439FE-42F7-F8F4-E5A5-DA2571E0B77F}"/>
                </a:ext>
              </a:extLst>
            </p:cNvPr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4BF480C8-893D-040C-64CF-DBD579B9F9F5}"/>
                </a:ext>
              </a:extLst>
            </p:cNvPr>
            <p:cNvSpPr/>
            <p:nvPr/>
          </p:nvSpPr>
          <p:spPr bwMode="auto">
            <a:xfrm>
              <a:off x="419314" y="330200"/>
              <a:ext cx="3786925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E2FB1E4-62AD-B383-F7F7-C6969A2F4FEF}"/>
                </a:ext>
              </a:extLst>
            </p:cNvPr>
            <p:cNvSpPr txBox="1"/>
            <p:nvPr/>
          </p:nvSpPr>
          <p:spPr bwMode="auto">
            <a:xfrm>
              <a:off x="515937" y="379214"/>
              <a:ext cx="35541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 dirty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+mn-ea"/>
                  <a:cs typeface="Arial"/>
                </a:rPr>
                <a:t>КОНКУРЕНТНЫЙ АНАЛИЗ</a:t>
              </a:r>
              <a:endParaRPr dirty="0"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200"/>
              <a:ext cx="3228125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542745" y="402364"/>
              <a:ext cx="29674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+mn-ea"/>
                  <a:cs typeface="Arial"/>
                </a:rPr>
                <a:t>ГИПОТЕЗЫ ПРОЕКТА</a:t>
              </a:r>
              <a:endParaRPr/>
            </a:p>
          </p:txBody>
        </p:sp>
      </p:grpSp>
      <p:sp>
        <p:nvSpPr>
          <p:cNvPr id="21" name="TextBox 20"/>
          <p:cNvSpPr txBox="1"/>
          <p:nvPr/>
        </p:nvSpPr>
        <p:spPr bwMode="auto">
          <a:xfrm>
            <a:off x="419313" y="1178559"/>
            <a:ext cx="5610467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srgbClr val="FFFF00"/>
                </a:solidFill>
                <a:latin typeface="Arial"/>
                <a:cs typeface="Arial"/>
              </a:rPr>
              <a:t>Гипотеза:</a:t>
            </a:r>
            <a:endParaRPr lang="ru-RU" dirty="0">
              <a:solidFill>
                <a:srgbClr val="FFFF00"/>
              </a:solidFill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dirty="0">
                <a:solidFill>
                  <a:prstClr val="black"/>
                </a:solidFill>
                <a:latin typeface="Arial"/>
                <a:cs typeface="Arial"/>
              </a:rPr>
              <a:t>"Предполагается, что наша целевая аудитория часто сталкивается с проблемой, связанной с нехваткой времени при поиске подарков в последние минуты перед важными событиями, такими как дни рождения и праздники. Это может быть вызвано недостатком времени, забывчивостью или же недостатком идей для подарков."</a:t>
            </a:r>
            <a:endParaRPr lang="ru-RU" sz="14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Способ проверки: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Опрос</a:t>
            </a:r>
            <a:r>
              <a:rPr lang="ru-RU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на </a:t>
            </a:r>
            <a:r>
              <a:rPr lang="en-US" dirty="0">
                <a:solidFill>
                  <a:prstClr val="black"/>
                </a:solidFill>
                <a:latin typeface="Arial"/>
                <a:cs typeface="Arial"/>
              </a:rPr>
              <a:t>Google Forms</a:t>
            </a: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Целевое количество респондентов: 100</a:t>
            </a:r>
            <a:endParaRPr dirty="0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6168696" y="1178559"/>
            <a:ext cx="5843764" cy="5130800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 bwMode="auto">
          <a:xfrm>
            <a:off x="6241393" y="1310639"/>
            <a:ext cx="5771067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 dirty="0">
                <a:ln>
                  <a:noFill/>
                </a:ln>
                <a:solidFill>
                  <a:srgbClr val="FFFF00"/>
                </a:solidFill>
                <a:latin typeface="Arial"/>
                <a:cs typeface="Arial"/>
              </a:rPr>
              <a:t>Вопросы для опроса / интервью:</a:t>
            </a:r>
            <a:endParaRPr dirty="0">
              <a:solidFill>
                <a:srgbClr val="FFFF00"/>
              </a:solidFill>
            </a:endParaRPr>
          </a:p>
          <a:p>
            <a:pPr marL="342900" lvl="0" indent="-342900">
              <a:buFont typeface="+mj-lt"/>
              <a:buAutoNum type="arabicPeriod"/>
              <a:defRPr/>
            </a:pPr>
            <a:r>
              <a:rPr lang="ru-RU" sz="1600" dirty="0">
                <a:solidFill>
                  <a:prstClr val="black"/>
                </a:solidFill>
                <a:latin typeface="Arial"/>
                <a:cs typeface="Arial"/>
              </a:rPr>
              <a:t>Как часто вам приходилось сталкиваться с трудностями при выборе подарка для близких или коллег на различные события и праздники?</a:t>
            </a:r>
          </a:p>
          <a:p>
            <a:pPr marL="342900" lvl="0" indent="-342900">
              <a:buFont typeface="+mj-lt"/>
              <a:buAutoNum type="arabicPeriod"/>
              <a:defRPr/>
            </a:pPr>
            <a:r>
              <a:rPr lang="ru-RU" sz="1600" dirty="0">
                <a:solidFill>
                  <a:prstClr val="black"/>
                </a:solidFill>
                <a:latin typeface="Arial"/>
                <a:cs typeface="Arial"/>
              </a:rPr>
              <a:t>Бывали ли моменты, когда вам приходилось дарить деньги или выбирать альтернативный подарок из-за того, что не могли придумать, что подарить?</a:t>
            </a:r>
          </a:p>
          <a:p>
            <a:pPr marL="342900" lvl="0" indent="-342900">
              <a:buFont typeface="+mj-lt"/>
              <a:buAutoNum type="arabicPeriod"/>
              <a:defRPr/>
            </a:pPr>
            <a:r>
              <a:rPr lang="ru-RU" sz="1600" dirty="0">
                <a:solidFill>
                  <a:prstClr val="black"/>
                </a:solidFill>
                <a:latin typeface="Arial"/>
                <a:cs typeface="Arial"/>
              </a:rPr>
              <a:t>Знакомы ли вы с понятием "генераторы   подарков" или сервисами, которые предоставляют персонализированные идеи для подарков с использованием технологий, таких как искусственный интеллект?</a:t>
            </a:r>
          </a:p>
          <a:p>
            <a:pPr marL="342900" lvl="0" indent="-342900">
              <a:buFont typeface="+mj-lt"/>
              <a:buAutoNum type="arabicPeriod"/>
              <a:defRPr/>
            </a:pPr>
            <a:r>
              <a:rPr lang="ru-RU" sz="1600" dirty="0">
                <a:solidFill>
                  <a:prstClr val="black"/>
                </a:solidFill>
                <a:latin typeface="Arial"/>
                <a:cs typeface="Arial"/>
              </a:rPr>
              <a:t>Как бы вы оценили уровень вашей удовлетворенности процессом выбора и подарка и его доставкой в текущем состоянии? Что бы вы хотели улучшить в этом процессе?</a:t>
            </a:r>
            <a:r>
              <a:rPr lang="ru-RU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</a:p>
          <a:p>
            <a:pPr marL="342900" lvl="0" indent="-342900">
              <a:buFont typeface="+mj-lt"/>
              <a:buAutoNum type="arabicPeriod"/>
              <a:defRPr/>
            </a:pPr>
            <a:r>
              <a:rPr lang="ru-RU" sz="1600" dirty="0">
                <a:solidFill>
                  <a:prstClr val="black"/>
                </a:solidFill>
                <a:latin typeface="Arial"/>
                <a:cs typeface="Arial"/>
              </a:rPr>
              <a:t>Используете ли вы услуги доставки подарков для удобства и быстроты подарочных сюрпризов? Если да, как часто?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46964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200"/>
              <a:ext cx="3228125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542745" y="402364"/>
              <a:ext cx="27126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dirty="0">
                  <a:solidFill>
                    <a:prstClr val="black"/>
                  </a:solidFill>
                  <a:latin typeface="Arial Black"/>
                  <a:cs typeface="Arial"/>
                </a:rPr>
                <a:t>Ответы на вопросы</a:t>
              </a:r>
              <a:endParaRPr dirty="0"/>
            </a:p>
          </p:txBody>
        </p:sp>
      </p:grpSp>
      <p:sp>
        <p:nvSpPr>
          <p:cNvPr id="9" name="Прямоугольник 8"/>
          <p:cNvSpPr/>
          <p:nvPr/>
        </p:nvSpPr>
        <p:spPr bwMode="auto">
          <a:xfrm>
            <a:off x="258711" y="920508"/>
            <a:ext cx="11753749" cy="5601533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EBD41A9-A235-9F92-E43E-6DE12A0282A1}"/>
              </a:ext>
            </a:extLst>
          </p:cNvPr>
          <p:cNvSpPr txBox="1"/>
          <p:nvPr/>
        </p:nvSpPr>
        <p:spPr bwMode="auto">
          <a:xfrm>
            <a:off x="258711" y="964958"/>
            <a:ext cx="11593147" cy="56015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1. Как часто вам приходилось сталкиваться с трудностями при выборе подарка для близких или коллег на различные события и праздники?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   - Часто: 42%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   - Иногда: 33%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   - Редко: 20%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   - Никогда: 5%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1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2. Бывали ли моменты, когда вам приходилось дарить деньги или выбирать альтернативный подарок из-за того, что не могли придумать, что подарить?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   - Да, часто: 28%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   - Да, иногда: 38%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   - Да, редко: 14%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   - Нет, никогда: 20%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1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3. Знакомы ли вы с понятием "генераторы подарков" или сервисами, которые предоставляют персонализированные идеи для подарков с использованием технологий, таких как искусственный интеллект?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   - Да: 58%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   - Нет: 42%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200" b="1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4. Как бы вы оценили уровень вашей удовлетворенности процессом выбора подарка и его доставкой в текущем состоянии? Что бы вы хотели улучшить в этом процессе?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   - Удовлетворен: 32%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   - Неудовлетворен: 18%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   - Хотелось бы улучшить процесс выбора: 40%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   - Хотелось бы улучшить процесс доставки: 10%</a:t>
            </a:r>
            <a:endParaRPr lang="ru-RU" sz="11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5. Используете ли вы услуги доставки подарков для удобства и быстроты подарочных сюрпризов? Если да, как часто?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1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   </a:t>
            </a:r>
            <a:r>
              <a:rPr lang="ru-RU" sz="12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- Да, часто: 15%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   - Да, иногда: 50%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   - Да, редко: 20%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   - Нет, никогда: 15%</a:t>
            </a:r>
          </a:p>
        </p:txBody>
      </p:sp>
    </p:spTree>
    <p:extLst>
      <p:ext uri="{BB962C8B-B14F-4D97-AF65-F5344CB8AC3E}">
        <p14:creationId xmlns:p14="http://schemas.microsoft.com/office/powerpoint/2010/main" val="30041385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046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246595" y="295199"/>
            <a:ext cx="673293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БИЗНЕС-МОДЕЛЬ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примеры</a:t>
            </a:r>
            <a:endParaRPr/>
          </a:p>
        </p:txBody>
      </p:sp>
      <p:sp>
        <p:nvSpPr>
          <p:cNvPr id="22" name="Прямоугольник 21"/>
          <p:cNvSpPr/>
          <p:nvPr/>
        </p:nvSpPr>
        <p:spPr bwMode="auto">
          <a:xfrm>
            <a:off x="5902515" y="879974"/>
            <a:ext cx="386969" cy="5810193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 bwMode="auto">
          <a:xfrm>
            <a:off x="504939" y="1088634"/>
            <a:ext cx="5220513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Модель монетизации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1. Комиссия от продажи подарков: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   </a:t>
            </a:r>
            <a:r>
              <a:rPr lang="ru-RU" sz="120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- Мы можем взять комиссию с магазинов или производителей подарков, чьи товары будут представлены на вашем сайте. Эта комиссия составляет, например, 10-20% от стоимости каждого проданного подарка.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2. Подписка для пользователей: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   - Мы предложим пользователям возможность подписки, которая даст им дополнительные преимущества, такие как: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     - Доступ к расширенной базе подарков.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     - Отключение рекламы на нашем сайте.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     - Приоритетное обслуживание и поддержку.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     - Специальные предложения и скидки.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   - Модель подписки может быть ежемесячной или годовой, например, 299/месяц или 999/год.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r>
              <a:rPr lang="ru-RU" sz="120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. Реклама и сотрудничество с магазинами: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   - Мы представим возможность рекламы на нашем сайте для магазинов и производителей подарков. </a:t>
            </a:r>
            <a:r>
              <a:rPr lang="ru-RU" sz="1200" dirty="0" err="1">
                <a:solidFill>
                  <a:prstClr val="black"/>
                </a:solidFill>
                <a:latin typeface="Arial"/>
                <a:cs typeface="Arial"/>
              </a:rPr>
              <a:t>Возмем</a:t>
            </a:r>
            <a:r>
              <a:rPr lang="ru-RU" sz="120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 плату за размещение и продвижение их товаров.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Каналы сбыта</a:t>
            </a:r>
            <a:r>
              <a:rPr lang="ru-RU" sz="14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: </a:t>
            </a:r>
          </a:p>
          <a:p>
            <a:pPr>
              <a:defRPr/>
            </a:pPr>
            <a:r>
              <a:rPr lang="ru-RU" sz="14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1. </a:t>
            </a:r>
            <a:r>
              <a:rPr lang="ru-RU" sz="1400" dirty="0">
                <a:solidFill>
                  <a:prstClr val="black"/>
                </a:solidFill>
                <a:latin typeface="Arial"/>
                <a:cs typeface="Arial"/>
              </a:rPr>
              <a:t>Веб-сайт</a:t>
            </a:r>
            <a:endParaRPr lang="ru-RU" sz="14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>
              <a:defRPr/>
            </a:pPr>
            <a:r>
              <a:rPr lang="ru-RU" sz="14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   - Основным каналом сбыта будет в</a:t>
            </a:r>
            <a:r>
              <a:rPr lang="ru-RU" sz="1400" dirty="0">
                <a:solidFill>
                  <a:prstClr val="black"/>
                </a:solidFill>
                <a:latin typeface="Arial"/>
                <a:cs typeface="Arial"/>
              </a:rPr>
              <a:t>еб-сайт</a:t>
            </a:r>
            <a:r>
              <a:rPr lang="ru-RU" sz="14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, через которое пользователи могут зарегистрироваться, создать профили, и оформить заказы подарков. 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2. </a:t>
            </a:r>
            <a:r>
              <a:rPr lang="ru-RU" sz="1400" dirty="0">
                <a:solidFill>
                  <a:prstClr val="black"/>
                </a:solidFill>
                <a:latin typeface="Arial"/>
                <a:cs typeface="Arial"/>
              </a:rPr>
              <a:t>Приложение</a:t>
            </a:r>
            <a:endParaRPr lang="ru-RU" sz="14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2B77968-6A93-1202-15B3-6135249FF2ED}"/>
              </a:ext>
            </a:extLst>
          </p:cNvPr>
          <p:cNvSpPr txBox="1"/>
          <p:nvPr/>
        </p:nvSpPr>
        <p:spPr>
          <a:xfrm>
            <a:off x="6289484" y="1255853"/>
            <a:ext cx="5480150" cy="4616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400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r>
              <a:rPr lang="ru-RU" sz="14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. Партнерство с другими платформами</a:t>
            </a:r>
            <a:r>
              <a:rPr lang="aa-ET" sz="14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:</a:t>
            </a:r>
            <a:r>
              <a:rPr lang="ru-RU" sz="14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- Сотрудничество с другими приложениями или онлайн-сервисами, где пользователи могут получить доступ к </a:t>
            </a:r>
            <a:r>
              <a:rPr lang="ru-RU" sz="1400" dirty="0">
                <a:solidFill>
                  <a:prstClr val="black"/>
                </a:solidFill>
                <a:latin typeface="Arial"/>
                <a:cs typeface="Arial"/>
              </a:rPr>
              <a:t>н</a:t>
            </a:r>
            <a:r>
              <a:rPr lang="ru-RU" sz="14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ашему сервису, например, через интеграцию с партнерами, предоставляющими подарки или услуги доставки.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aa-ET" sz="1400" b="1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Ценностное предложение</a:t>
            </a:r>
            <a:r>
              <a:rPr lang="aa-ET" sz="14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:</a:t>
            </a:r>
            <a:r>
              <a:rPr lang="ru-RU" sz="14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 </a:t>
            </a:r>
            <a:r>
              <a:rPr lang="ru-RU" sz="140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Мы гарантируем, что каждый подарок будет индивидуально создан и доставлен в усовершенствованной подарочной упаковке в течение </a:t>
            </a:r>
            <a:r>
              <a:rPr lang="ru-RU" sz="1400" dirty="0">
                <a:solidFill>
                  <a:prstClr val="black"/>
                </a:solidFill>
                <a:latin typeface="Arial"/>
                <a:cs typeface="Arial"/>
              </a:rPr>
              <a:t>от 30 минут</a:t>
            </a:r>
            <a:r>
              <a:rPr lang="ru-RU" sz="120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.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Каналы взаимодействия с ЦА:</a:t>
            </a:r>
          </a:p>
          <a:p>
            <a:pPr marL="342900" marR="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sz="1400" b="1" dirty="0">
                <a:solidFill>
                  <a:prstClr val="black"/>
                </a:solidFill>
                <a:latin typeface="Arial"/>
                <a:cs typeface="Arial"/>
              </a:rPr>
              <a:t>Мобильное приложение</a:t>
            </a:r>
          </a:p>
          <a:p>
            <a:pPr marL="342900" marR="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AutoNum type="arabicPeriod" startAt="2"/>
              <a:defRPr/>
            </a:pPr>
            <a:r>
              <a:rPr lang="ru-RU" sz="1400" b="1" dirty="0">
                <a:solidFill>
                  <a:prstClr val="black"/>
                </a:solidFill>
                <a:latin typeface="Arial"/>
                <a:cs typeface="Arial"/>
              </a:rPr>
              <a:t>Веб-сайт</a:t>
            </a:r>
          </a:p>
          <a:p>
            <a:pPr marL="342900" marR="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AutoNum type="arabicPeriod" startAt="2"/>
              <a:defRPr/>
            </a:pPr>
            <a:r>
              <a:rPr lang="ru-RU" sz="14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Таргетированная реклама в социальных сетях </a:t>
            </a:r>
          </a:p>
          <a:p>
            <a:pPr marL="342900" marR="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AutoNum type="arabicPeriod" startAt="2"/>
              <a:defRPr/>
            </a:pPr>
            <a:r>
              <a:rPr lang="ru-RU" sz="14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Программы лояльности</a:t>
            </a:r>
            <a:endParaRPr lang="ru-RU" sz="1400" b="1" dirty="0">
              <a:solidFill>
                <a:prstClr val="black"/>
              </a:solidFill>
              <a:latin typeface="Arial"/>
              <a:cs typeface="Arial"/>
            </a:endParaRPr>
          </a:p>
          <a:p>
            <a:pPr marL="342900" marR="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AutoNum type="arabicPeriod" startAt="2"/>
              <a:defRPr/>
            </a:pPr>
            <a:r>
              <a:rPr lang="ru-RU" sz="14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Внешняя реклама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Партнёры</a:t>
            </a:r>
            <a:r>
              <a:rPr lang="aa-ET" sz="140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: </a:t>
            </a:r>
            <a:r>
              <a:rPr lang="ru-RU" sz="140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компания Производители Подарков</a:t>
            </a:r>
            <a:r>
              <a:rPr lang="aa-ET" sz="140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 </a:t>
            </a:r>
            <a:r>
              <a:rPr lang="ru-RU" sz="140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и Сувениров</a:t>
            </a:r>
            <a:r>
              <a:rPr lang="aa-ET" sz="140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:</a:t>
            </a:r>
            <a:r>
              <a:rPr lang="ru-RU" sz="140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 </a:t>
            </a:r>
            <a:r>
              <a:rPr lang="aa-ET" sz="140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“</a:t>
            </a:r>
            <a:r>
              <a:rPr lang="ru-RU" sz="140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Из Тайги</a:t>
            </a:r>
            <a:r>
              <a:rPr lang="aa-ET" sz="140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”</a:t>
            </a:r>
            <a:r>
              <a:rPr lang="ru-RU" sz="140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, </a:t>
            </a:r>
            <a:r>
              <a:rPr lang="aa-ET" sz="140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“</a:t>
            </a:r>
            <a:r>
              <a:rPr lang="ru-RU" sz="140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Карнавал подарков</a:t>
            </a:r>
            <a:r>
              <a:rPr lang="aa-ET" sz="140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”</a:t>
            </a:r>
            <a:r>
              <a:rPr lang="ru-RU" sz="140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,</a:t>
            </a:r>
            <a:r>
              <a:rPr lang="aa-ET" sz="140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”</a:t>
            </a:r>
            <a:r>
              <a:rPr lang="ru-RU" sz="140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Горыныч Пласт</a:t>
            </a:r>
            <a:r>
              <a:rPr lang="aa-ET" sz="140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”</a:t>
            </a:r>
            <a:endParaRPr lang="ru-RU" sz="140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dirty="0">
                <a:solidFill>
                  <a:prstClr val="black"/>
                </a:solidFill>
                <a:latin typeface="Arial"/>
                <a:cs typeface="Arial"/>
              </a:rPr>
              <a:t>Магазин Подарков</a:t>
            </a:r>
            <a:r>
              <a:rPr lang="aa-ET" sz="1400" dirty="0">
                <a:solidFill>
                  <a:prstClr val="black"/>
                </a:solidFill>
                <a:latin typeface="Arial"/>
                <a:cs typeface="Arial"/>
              </a:rPr>
              <a:t>:”</a:t>
            </a:r>
            <a:r>
              <a:rPr lang="ru-RU" sz="1400" dirty="0">
                <a:solidFill>
                  <a:prstClr val="black"/>
                </a:solidFill>
                <a:latin typeface="Arial"/>
                <a:cs typeface="Arial"/>
              </a:rPr>
              <a:t>Добыча</a:t>
            </a:r>
            <a:r>
              <a:rPr lang="aa-ET" sz="1400" dirty="0">
                <a:solidFill>
                  <a:prstClr val="black"/>
                </a:solidFill>
                <a:latin typeface="Arial"/>
                <a:cs typeface="Arial"/>
              </a:rPr>
              <a:t>”</a:t>
            </a:r>
            <a:r>
              <a:rPr lang="ru-RU" sz="1400" dirty="0">
                <a:solidFill>
                  <a:prstClr val="black"/>
                </a:solidFill>
                <a:latin typeface="Arial"/>
                <a:cs typeface="Arial"/>
              </a:rPr>
              <a:t>,</a:t>
            </a:r>
            <a:r>
              <a:rPr lang="aa-ET" sz="1400" dirty="0">
                <a:solidFill>
                  <a:prstClr val="black"/>
                </a:solidFill>
                <a:latin typeface="Arial"/>
                <a:cs typeface="Arial"/>
              </a:rPr>
              <a:t>”</a:t>
            </a:r>
            <a:r>
              <a:rPr lang="ru-RU" sz="1400" dirty="0" err="1">
                <a:solidFill>
                  <a:prstClr val="black"/>
                </a:solidFill>
                <a:latin typeface="Arial"/>
                <a:cs typeface="Arial"/>
              </a:rPr>
              <a:t>НеоСувинер</a:t>
            </a:r>
            <a:r>
              <a:rPr lang="aa-ET" sz="1400" dirty="0">
                <a:solidFill>
                  <a:prstClr val="black"/>
                </a:solidFill>
                <a:latin typeface="Arial"/>
                <a:cs typeface="Arial"/>
              </a:rPr>
              <a:t>”</a:t>
            </a:r>
            <a:r>
              <a:rPr lang="aa-ET" sz="140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 </a:t>
            </a:r>
            <a:r>
              <a:rPr lang="ru-RU" sz="1400" dirty="0">
                <a:solidFill>
                  <a:prstClr val="black"/>
                </a:solidFill>
                <a:latin typeface="Arial"/>
                <a:cs typeface="Arial"/>
              </a:rPr>
              <a:t>,</a:t>
            </a:r>
            <a:r>
              <a:rPr lang="aa-ET" sz="1400" dirty="0">
                <a:solidFill>
                  <a:prstClr val="black"/>
                </a:solidFill>
                <a:latin typeface="Arial"/>
                <a:cs typeface="Arial"/>
              </a:rPr>
              <a:t>”</a:t>
            </a:r>
            <a:r>
              <a:rPr lang="ru-RU" sz="1400" dirty="0">
                <a:solidFill>
                  <a:prstClr val="black"/>
                </a:solidFill>
                <a:latin typeface="Arial"/>
                <a:cs typeface="Arial"/>
              </a:rPr>
              <a:t>Автор</a:t>
            </a:r>
            <a:r>
              <a:rPr lang="aa-ET" sz="1400" dirty="0">
                <a:solidFill>
                  <a:prstClr val="black"/>
                </a:solidFill>
                <a:latin typeface="Arial"/>
                <a:cs typeface="Arial"/>
              </a:rPr>
              <a:t>”</a:t>
            </a:r>
            <a:r>
              <a:rPr lang="ru-RU" sz="1400" dirty="0">
                <a:solidFill>
                  <a:prstClr val="black"/>
                </a:solidFill>
                <a:latin typeface="Arial"/>
                <a:cs typeface="Arial"/>
              </a:rPr>
              <a:t>,</a:t>
            </a:r>
            <a:r>
              <a:rPr lang="aa-ET" sz="1400" dirty="0">
                <a:solidFill>
                  <a:prstClr val="black"/>
                </a:solidFill>
                <a:latin typeface="Arial"/>
                <a:cs typeface="Arial"/>
              </a:rPr>
              <a:t>”Dolce la Vita”</a:t>
            </a:r>
            <a:endParaRPr lang="ru-RU" sz="1400" dirty="0">
              <a:solidFill>
                <a:prstClr val="black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dirty="0">
                <a:solidFill>
                  <a:prstClr val="black"/>
                </a:solidFill>
                <a:latin typeface="Arial"/>
                <a:cs typeface="Arial"/>
              </a:rPr>
              <a:t>Курьерские компании</a:t>
            </a:r>
            <a:r>
              <a:rPr lang="aa-ET" sz="1400" b="1" dirty="0">
                <a:solidFill>
                  <a:prstClr val="black"/>
                </a:solidFill>
                <a:latin typeface="Arial"/>
                <a:cs typeface="Arial"/>
              </a:rPr>
              <a:t>: </a:t>
            </a:r>
            <a:r>
              <a:rPr lang="aa-ET" sz="1400" dirty="0">
                <a:solidFill>
                  <a:prstClr val="black"/>
                </a:solidFill>
                <a:latin typeface="Arial"/>
                <a:cs typeface="Arial"/>
              </a:rPr>
              <a:t>“</a:t>
            </a:r>
            <a:r>
              <a:rPr lang="aa-ET" sz="1400" dirty="0" err="1">
                <a:solidFill>
                  <a:prstClr val="black"/>
                </a:solidFill>
                <a:latin typeface="Arial"/>
                <a:cs typeface="Arial"/>
              </a:rPr>
              <a:t>Cdek</a:t>
            </a:r>
            <a:r>
              <a:rPr lang="aa-ET" sz="1400" dirty="0">
                <a:solidFill>
                  <a:prstClr val="black"/>
                </a:solidFill>
                <a:latin typeface="Arial"/>
                <a:cs typeface="Arial"/>
              </a:rPr>
              <a:t>”,”</a:t>
            </a:r>
            <a:r>
              <a:rPr lang="ru-RU" sz="1400" dirty="0">
                <a:solidFill>
                  <a:prstClr val="black"/>
                </a:solidFill>
                <a:latin typeface="Arial"/>
                <a:cs typeface="Arial"/>
              </a:rPr>
              <a:t>Яндекс доставка</a:t>
            </a:r>
            <a:r>
              <a:rPr lang="aa-ET" sz="1400" dirty="0">
                <a:solidFill>
                  <a:prstClr val="black"/>
                </a:solidFill>
                <a:latin typeface="Arial"/>
                <a:cs typeface="Arial"/>
              </a:rPr>
              <a:t>”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11191070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804836" y="402364"/>
              <a:ext cx="220605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+mn-ea"/>
                  <a:cs typeface="Arial"/>
                </a:rPr>
                <a:t>ОБЪЁМ РЫНКА</a:t>
              </a:r>
              <a:endParaRPr/>
            </a:p>
          </p:txBody>
        </p:sp>
      </p:grpSp>
      <p:sp>
        <p:nvSpPr>
          <p:cNvPr id="9" name="TextBox 8"/>
          <p:cNvSpPr txBox="1"/>
          <p:nvPr/>
        </p:nvSpPr>
        <p:spPr bwMode="auto">
          <a:xfrm>
            <a:off x="325120" y="1209039"/>
            <a:ext cx="6701322" cy="563231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Динамика рынка (с указанием источника):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По данным запросов в «Яндекс» по запросу «Что подарить + …» было произведено </a:t>
            </a:r>
            <a:r>
              <a:rPr lang="ru-RU" b="1" i="0">
                <a:solidFill>
                  <a:srgbClr val="000000"/>
                </a:solidFill>
                <a:effectLst/>
                <a:latin typeface="Arial"/>
              </a:rPr>
              <a:t>3 145 120 </a:t>
            </a:r>
            <a:r>
              <a:rPr lang="ru-RU" b="0" i="0">
                <a:solidFill>
                  <a:srgbClr val="000000"/>
                </a:solidFill>
                <a:effectLst/>
                <a:latin typeface="Arial"/>
              </a:rPr>
              <a:t>показов за </a:t>
            </a:r>
            <a:r>
              <a:rPr lang="ru-RU">
                <a:solidFill>
                  <a:srgbClr val="000000"/>
                </a:solidFill>
                <a:latin typeface="Arial"/>
              </a:rPr>
              <a:t>месяц</a:t>
            </a:r>
            <a:r>
              <a:rPr lang="ru-RU" b="0" i="0">
                <a:solidFill>
                  <a:srgbClr val="000000"/>
                </a:solidFill>
                <a:effectLst/>
                <a:latin typeface="Arial"/>
              </a:rPr>
              <a:t>.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  <a:hlinkClick r:id="rId2"/>
              </a:rPr>
              <a:t>https://wordstat.yandex.ru/#!/?words=%D1%87%D1%82%D0%BE%20%D0%BF%D0%BE%D0%B4%D0%B0%D1%80%D0%B8%D1%82%D1%8C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Основные «игроки» на рынке:</a:t>
            </a:r>
            <a:endParaRPr lang="ru-RU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На первой странице «</a:t>
            </a:r>
            <a:r>
              <a:rPr lang="en-US">
                <a:solidFill>
                  <a:prstClr val="black"/>
                </a:solidFill>
                <a:latin typeface="Arial"/>
                <a:cs typeface="Arial"/>
              </a:rPr>
              <a:t>Google</a:t>
            </a: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» по запросу «Подобрать подарок» можно установить основных конкурентов в лице</a:t>
            </a:r>
            <a:r>
              <a:rPr lang="en-US">
                <a:solidFill>
                  <a:prstClr val="black"/>
                </a:solidFill>
                <a:latin typeface="Arial"/>
                <a:cs typeface="Arial"/>
              </a:rPr>
              <a:t>:</a:t>
            </a: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en-US" b="0" i="0" u="none" strike="noStrike" cap="all">
                <a:solidFill>
                  <a:srgbClr val="FF4444"/>
                </a:solidFill>
                <a:effectLst/>
                <a:latin typeface="ProximaNovaExtrabld"/>
                <a:hlinkClick r:id="rId3"/>
              </a:rPr>
              <a:t>COLAPSAR.Ru</a:t>
            </a:r>
            <a:r>
              <a:rPr lang="en-US" b="0" i="0" u="none" strike="noStrike" cap="all">
                <a:effectLst/>
                <a:latin typeface="ProximaNovaExtrabld"/>
              </a:rPr>
              <a:t>, </a:t>
            </a:r>
            <a:r>
              <a:rPr lang="en-US" b="0" i="0" u="none" strike="noStrike" cap="all" err="1">
                <a:effectLst/>
                <a:latin typeface="ProximaNovaExtrabld"/>
              </a:rPr>
              <a:t>dari.gifts</a:t>
            </a:r>
            <a:r>
              <a:rPr lang="en-US" b="0" i="0" u="none" strike="noStrike" cap="all">
                <a:effectLst/>
                <a:latin typeface="ProximaNovaExtrabld"/>
              </a:rPr>
              <a:t>, podarki.ru, magicmag.net.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Планируемая доля рынка:</a:t>
            </a:r>
            <a:endParaRPr lang="en-US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Несмотря на достаточно развитый рынок в Москве и Санкт-Петербурге, в регионах конкуренция неразвита, поэтому планируется занять 70% рынка в регионе с перспективой выхода на всероссийский уровень</a:t>
            </a:r>
            <a:endParaRPr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7538B9E-05A4-116D-B3E5-277C4B4010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6195" y="587030"/>
            <a:ext cx="4077122" cy="6079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23815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200"/>
              <a:ext cx="4466951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492113" y="402364"/>
              <a:ext cx="43941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+mn-ea"/>
                  <a:cs typeface="Arial"/>
                </a:rPr>
                <a:t>РЕСУРСЫ: ФИНАНСОВЫЙ ПЛАН</a:t>
              </a:r>
              <a:endParaRPr/>
            </a:p>
          </p:txBody>
        </p:sp>
      </p:grpSp>
      <p:sp>
        <p:nvSpPr>
          <p:cNvPr id="6" name="TextBox 5"/>
          <p:cNvSpPr txBox="1"/>
          <p:nvPr/>
        </p:nvSpPr>
        <p:spPr bwMode="auto">
          <a:xfrm>
            <a:off x="419314" y="6129526"/>
            <a:ext cx="5242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Общая стоимость реализации проекта:1 млн рублей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Период окупаемости: </a:t>
            </a:r>
            <a:r>
              <a:rPr lang="ru-RU" sz="1600" dirty="0">
                <a:solidFill>
                  <a:prstClr val="black"/>
                </a:solidFill>
                <a:latin typeface="Arial"/>
                <a:cs typeface="Arial"/>
              </a:rPr>
              <a:t>16 </a:t>
            </a: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месяцев</a:t>
            </a:r>
            <a:endParaRPr dirty="0"/>
          </a:p>
        </p:txBody>
      </p:sp>
      <p:graphicFrame>
        <p:nvGraphicFramePr>
          <p:cNvPr id="2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9165091"/>
              </p:ext>
            </p:extLst>
          </p:nvPr>
        </p:nvGraphicFramePr>
        <p:xfrm>
          <a:off x="419314" y="1069856"/>
          <a:ext cx="10578538" cy="50388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674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762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891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1247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3324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62298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b="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01.12.23</a:t>
                      </a:r>
                      <a:endParaRPr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01.01.24</a:t>
                      </a:r>
                      <a:endParaRPr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01.02.24</a:t>
                      </a:r>
                      <a:endParaRPr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01.03.24</a:t>
                      </a:r>
                      <a:endParaRPr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2298">
                <a:tc gridSpan="5">
                  <a:txBody>
                    <a:bodyPr/>
                    <a:lstStyle/>
                    <a:p>
                      <a:pPr marL="0" algn="l" defTabSz="914400">
                        <a:defRPr/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latin typeface="Arial"/>
                          <a:ea typeface="+mn-ea"/>
                          <a:cs typeface="Arial"/>
                        </a:rPr>
                        <a:t>Доходы:</a:t>
                      </a:r>
                      <a:endParaRPr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7411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Выручка от продажи продукции </a:t>
                      </a:r>
                      <a:r>
                        <a:rPr lang="ru-RU" sz="1100">
                          <a:latin typeface="Arial"/>
                          <a:cs typeface="Arial"/>
                        </a:rPr>
                        <a:t>(цена продукта * количество продаж)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300 000р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+mn-cs"/>
                        </a:rPr>
                        <a:t>450 000р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630 000р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6499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Инвестиции </a:t>
                      </a:r>
                      <a:r>
                        <a:rPr lang="ru-RU" sz="1100" dirty="0">
                          <a:latin typeface="Arial"/>
                          <a:cs typeface="Arial"/>
                        </a:rPr>
                        <a:t>()</a:t>
                      </a: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3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1 000 000р</a:t>
                      </a:r>
                      <a:endParaRPr lang="ru-RU" sz="13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3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2298">
                <a:tc gridSpan="5"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Расходы:</a:t>
                      </a:r>
                      <a:endParaRPr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190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dirty="0"/>
                        <a:t>Оплата разработчикам сайта</a:t>
                      </a:r>
                      <a:endParaRPr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</a:t>
                      </a:r>
                      <a:r>
                        <a:rPr lang="ru-RU" sz="14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000р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4972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Аренда</a:t>
                      </a:r>
                      <a:r>
                        <a:rPr lang="ru-RU" sz="1400" baseline="0" dirty="0">
                          <a:latin typeface="Arial"/>
                          <a:cs typeface="Arial"/>
                        </a:rPr>
                        <a:t> офиса</a:t>
                      </a:r>
                      <a:endParaRPr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65 000р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65 000р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65 000р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65 000р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Реклама и продвижение</a:t>
                      </a:r>
                      <a:endParaRPr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25 000р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5 000р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5 000р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5 000р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Логотип</a:t>
                      </a:r>
                      <a:endParaRPr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5 000р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14803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Зарплата</a:t>
                      </a:r>
                      <a:r>
                        <a:rPr lang="ru-RU" sz="1400" baseline="0" dirty="0">
                          <a:latin typeface="Arial"/>
                          <a:cs typeface="Arial"/>
                        </a:rPr>
                        <a:t> сотрудников</a:t>
                      </a:r>
                      <a:endParaRPr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170 000р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170 000р</a:t>
                      </a:r>
                    </a:p>
                    <a:p>
                      <a:pPr>
                        <a:defRPr/>
                      </a:pP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170 000р</a:t>
                      </a:r>
                    </a:p>
                    <a:p>
                      <a:pPr>
                        <a:defRPr/>
                      </a:pP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Оборудование</a:t>
                      </a:r>
                      <a:r>
                        <a:rPr lang="ru-RU" sz="1400" baseline="0" dirty="0">
                          <a:latin typeface="Arial"/>
                          <a:cs typeface="Arial"/>
                        </a:rPr>
                        <a:t> </a:t>
                      </a:r>
                      <a:endParaRPr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120 000р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dirty="0"/>
                        <a:t>Покупка</a:t>
                      </a:r>
                      <a:r>
                        <a:rPr lang="ru-RU" baseline="0" dirty="0"/>
                        <a:t> подарок</a:t>
                      </a:r>
                      <a:endParaRPr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200 000р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300 000р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420 000р</a:t>
                      </a:r>
                    </a:p>
                    <a:p>
                      <a:pPr>
                        <a:defRPr/>
                      </a:pP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500</a:t>
                      </a:r>
                      <a:r>
                        <a:rPr lang="ru-RU" sz="14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000р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defRPr/>
                      </a:pP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Иное</a:t>
                      </a:r>
                      <a:endParaRPr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5 000р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1" dirty="0">
                          <a:latin typeface="Arial"/>
                          <a:cs typeface="Arial"/>
                        </a:rPr>
                        <a:t>ИТОГО (доходы – расходы)</a:t>
                      </a:r>
                      <a:endParaRPr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aseline="0" dirty="0">
                          <a:latin typeface="Arial"/>
                          <a:cs typeface="Arial"/>
                        </a:rPr>
                        <a:t>530 000р</a:t>
                      </a: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290</a:t>
                      </a:r>
                      <a:r>
                        <a:rPr lang="ru-RU" sz="14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000</a:t>
                      </a:r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80 000р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50 000р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897616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200"/>
              <a:ext cx="4306649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492113" y="402364"/>
              <a:ext cx="42338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+mn-ea"/>
                  <a:cs typeface="Arial"/>
                </a:rPr>
                <a:t>РЕСУРСЫ: ДИАГРАММА ГАНТА</a:t>
              </a:r>
              <a:endParaRPr/>
            </a:p>
          </p:txBody>
        </p:sp>
      </p:grpSp>
      <p:sp>
        <p:nvSpPr>
          <p:cNvPr id="6" name="TextBox 5"/>
          <p:cNvSpPr txBox="1"/>
          <p:nvPr/>
        </p:nvSpPr>
        <p:spPr bwMode="auto">
          <a:xfrm>
            <a:off x="345440" y="6076072"/>
            <a:ext cx="43236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Общий срок реализации проекта: 3 месяца</a:t>
            </a: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355721"/>
              </p:ext>
            </p:extLst>
          </p:nvPr>
        </p:nvGraphicFramePr>
        <p:xfrm>
          <a:off x="1" y="1174059"/>
          <a:ext cx="12029243" cy="3921725"/>
        </p:xfrm>
        <a:graphic>
          <a:graphicData uri="http://schemas.openxmlformats.org/drawingml/2006/table">
            <a:tbl>
              <a:tblPr/>
              <a:tblGrid>
                <a:gridCol w="19764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87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387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3294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1591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1591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343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0672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7914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3504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7341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9546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95460">
                  <a:extLst>
                    <a:ext uri="{9D8B030D-6E8A-4147-A177-3AD203B41FA5}">
                      <a16:colId xmlns:a16="http://schemas.microsoft.com/office/drawing/2014/main" val="3730809295"/>
                    </a:ext>
                  </a:extLst>
                </a:gridCol>
                <a:gridCol w="595460">
                  <a:extLst>
                    <a:ext uri="{9D8B030D-6E8A-4147-A177-3AD203B41FA5}">
                      <a16:colId xmlns:a16="http://schemas.microsoft.com/office/drawing/2014/main" val="3429825978"/>
                    </a:ext>
                  </a:extLst>
                </a:gridCol>
                <a:gridCol w="595460">
                  <a:extLst>
                    <a:ext uri="{9D8B030D-6E8A-4147-A177-3AD203B41FA5}">
                      <a16:colId xmlns:a16="http://schemas.microsoft.com/office/drawing/2014/main" val="1407577323"/>
                    </a:ext>
                  </a:extLst>
                </a:gridCol>
              </a:tblGrid>
              <a:tr h="859161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 dirty="0">
                          <a:solidFill>
                            <a:srgbClr val="FFFFFF"/>
                          </a:solidFill>
                          <a:latin typeface="Arial"/>
                          <a:ea typeface="+mn-ea"/>
                          <a:cs typeface="Arial"/>
                        </a:rPr>
                        <a:t>Задача</a:t>
                      </a:r>
                      <a:endParaRPr sz="1600" dirty="0"/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ea typeface="+mn-ea"/>
                          <a:cs typeface="Arial"/>
                        </a:rPr>
                        <a:t>Дата начала</a:t>
                      </a:r>
                      <a:endParaRPr sz="1600"/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ea typeface="+mn-ea"/>
                          <a:cs typeface="Arial"/>
                        </a:rPr>
                        <a:t>Дата завершения</a:t>
                      </a:r>
                      <a:endParaRPr sz="1600"/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 dirty="0">
                          <a:solidFill>
                            <a:srgbClr val="FFFFFF"/>
                          </a:solidFill>
                          <a:latin typeface="Arial"/>
                          <a:ea typeface="+mn-ea"/>
                          <a:cs typeface="Arial"/>
                        </a:rPr>
                        <a:t>Ответственный</a:t>
                      </a:r>
                      <a:endParaRPr sz="1600" dirty="0"/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1 неделя</a:t>
                      </a:r>
                      <a:endParaRPr sz="1200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2 неделя</a:t>
                      </a:r>
                      <a:endParaRPr sz="1200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3 </a:t>
                      </a:r>
                    </a:p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неделя</a:t>
                      </a:r>
                      <a:endParaRPr sz="1200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неделя</a:t>
                      </a:r>
                      <a:endParaRPr sz="1200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5</a:t>
                      </a:r>
                    </a:p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неделя</a:t>
                      </a:r>
                      <a:endParaRPr sz="1200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6</a:t>
                      </a:r>
                    </a:p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неделя</a:t>
                      </a:r>
                      <a:endParaRPr sz="1200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7</a:t>
                      </a:r>
                    </a:p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неделя</a:t>
                      </a:r>
                      <a:endParaRPr sz="1200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8</a:t>
                      </a:r>
                    </a:p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неделя</a:t>
                      </a:r>
                      <a:endParaRPr sz="1200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9</a:t>
                      </a:r>
                    </a:p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неделя</a:t>
                      </a: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10</a:t>
                      </a:r>
                    </a:p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неделя</a:t>
                      </a:r>
                      <a:endParaRPr sz="1200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11</a:t>
                      </a:r>
                    </a:p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неделя</a:t>
                      </a:r>
                      <a:endParaRPr sz="1200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2714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 dirty="0">
                          <a:latin typeface="Arial"/>
                          <a:cs typeface="Arial"/>
                        </a:rPr>
                        <a:t>Разработка концепции проекта 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03.10.2023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17.10.2023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Узоков А.А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solidFill>
                          <a:srgbClr val="FF0000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3205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 dirty="0">
                          <a:latin typeface="Arial"/>
                          <a:cs typeface="+mn-cs"/>
                        </a:rPr>
                        <a:t>Поиск инвесторов 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17.10.2023</a:t>
                      </a: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23.10.2023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Пулатов Д.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2714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 dirty="0">
                          <a:latin typeface="Arial"/>
                          <a:cs typeface="+mn-cs"/>
                        </a:rPr>
                        <a:t>Создание дизайн модели сайта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23.10.2023</a:t>
                      </a: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25.10.2023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 err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Бободжонов</a:t>
                      </a: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 Х.Х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3205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 dirty="0">
                          <a:latin typeface="Arial"/>
                          <a:cs typeface="Arial"/>
                        </a:rPr>
                        <a:t>Разработка, верстка сайта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25.10.2023</a:t>
                      </a: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27.11.2023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Десятов Д.С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8777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 dirty="0">
                          <a:latin typeface="Arial"/>
                          <a:cs typeface="Arial"/>
                        </a:rPr>
                        <a:t>Наполнение контентом 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27.11.2023</a:t>
                      </a: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29.11.2023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 err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Бободжонов</a:t>
                      </a: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 Х.Х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3205"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>
                          <a:latin typeface="Arial"/>
                          <a:cs typeface="+mn-cs"/>
                        </a:rPr>
                        <a:t>Тестирование и отладка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29.11.2023</a:t>
                      </a: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01.12.2023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Узоков А.А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2714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 dirty="0">
                          <a:latin typeface="Arial"/>
                          <a:cs typeface="Arial"/>
                        </a:rPr>
                        <a:t>Поиск помещения для аренды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27.11.2023</a:t>
                      </a: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05.12.2023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Десятов Д.С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3015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 dirty="0">
                          <a:latin typeface="Arial"/>
                          <a:cs typeface="Arial"/>
                        </a:rPr>
                        <a:t>Поиск сотрудников 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05.12.2023</a:t>
                      </a: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10.12.2023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 err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Бободжонов</a:t>
                      </a: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 Х.Х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3015"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>
                          <a:latin typeface="Arial"/>
                          <a:cs typeface="+mn-cs"/>
                        </a:rPr>
                        <a:t>Запуск сайта, реклама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10.12.2023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11.12.2023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Пулатов Д.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345779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1048695"/>
            <a:chOff x="0" y="0"/>
            <a:chExt cx="12192000" cy="1048695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1192763" y="402364"/>
              <a:ext cx="195919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 sz="1800" b="0" i="0" u="none" strike="noStrike" cap="none" spc="0" dirty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+mn-ea"/>
                  <a:cs typeface="Arial"/>
                </a:rPr>
                <a:t>РЕЗУЛЬТАТЫ</a:t>
              </a:r>
              <a:endParaRPr lang="ru-RU" dirty="0"/>
            </a:p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dirty="0"/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419315" y="1127760"/>
            <a:ext cx="11405255" cy="4862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sz="1600" b="1" dirty="0"/>
              <a:t>Качественные результаты: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400" dirty="0"/>
              <a:t>Уменьшилось количество пользователей, неопределившихся с выбором подарков к праздникам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400" dirty="0"/>
              <a:t>Пользователи, использовавшие наш сервис, сэкономили время, которое ранее тратили на поиск и придумывание подарков. 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400" dirty="0"/>
              <a:t>Сократилось число необдуманных и посредственных подарков, купленных нашими клиентами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400" dirty="0"/>
              <a:t>Повысилась заинтересованность новых пользователей в нашем ресурсе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400" dirty="0"/>
              <a:t>Повысилось удовлетворение клиентов и их лояльность к нашему сервису.</a:t>
            </a:r>
          </a:p>
          <a:p>
            <a:endParaRPr lang="ru-RU" sz="1400" dirty="0"/>
          </a:p>
          <a:p>
            <a:r>
              <a:rPr lang="ru-RU" sz="1600" b="1" dirty="0"/>
              <a:t>Количественные результаты:</a:t>
            </a:r>
          </a:p>
          <a:p>
            <a:endParaRPr lang="ru-RU" sz="1400" b="1" dirty="0"/>
          </a:p>
          <a:p>
            <a:pPr marL="342900" indent="-342900">
              <a:buFont typeface="+mj-lt"/>
              <a:buAutoNum type="arabicPeriod"/>
            </a:pPr>
            <a:r>
              <a:rPr lang="ru-RU" sz="1400" dirty="0"/>
              <a:t>Количество зарегистрированных пользователей: 200 человек. Это указывает на интерес и привлекательность нашего сервиса.</a:t>
            </a:r>
          </a:p>
          <a:p>
            <a:pPr marL="342900" indent="-342900">
              <a:buFont typeface="+mj-lt"/>
              <a:buAutoNum type="arabicPeriod"/>
            </a:pPr>
            <a:endParaRPr lang="ru-RU" sz="1400" dirty="0"/>
          </a:p>
          <a:p>
            <a:pPr marL="342900" indent="-342900">
              <a:buFont typeface="+mj-lt"/>
              <a:buAutoNum type="arabicPeriod"/>
            </a:pPr>
            <a:r>
              <a:rPr lang="ru-RU" sz="1400" dirty="0"/>
              <a:t>Количество выполненных заказов: 160 штук. Это свидетельствует о том, что наш сервис активно используется пользователями для выбора и заказа подарков.</a:t>
            </a:r>
          </a:p>
          <a:p>
            <a:pPr marL="342900" indent="-342900">
              <a:buFont typeface="+mj-lt"/>
              <a:buAutoNum type="arabicPeriod"/>
            </a:pPr>
            <a:endParaRPr lang="ru-RU" sz="1400" dirty="0"/>
          </a:p>
          <a:p>
            <a:pPr marL="342900" indent="-342900">
              <a:buFont typeface="+mj-lt"/>
              <a:buAutoNum type="arabicPeriod"/>
            </a:pPr>
            <a:r>
              <a:rPr lang="ru-RU" sz="1400" dirty="0"/>
              <a:t>Получено отзывов о сервисе: 130 штук. Это говорит о том, что наши клиенты активно делятся своими впечатлениями и опытом использования нашего сервиса.</a:t>
            </a:r>
          </a:p>
          <a:p>
            <a:pPr marL="342900" indent="-342900">
              <a:buFont typeface="+mj-lt"/>
              <a:buAutoNum type="arabicPeriod"/>
            </a:pPr>
            <a:endParaRPr lang="ru-RU" sz="1400" dirty="0"/>
          </a:p>
          <a:p>
            <a:pPr marL="342900" indent="-342900">
              <a:buFont typeface="+mj-lt"/>
              <a:buAutoNum type="arabicPeriod"/>
            </a:pPr>
            <a:r>
              <a:rPr lang="ru-RU" sz="1400" dirty="0"/>
              <a:t>Количество публикаций пользователей о нашем сервисе в социальных сетях: 67 штук. Это свидетельствует о том, что наши пользователи охотно рассказывают о нашем продукте своим друзьям и подписчикам.</a:t>
            </a:r>
          </a:p>
          <a:p>
            <a:pPr marL="342900" indent="-342900">
              <a:buFont typeface="+mj-lt"/>
              <a:buAutoNum type="arabicPeriod"/>
            </a:pPr>
            <a:endParaRPr lang="ru-RU" sz="1400" dirty="0"/>
          </a:p>
          <a:p>
            <a:pPr marL="342900" indent="-342900">
              <a:buFont typeface="+mj-lt"/>
              <a:buAutoNum type="arabicPeriod"/>
            </a:pPr>
            <a:r>
              <a:rPr lang="ru-RU" sz="1400" dirty="0"/>
              <a:t>Средняя оценка нашего приложения на платформах: 4.5 баллов. Это указывает на то, что пользователи в целом довольны нашим приложением и сервисом, предоставляемым нами.</a:t>
            </a:r>
          </a:p>
        </p:txBody>
      </p:sp>
    </p:spTree>
    <p:extLst>
      <p:ext uri="{BB962C8B-B14F-4D97-AF65-F5344CB8AC3E}">
        <p14:creationId xmlns:p14="http://schemas.microsoft.com/office/powerpoint/2010/main" val="2709984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1192763" y="402364"/>
              <a:ext cx="143019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+mn-ea"/>
                  <a:cs typeface="Arial"/>
                </a:rPr>
                <a:t>ВЫВОДЫ</a:t>
              </a:r>
              <a:endParaRPr/>
            </a:p>
          </p:txBody>
        </p:sp>
      </p:grpSp>
      <p:sp>
        <p:nvSpPr>
          <p:cNvPr id="9" name="TextBox 8"/>
          <p:cNvSpPr txBox="1"/>
          <p:nvPr/>
        </p:nvSpPr>
        <p:spPr bwMode="auto">
          <a:xfrm>
            <a:off x="419315" y="920509"/>
            <a:ext cx="11559325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Проект  целесообразен / нецелесообразен для реализации по следующим причинам:</a:t>
            </a:r>
            <a:endParaRPr sz="1400"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dirty="0">
                <a:solidFill>
                  <a:prstClr val="black"/>
                </a:solidFill>
                <a:latin typeface="Arial"/>
                <a:cs typeface="Arial"/>
              </a:rPr>
              <a:t>1. </a:t>
            </a:r>
            <a:r>
              <a:rPr lang="ru-RU" sz="14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 Рыночный спрос: </a:t>
            </a:r>
            <a:r>
              <a:rPr lang="ru-RU" sz="14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Проект решает реальную проблему людей, связанную с поиском и оформлением подарков, что обеспечивает постоянный спрос.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2. Инновационность: </a:t>
            </a:r>
            <a:r>
              <a:rPr lang="ru-RU" sz="14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Использование искусственного интеллекта и индивидуальных рекомендаций делает проект инновационным и привлекательным для пользователей.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3. Потенциал роста: </a:t>
            </a:r>
            <a:r>
              <a:rPr lang="ru-RU" sz="14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Возможность расширения ассортимента подарков, партнерских отношений и регионального охвата позволяет видеть перспективы для роста проекта.</a:t>
            </a:r>
            <a:endParaRPr sz="1400"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В среднесрочной перспективе (3-5 лет) мы планируем… 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1" dirty="0"/>
              <a:t>1. Увеличение ассортимента: </a:t>
            </a:r>
            <a:r>
              <a:rPr lang="ru-RU" sz="1600" dirty="0"/>
              <a:t>Расширение выбора подарков и услуг с учетом разных целевых аудиторий, праздников и событий.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1" dirty="0"/>
              <a:t>2. Географическое расширение: </a:t>
            </a:r>
            <a:r>
              <a:rPr lang="ru-RU" sz="1600" dirty="0"/>
              <a:t>Захват новых регионов и международный рост, если это применимо.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1" dirty="0"/>
              <a:t>3. Партнерские отношения</a:t>
            </a:r>
            <a:r>
              <a:rPr lang="ru-RU" sz="1600" dirty="0"/>
              <a:t>: Установление стратегических партнерств с ресторанами, магазинами, производителями и логистическими компаниями для улучшения качества и разнообразия услуг.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1" dirty="0"/>
              <a:t>4. Маркетинг и продвижение: </a:t>
            </a:r>
            <a:r>
              <a:rPr lang="ru-RU" sz="1600" dirty="0"/>
              <a:t>Интенсивное маркетинговое продвижение, включая рекламу и программы лояльности, для привлечения новых пользователей и удержания существующих.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1" dirty="0"/>
              <a:t>5. Улучшение технологии и ИИ: </a:t>
            </a:r>
            <a:r>
              <a:rPr lang="ru-RU" sz="1600" dirty="0"/>
              <a:t>Постоянное совершенствование технологической основы и алгоритмов ИИ для более точных и индивидуальных рекомендаций.</a:t>
            </a:r>
            <a:endParaRPr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677</TotalTime>
  <Words>3003</Words>
  <Application>Microsoft Office PowerPoint</Application>
  <PresentationFormat>Широкоэкранный</PresentationFormat>
  <Paragraphs>386</Paragraphs>
  <Slides>17</Slides>
  <Notes>1</Notes>
  <HiddenSlides>2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5" baseType="lpstr">
      <vt:lpstr>Arial</vt:lpstr>
      <vt:lpstr>Arial Black</vt:lpstr>
      <vt:lpstr>Arial Nova Cond Light</vt:lpstr>
      <vt:lpstr>Calibri</vt:lpstr>
      <vt:lpstr>Calibri Light</vt:lpstr>
      <vt:lpstr>ProximaNovaExtrabld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Учетная запись Майкрософт</dc:creator>
  <cp:lastModifiedBy>Узоков Аббос Абдулложонович</cp:lastModifiedBy>
  <cp:revision>22</cp:revision>
  <dcterms:created xsi:type="dcterms:W3CDTF">2023-10-03T15:26:46Z</dcterms:created>
  <dcterms:modified xsi:type="dcterms:W3CDTF">2023-10-24T12:21:00Z</dcterms:modified>
</cp:coreProperties>
</file>