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9"/>
  </p:notesMasterIdLst>
  <p:sldIdLst>
    <p:sldId id="256" r:id="rId2"/>
    <p:sldId id="307" r:id="rId3"/>
    <p:sldId id="379" r:id="rId4"/>
    <p:sldId id="269" r:id="rId5"/>
    <p:sldId id="275" r:id="rId6"/>
    <p:sldId id="276" r:id="rId7"/>
    <p:sldId id="277" r:id="rId8"/>
    <p:sldId id="404" r:id="rId9"/>
    <p:sldId id="374" r:id="rId10"/>
    <p:sldId id="278" r:id="rId11"/>
    <p:sldId id="418" r:id="rId12"/>
    <p:sldId id="378" r:id="rId13"/>
    <p:sldId id="377" r:id="rId14"/>
    <p:sldId id="375" r:id="rId15"/>
    <p:sldId id="279" r:id="rId16"/>
    <p:sldId id="409" r:id="rId17"/>
    <p:sldId id="41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982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  <p15:guide id="4" orient="horz" pos="3952" userDrawn="1">
          <p15:clr>
            <a:srgbClr val="A4A3A4"/>
          </p15:clr>
        </p15:guide>
        <p15:guide id="5" pos="7174" userDrawn="1">
          <p15:clr>
            <a:srgbClr val="A4A3A4"/>
          </p15:clr>
        </p15:guide>
        <p15:guide id="6" pos="3613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2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189"/>
    <a:srgbClr val="F8633A"/>
    <a:srgbClr val="FF8E77"/>
    <a:srgbClr val="FFFFFF"/>
    <a:srgbClr val="211F1F"/>
    <a:srgbClr val="F9633B"/>
    <a:srgbClr val="8183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95"/>
    <p:restoredTop sz="96281"/>
  </p:normalViewPr>
  <p:slideViewPr>
    <p:cSldViewPr snapToGrid="0" snapToObjects="1">
      <p:cViewPr varScale="1">
        <p:scale>
          <a:sx n="76" d="100"/>
          <a:sy n="76" d="100"/>
        </p:scale>
        <p:origin x="579" y="51"/>
      </p:cViewPr>
      <p:guideLst>
        <p:guide orient="horz" pos="2160"/>
        <p:guide pos="982"/>
        <p:guide orient="horz" pos="981"/>
        <p:guide orient="horz" pos="3952"/>
        <p:guide pos="7174"/>
        <p:guide pos="3613"/>
        <p:guide pos="3840"/>
        <p:guide pos="42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Выручка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Лист1!$B$1:$F$1</c:f>
              <c:strCache>
                <c:ptCount val="5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Лист1!$B$2:$F$2</c:f>
              <c:numCache>
                <c:formatCode>#,##0</c:formatCode>
                <c:ptCount val="5"/>
                <c:pt idx="0">
                  <c:v>10.535</c:v>
                </c:pt>
                <c:pt idx="1">
                  <c:v>286.69</c:v>
                </c:pt>
                <c:pt idx="2">
                  <c:v>612.63385000000005</c:v>
                </c:pt>
                <c:pt idx="3">
                  <c:v>655.51821949999999</c:v>
                </c:pt>
                <c:pt idx="4">
                  <c:v>694.8493126699999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5E-4B02-9F97-79655B28E0D5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EBITDA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5E-4B02-9F97-79655B28E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Лист1!$B$1:$F$1</c:f>
              <c:strCache>
                <c:ptCount val="5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Лист1!$B$3:$F$3</c:f>
              <c:numCache>
                <c:formatCode>#,##0</c:formatCode>
                <c:ptCount val="5"/>
                <c:pt idx="0">
                  <c:v>-11.242000000000001</c:v>
                </c:pt>
                <c:pt idx="1">
                  <c:v>153.25975</c:v>
                </c:pt>
                <c:pt idx="2">
                  <c:v>317.0425295</c:v>
                </c:pt>
                <c:pt idx="3">
                  <c:v>339.74654499499997</c:v>
                </c:pt>
                <c:pt idx="4">
                  <c:v>362.23709869469997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5E-4B02-9F97-79655B28E0D5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Чистая прибыль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5E-4B02-9F97-79655B28E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Лист1!$B$1:$F$1</c:f>
              <c:strCache>
                <c:ptCount val="5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Лист1!$B$4:$F$4</c:f>
              <c:numCache>
                <c:formatCode>#,##0</c:formatCode>
                <c:ptCount val="5"/>
                <c:pt idx="0">
                  <c:v>-15.70857142857143</c:v>
                </c:pt>
                <c:pt idx="1">
                  <c:v>149.69974999999999</c:v>
                </c:pt>
                <c:pt idx="2">
                  <c:v>312.27567235714287</c:v>
                </c:pt>
                <c:pt idx="3">
                  <c:v>334.78254499499997</c:v>
                </c:pt>
                <c:pt idx="4">
                  <c:v>357.27309869469997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5E-4B02-9F97-79655B28E0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027889695"/>
        <c:axId val="11052031"/>
      </c:barChart>
      <c:catAx>
        <c:axId val="2027889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052031"/>
        <c:crosses val="autoZero"/>
        <c:auto val="1"/>
        <c:lblAlgn val="ctr"/>
        <c:lblOffset val="100"/>
        <c:noMultiLvlLbl val="0"/>
      </c:catAx>
      <c:valAx>
        <c:axId val="11052031"/>
        <c:scaling>
          <c:orientation val="minMax"/>
          <c:max val="700"/>
          <c:min val="-50"/>
        </c:scaling>
        <c:delete val="1"/>
        <c:axPos val="l"/>
        <c:numFmt formatCode="#,##0" sourceLinked="1"/>
        <c:majorTickMark val="none"/>
        <c:minorTickMark val="none"/>
        <c:tickLblPos val="nextTo"/>
        <c:crossAx val="2027889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D2928-EE8C-4783-868F-D1A190144F4E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555F3-6158-4767-8AEA-9EB96340F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12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82F33-EDE1-9642-926E-FC97F4D96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1BB52D-A377-204D-BFB8-CDE1E4EB4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6872AB-9EF6-E841-A23F-3F5A4E0F4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2384F1-95FC-D943-93CD-51BF52B90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8D556F-FA3D-1C4B-9794-D9940FF94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4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AC8D9-0B14-CD40-91A8-5015C1539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F3B234-2DCC-4742-9996-D364E2A6C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19B123-97F2-274E-8926-464FCB3F3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8A326D-6DE9-D249-8DB0-8CABC243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5F7967-0BA4-714A-BA7F-DA980419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282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2FD552-180C-B847-8140-23A0188E70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159AAE-DEDD-9E45-9BE0-0EC4D6E8A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B7F6B3-19CC-1248-BEF3-8B08B1F3D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18875D-B762-3344-84BB-CEE777DD8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15059F-C104-7347-A29A-6C3805046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12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75" b="1" i="0">
                <a:solidFill>
                  <a:srgbClr val="4E94D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3876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3876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604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106B6-E2F2-6C4C-ACFB-D643DCE4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2815F4-BDCD-9541-8879-1633ECF50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D3DF23-3B7C-C849-92BD-F90A32B24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1DDD51-4F09-A240-9F69-FC1829941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241794-8502-FC4E-A48B-0E6F67C1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4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CB50F-0785-8E48-8454-C25CEFF6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820D09-B78C-2B40-AA8F-ADBD14804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50A284-956E-6D49-808E-D9179131D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68B5B2-90E8-E34E-B030-50405E5F8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D91912-46F8-EA47-863F-308EC771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96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C1A5E-52E1-A740-B0C0-38F0D6977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FDE98F-6380-E946-8A39-DB28F90504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AF57E6-8859-3049-A4B7-85F34A639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D61951-3C9B-EA45-84EF-B9767753F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7609FC-C8F1-2647-BB86-7DC4DF654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3987DA-F658-5E4C-AF78-04F2B0F18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36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0B139-BA2A-A943-A65A-411A6EF68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C57479-4F1B-064A-9EB3-451E6FFD2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63ABE9-B7DE-A848-9C3A-917AAA4AB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8A2642B-EED4-114B-A2D8-F21D116B58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EDC37D-ABDD-AF49-AD4B-CD65130A7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9CB0957-5554-9C4E-98FD-7F949F8F4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B8208E-41A4-994B-B187-113B0ECB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CE7BBA-93CA-9042-A8A7-3E766730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44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7B609-4973-714B-A156-A43D9EF6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D972C8-652B-F34E-BFC7-D2D4BB47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3EE1AB-B37D-5149-8C17-5B45C4D8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A4C623-58E0-874F-83F5-AA1058224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193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DCEFE6-ECB9-0044-91B0-1DC5B4E17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8322E01-5EF3-8C45-AAF8-8C1B2BCD9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C4B2AB9-9AAF-3F49-908B-2D9041F1D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97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6B86FE-26DF-F54E-A941-93C717FF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A5ADDF-6EF8-C44D-9C08-DAC22EB1B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0D37AD-11B4-FD48-B804-3DB9318AF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257F10-C976-1747-B375-0EC7D778E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C67E5C-3C48-7646-BC5E-4301D65DB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221DED-EAC5-BE4C-A500-D4F08282B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467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673D9-7A10-044B-82F9-2F01F556A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CA091AB-50EA-9146-B86F-B73723ADA6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E92EDA-E858-3645-B34C-94CBCA88E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8CF516-6359-8741-BCD6-CF25BA8E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D66FE7-FF8D-EB4B-9139-25915D99B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C5DD21-9ECB-A84D-97A1-FFE732D91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93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B118B-4042-8848-ABA9-DCC8B9FA4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B4A2C6-5030-BF4E-9DE7-2122D9A94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77B039-F07D-914C-931A-BB0F7684FD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B57D3-A764-F442-87AA-7493D7463184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FF3D28-0A9F-9E43-BEF8-0CEBEBEEA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CA550B-2DE1-D842-86BD-A0AB158CF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E308D-609F-834E-B4FD-9C1DF829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68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4.png"/><Relationship Id="rId3" Type="http://schemas.openxmlformats.org/officeDocument/2006/relationships/image" Target="../media/image6.png"/><Relationship Id="rId7" Type="http://schemas.openxmlformats.org/officeDocument/2006/relationships/image" Target="../media/image50.png"/><Relationship Id="rId12" Type="http://schemas.openxmlformats.org/officeDocument/2006/relationships/image" Target="../media/image7.jpg"/><Relationship Id="rId2" Type="http://schemas.openxmlformats.org/officeDocument/2006/relationships/image" Target="../media/image41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8.png"/><Relationship Id="rId15" Type="http://schemas.openxmlformats.org/officeDocument/2006/relationships/image" Target="../media/image56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22.png"/><Relationship Id="rId1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6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0.jp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6FBDE-10EE-3749-A761-473EC2D65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416" y="1278352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>
                <a:effectLst/>
                <a:latin typeface="Calleo-Trial SemiBold" pitchFamily="2" charset="0"/>
              </a:rPr>
              <a:t>АЭРОДИНАМИЧЕСКАЯ ТРУБА </a:t>
            </a:r>
            <a:r>
              <a:rPr lang="en-US" sz="4400" b="1" dirty="0">
                <a:effectLst/>
                <a:latin typeface="Calleo-Trial SemiBold" pitchFamily="2" charset="0"/>
              </a:rPr>
              <a:t>FLOWTECH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BF422E0-A4CF-C94F-9211-E4BFF18D97E1}"/>
              </a:ext>
            </a:extLst>
          </p:cNvPr>
          <p:cNvCxnSpPr>
            <a:cxnSpLocks/>
          </p:cNvCxnSpPr>
          <p:nvPr/>
        </p:nvCxnSpPr>
        <p:spPr>
          <a:xfrm>
            <a:off x="921594" y="3687667"/>
            <a:ext cx="0" cy="11075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82" y="644659"/>
            <a:ext cx="3009724" cy="1279784"/>
          </a:xfrm>
          <a:prstGeom prst="rect">
            <a:avLst/>
          </a:prstGeom>
        </p:spPr>
      </p:pic>
      <p:sp>
        <p:nvSpPr>
          <p:cNvPr id="7" name="Google Shape;53;p1">
            <a:extLst>
              <a:ext uri="{FF2B5EF4-FFF2-40B4-BE49-F238E27FC236}">
                <a16:creationId xmlns:a16="http://schemas.microsoft.com/office/drawing/2014/main" id="{BC9852FE-CCF8-4200-B26B-CFCF4CE5BD75}"/>
              </a:ext>
            </a:extLst>
          </p:cNvPr>
          <p:cNvSpPr txBox="1"/>
          <p:nvPr/>
        </p:nvSpPr>
        <p:spPr>
          <a:xfrm>
            <a:off x="489600" y="3371655"/>
            <a:ext cx="4464431" cy="16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200" b="0" i="0" u="none" strike="noStrike" cap="none" dirty="0">
                <a:solidFill>
                  <a:schemeClr val="lt1"/>
                </a:solidFill>
                <a:latin typeface="Comfortaa Medium"/>
                <a:ea typeface="Comfortaa Medium"/>
                <a:cs typeface="Comfortaa Medium"/>
                <a:sym typeface="Comfortaa Medium"/>
              </a:rPr>
              <a:t>Автор: Усачев Н.К.</a:t>
            </a:r>
            <a:endParaRPr sz="1200" dirty="0"/>
          </a:p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200" b="0" i="0" u="none" strike="noStrike" cap="none" dirty="0">
                <a:latin typeface="Comfortaa Medium"/>
                <a:ea typeface="Comfortaa Medium"/>
                <a:cs typeface="Comfortaa Medium"/>
                <a:sym typeface="Comfortaa Medium"/>
              </a:rPr>
              <a:t>Наименование организации:</a:t>
            </a:r>
            <a:endParaRPr sz="1200" dirty="0"/>
          </a:p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 b="0" i="0" u="none" strike="noStrike" cap="none" dirty="0">
                <a:latin typeface="Comfortaa Medium"/>
                <a:ea typeface="Comfortaa Medium"/>
                <a:cs typeface="Comfortaa Medium"/>
                <a:sym typeface="Comfortaa Medium"/>
              </a:rPr>
              <a:t>ООО «Инженер атмосферы»</a:t>
            </a:r>
          </a:p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 dirty="0">
                <a:effectLst/>
                <a:latin typeface="Calleo-Trial" pitchFamily="2" charset="0"/>
              </a:rPr>
              <a:t>Никита Константинович + 7 926 545 73 91</a:t>
            </a:r>
          </a:p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 dirty="0">
                <a:effectLst/>
                <a:latin typeface="Calleo-Trial" pitchFamily="2" charset="0"/>
              </a:rPr>
              <a:t>i@nikusachev.ru</a:t>
            </a:r>
            <a:endParaRPr lang="ru-RU" sz="1200" dirty="0"/>
          </a:p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0" i="0" u="none" strike="noStrike" cap="none" dirty="0">
                <a:latin typeface="Comfortaa Medium"/>
                <a:ea typeface="Comfortaa Medium"/>
                <a:cs typeface="Comfortaa Medium"/>
                <a:sym typeface="Comfortaa Medium"/>
              </a:rPr>
              <a:t>Стадия проекта: </a:t>
            </a:r>
          </a:p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0" i="0" u="none" strike="noStrike" cap="none" dirty="0">
                <a:latin typeface="Comfortaa Medium"/>
                <a:ea typeface="Comfortaa Medium"/>
                <a:cs typeface="Comfortaa Medium"/>
                <a:sym typeface="Comfortaa Medium"/>
              </a:rPr>
              <a:t>Готовое решение</a:t>
            </a:r>
          </a:p>
          <a:p>
            <a:pPr marL="0" marR="0" lvl="0" indent="50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Comfortaa Medium"/>
              <a:ea typeface="Comfortaa Medium"/>
              <a:cs typeface="Comfortaa Medium"/>
              <a:sym typeface="Comfortaa Medium"/>
            </a:endParaRPr>
          </a:p>
        </p:txBody>
      </p:sp>
      <p:pic>
        <p:nvPicPr>
          <p:cNvPr id="8" name="Google Shape;157;g1f1aedaca24_0_204">
            <a:extLst>
              <a:ext uri="{FF2B5EF4-FFF2-40B4-BE49-F238E27FC236}">
                <a16:creationId xmlns:a16="http://schemas.microsoft.com/office/drawing/2014/main" id="{E7557C68-528A-4C6A-9CD0-3472F5EFFFC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2757250"/>
            <a:ext cx="6397998" cy="3851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8350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5"/>
            <a:ext cx="4747054" cy="537963"/>
          </a:xfrm>
        </p:spPr>
        <p:txBody>
          <a:bodyPr anchor="t">
            <a:normAutofit fontScale="90000"/>
          </a:bodyPr>
          <a:lstStyle/>
          <a:p>
            <a:r>
              <a:rPr lang="ru-RU" sz="2000" b="1" dirty="0">
                <a:latin typeface="Calleo-Trial SemiBold" pitchFamily="2" charset="0"/>
              </a:rPr>
              <a:t>Конкурентная среда (ключевые преимущества продукта)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F90747-59C5-71D9-B6FB-768F4998B6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600" y="377324"/>
            <a:ext cx="625507" cy="625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D3E571-36A5-42F6-88DC-5AB3E1E72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sp>
        <p:nvSpPr>
          <p:cNvPr id="24" name="Google Shape;604;g268b9ad7efb_0_155">
            <a:extLst>
              <a:ext uri="{FF2B5EF4-FFF2-40B4-BE49-F238E27FC236}">
                <a16:creationId xmlns:a16="http://schemas.microsoft.com/office/drawing/2014/main" id="{D4F461FF-1162-48DF-BD94-5853AB14DC77}"/>
              </a:ext>
            </a:extLst>
          </p:cNvPr>
          <p:cNvSpPr/>
          <p:nvPr/>
        </p:nvSpPr>
        <p:spPr>
          <a:xfrm>
            <a:off x="333830" y="2144604"/>
            <a:ext cx="11376404" cy="436800"/>
          </a:xfrm>
          <a:prstGeom prst="round1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5" name="Google Shape;605;g268b9ad7efb_0_155">
            <a:extLst>
              <a:ext uri="{FF2B5EF4-FFF2-40B4-BE49-F238E27FC236}">
                <a16:creationId xmlns:a16="http://schemas.microsoft.com/office/drawing/2014/main" id="{4DBD3F10-3B92-4462-815D-03CF815C848B}"/>
              </a:ext>
            </a:extLst>
          </p:cNvPr>
          <p:cNvSpPr/>
          <p:nvPr/>
        </p:nvSpPr>
        <p:spPr>
          <a:xfrm>
            <a:off x="333830" y="2690471"/>
            <a:ext cx="11376404" cy="436800"/>
          </a:xfrm>
          <a:prstGeom prst="round1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6" name="Google Shape;614;g268b9ad7efb_0_155">
            <a:extLst>
              <a:ext uri="{FF2B5EF4-FFF2-40B4-BE49-F238E27FC236}">
                <a16:creationId xmlns:a16="http://schemas.microsoft.com/office/drawing/2014/main" id="{541494EB-9ECC-4697-8F05-CC13E54B9658}"/>
              </a:ext>
            </a:extLst>
          </p:cNvPr>
          <p:cNvSpPr txBox="1"/>
          <p:nvPr/>
        </p:nvSpPr>
        <p:spPr>
          <a:xfrm>
            <a:off x="974968" y="1989238"/>
            <a:ext cx="1378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endParaRPr sz="16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9" name="Google Shape;616;g268b9ad7efb_0_155">
            <a:extLst>
              <a:ext uri="{FF2B5EF4-FFF2-40B4-BE49-F238E27FC236}">
                <a16:creationId xmlns:a16="http://schemas.microsoft.com/office/drawing/2014/main" id="{9CEBCDB7-3741-45D2-86E4-5D589FB9D506}"/>
              </a:ext>
            </a:extLst>
          </p:cNvPr>
          <p:cNvSpPr txBox="1"/>
          <p:nvPr/>
        </p:nvSpPr>
        <p:spPr>
          <a:xfrm>
            <a:off x="2209352" y="2041671"/>
            <a:ext cx="1488400" cy="52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" name="Google Shape;618;g268b9ad7efb_0_155">
            <a:extLst>
              <a:ext uri="{FF2B5EF4-FFF2-40B4-BE49-F238E27FC236}">
                <a16:creationId xmlns:a16="http://schemas.microsoft.com/office/drawing/2014/main" id="{184A8668-D13C-4277-B086-E89388E2AFC7}"/>
              </a:ext>
            </a:extLst>
          </p:cNvPr>
          <p:cNvSpPr/>
          <p:nvPr/>
        </p:nvSpPr>
        <p:spPr>
          <a:xfrm>
            <a:off x="345164" y="3194488"/>
            <a:ext cx="11376404" cy="436800"/>
          </a:xfrm>
          <a:prstGeom prst="round1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31" name="Google Shape;619;g268b9ad7efb_0_155">
            <a:extLst>
              <a:ext uri="{FF2B5EF4-FFF2-40B4-BE49-F238E27FC236}">
                <a16:creationId xmlns:a16="http://schemas.microsoft.com/office/drawing/2014/main" id="{A0AD64DE-DE10-4964-86A6-AD8CEEBD3E56}"/>
              </a:ext>
            </a:extLst>
          </p:cNvPr>
          <p:cNvSpPr/>
          <p:nvPr/>
        </p:nvSpPr>
        <p:spPr>
          <a:xfrm>
            <a:off x="345164" y="3702437"/>
            <a:ext cx="11376404" cy="436800"/>
          </a:xfrm>
          <a:prstGeom prst="round1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graphicFrame>
        <p:nvGraphicFramePr>
          <p:cNvPr id="32" name="Google Shape;621;g268b9ad7efb_0_155">
            <a:extLst>
              <a:ext uri="{FF2B5EF4-FFF2-40B4-BE49-F238E27FC236}">
                <a16:creationId xmlns:a16="http://schemas.microsoft.com/office/drawing/2014/main" id="{75BFB214-CCA8-4D8A-9AAB-1288F2384D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71159"/>
              </p:ext>
            </p:extLst>
          </p:nvPr>
        </p:nvGraphicFramePr>
        <p:xfrm>
          <a:off x="345164" y="1334163"/>
          <a:ext cx="11727544" cy="309685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41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15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5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47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9633B"/>
                        </a:solidFill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Сроки</a:t>
                      </a:r>
                      <a:endParaRPr sz="1600" dirty="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испытаний</a:t>
                      </a:r>
                      <a:endParaRPr sz="1600" dirty="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Стоимость</a:t>
                      </a:r>
                      <a:endParaRPr sz="1600" dirty="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Доступность</a:t>
                      </a:r>
                      <a:endParaRPr sz="1600" dirty="0">
                        <a:solidFill>
                          <a:srgbClr val="F9633B"/>
                        </a:solidFill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Точность</a:t>
                      </a:r>
                      <a:endParaRPr sz="1600" dirty="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Присутствие доп. персонала</a:t>
                      </a:r>
                      <a:endParaRPr sz="1600" dirty="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Flowtech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До 7 дней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О</a:t>
                      </a: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 100 т. руб.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Да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Высокая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Не требуется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dirty="0" err="1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TsAGI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До </a:t>
                      </a:r>
                      <a:r>
                        <a:rPr lang="en-US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18</a:t>
                      </a: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0 дней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Более 1 млн руб.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sym typeface="Comfortaa"/>
                        </a:rPr>
                        <a:t>Нет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Высокая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Требуется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Ansys</a:t>
                      </a: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 и др.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До 30 дней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Более 200 т. руб.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Частично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Средняя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Требуется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84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Натурные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До 180 дней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Более 2 млн руб.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Да</a:t>
                      </a:r>
                      <a:endParaRPr lang="ru-RU"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Высокая</a:t>
                      </a:r>
                      <a:endParaRPr lang="ru-RU"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Требуется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" name="Прямоугольник: усеченные противолежащие углы 33">
            <a:extLst>
              <a:ext uri="{FF2B5EF4-FFF2-40B4-BE49-F238E27FC236}">
                <a16:creationId xmlns:a16="http://schemas.microsoft.com/office/drawing/2014/main" id="{CF15B45A-4EE6-476D-957E-C26481B62654}"/>
              </a:ext>
            </a:extLst>
          </p:cNvPr>
          <p:cNvSpPr/>
          <p:nvPr/>
        </p:nvSpPr>
        <p:spPr>
          <a:xfrm>
            <a:off x="-33" y="4903391"/>
            <a:ext cx="12218744" cy="1954599"/>
          </a:xfrm>
          <a:prstGeom prst="snip2Diag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5" name="Google Shape;613;g268b9ad7efb_0_155">
            <a:extLst>
              <a:ext uri="{FF2B5EF4-FFF2-40B4-BE49-F238E27FC236}">
                <a16:creationId xmlns:a16="http://schemas.microsoft.com/office/drawing/2014/main" id="{2A6D7FCE-D612-4443-92C8-CB96F6FB174B}"/>
              </a:ext>
            </a:extLst>
          </p:cNvPr>
          <p:cNvSpPr txBox="1">
            <a:spLocks/>
          </p:cNvSpPr>
          <p:nvPr/>
        </p:nvSpPr>
        <p:spPr>
          <a:xfrm>
            <a:off x="235427" y="5256367"/>
            <a:ext cx="3424224" cy="7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Pts val="1946"/>
              <a:buNone/>
            </a:pPr>
            <a:r>
              <a:rPr lang="ru-RU" sz="2133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Испытания</a:t>
            </a:r>
          </a:p>
        </p:txBody>
      </p:sp>
      <p:sp>
        <p:nvSpPr>
          <p:cNvPr id="36" name="Прямоугольник: усеченные противолежащие углы 35">
            <a:extLst>
              <a:ext uri="{FF2B5EF4-FFF2-40B4-BE49-F238E27FC236}">
                <a16:creationId xmlns:a16="http://schemas.microsoft.com/office/drawing/2014/main" id="{ECD838C6-2B8E-45C2-B27B-0D59E37CA0E8}"/>
              </a:ext>
            </a:extLst>
          </p:cNvPr>
          <p:cNvSpPr/>
          <p:nvPr/>
        </p:nvSpPr>
        <p:spPr>
          <a:xfrm>
            <a:off x="2297711" y="5023955"/>
            <a:ext cx="2723880" cy="1732192"/>
          </a:xfrm>
          <a:prstGeom prst="snip2DiagRect">
            <a:avLst>
              <a:gd name="adj1" fmla="val 0"/>
              <a:gd name="adj2" fmla="val 16667"/>
            </a:avLst>
          </a:prstGeom>
          <a:blipFill dpi="0" rotWithShape="1">
            <a:blip r:embed="rId4"/>
            <a:srcRect/>
            <a:stretch>
              <a:fillRect t="-7000" r="-7000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7" name="Прямоугольник: усеченные противолежащие углы 36">
            <a:extLst>
              <a:ext uri="{FF2B5EF4-FFF2-40B4-BE49-F238E27FC236}">
                <a16:creationId xmlns:a16="http://schemas.microsoft.com/office/drawing/2014/main" id="{E126B9B6-E049-4EFD-8001-440AF6AC8466}"/>
              </a:ext>
            </a:extLst>
          </p:cNvPr>
          <p:cNvSpPr/>
          <p:nvPr/>
        </p:nvSpPr>
        <p:spPr>
          <a:xfrm>
            <a:off x="8991198" y="5021701"/>
            <a:ext cx="2723880" cy="1732192"/>
          </a:xfrm>
          <a:prstGeom prst="snip2DiagRect">
            <a:avLst/>
          </a:prstGeom>
          <a:blipFill dpi="0" rotWithShape="1">
            <a:blip r:embed="rId5"/>
            <a:srcRect/>
            <a:stretch>
              <a:fillRect t="-5000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8" name="Прямоугольник: усеченные противолежащие углы 37">
            <a:extLst>
              <a:ext uri="{FF2B5EF4-FFF2-40B4-BE49-F238E27FC236}">
                <a16:creationId xmlns:a16="http://schemas.microsoft.com/office/drawing/2014/main" id="{0757887F-C767-45E9-B1E4-D0D904044AA7}"/>
              </a:ext>
            </a:extLst>
          </p:cNvPr>
          <p:cNvSpPr/>
          <p:nvPr/>
        </p:nvSpPr>
        <p:spPr>
          <a:xfrm>
            <a:off x="5644454" y="5014594"/>
            <a:ext cx="2723880" cy="1732192"/>
          </a:xfrm>
          <a:prstGeom prst="snip2DiagRect">
            <a:avLst/>
          </a:prstGeom>
          <a:blipFill dpi="0" rotWithShape="1">
            <a:blip r:embed="rId6"/>
            <a:srcRect/>
            <a:stretch>
              <a:fillRect l="-8000" r="-14000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3FD7BF7-77D5-4781-91AA-EB2EFA88B1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sp>
        <p:nvSpPr>
          <p:cNvPr id="42" name="Номер слайда 8">
            <a:extLst>
              <a:ext uri="{FF2B5EF4-FFF2-40B4-BE49-F238E27FC236}">
                <a16:creationId xmlns:a16="http://schemas.microsoft.com/office/drawing/2014/main" id="{B9690447-C3BE-41B9-ADF5-68F971D2AC04}"/>
              </a:ext>
            </a:extLst>
          </p:cNvPr>
          <p:cNvSpPr txBox="1">
            <a:spLocks/>
          </p:cNvSpPr>
          <p:nvPr/>
        </p:nvSpPr>
        <p:spPr>
          <a:xfrm>
            <a:off x="11406782" y="6200313"/>
            <a:ext cx="731600" cy="52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ru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pPr/>
              <a:t>10</a:t>
            </a:fld>
            <a:endParaRPr lang="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42147E10-DD91-4E83-BB39-50042D7CB4EE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68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D8937-D848-B4B4-BD64-67C197BB9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: скругленные углы 26">
            <a:extLst>
              <a:ext uri="{FF2B5EF4-FFF2-40B4-BE49-F238E27FC236}">
                <a16:creationId xmlns:a16="http://schemas.microsoft.com/office/drawing/2014/main" id="{E02AD17D-0BA8-028A-181F-6C936A8424A7}"/>
              </a:ext>
            </a:extLst>
          </p:cNvPr>
          <p:cNvSpPr/>
          <p:nvPr/>
        </p:nvSpPr>
        <p:spPr>
          <a:xfrm>
            <a:off x="146058" y="5096029"/>
            <a:ext cx="5754466" cy="1345235"/>
          </a:xfrm>
          <a:prstGeom prst="roundRect">
            <a:avLst>
              <a:gd name="adj" fmla="val 70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>
              <a:latin typeface="Comfortaa Light"/>
            </a:endParaRPr>
          </a:p>
        </p:txBody>
      </p:sp>
      <p:sp>
        <p:nvSpPr>
          <p:cNvPr id="58" name="Прямоугольник: скругленные углы 26">
            <a:extLst>
              <a:ext uri="{FF2B5EF4-FFF2-40B4-BE49-F238E27FC236}">
                <a16:creationId xmlns:a16="http://schemas.microsoft.com/office/drawing/2014/main" id="{903B419D-9BB3-0EB9-0D9B-6021AB025402}"/>
              </a:ext>
            </a:extLst>
          </p:cNvPr>
          <p:cNvSpPr/>
          <p:nvPr/>
        </p:nvSpPr>
        <p:spPr>
          <a:xfrm>
            <a:off x="186660" y="3468957"/>
            <a:ext cx="5723435" cy="1552249"/>
          </a:xfrm>
          <a:prstGeom prst="roundRect">
            <a:avLst>
              <a:gd name="adj" fmla="val 70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>
              <a:latin typeface="Comfortaa Light"/>
            </a:endParaRPr>
          </a:p>
        </p:txBody>
      </p:sp>
      <p:sp>
        <p:nvSpPr>
          <p:cNvPr id="57" name="Прямоугольник: скругленные углы 26">
            <a:extLst>
              <a:ext uri="{FF2B5EF4-FFF2-40B4-BE49-F238E27FC236}">
                <a16:creationId xmlns:a16="http://schemas.microsoft.com/office/drawing/2014/main" id="{E9947ED5-DC3B-A78D-9CE4-BEA85C768D20}"/>
              </a:ext>
            </a:extLst>
          </p:cNvPr>
          <p:cNvSpPr/>
          <p:nvPr/>
        </p:nvSpPr>
        <p:spPr>
          <a:xfrm>
            <a:off x="6141064" y="4697610"/>
            <a:ext cx="5770480" cy="1743654"/>
          </a:xfrm>
          <a:prstGeom prst="roundRect">
            <a:avLst>
              <a:gd name="adj" fmla="val 70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>
              <a:latin typeface="Comfortaa Light"/>
            </a:endParaRPr>
          </a:p>
        </p:txBody>
      </p:sp>
      <p:sp>
        <p:nvSpPr>
          <p:cNvPr id="56" name="Прямоугольник: скругленные углы 26">
            <a:extLst>
              <a:ext uri="{FF2B5EF4-FFF2-40B4-BE49-F238E27FC236}">
                <a16:creationId xmlns:a16="http://schemas.microsoft.com/office/drawing/2014/main" id="{49DD232D-442C-FCF5-24CD-CDC06C05677F}"/>
              </a:ext>
            </a:extLst>
          </p:cNvPr>
          <p:cNvSpPr/>
          <p:nvPr/>
        </p:nvSpPr>
        <p:spPr>
          <a:xfrm>
            <a:off x="6141064" y="2757589"/>
            <a:ext cx="5800252" cy="1743654"/>
          </a:xfrm>
          <a:prstGeom prst="roundRect">
            <a:avLst>
              <a:gd name="adj" fmla="val 700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>
              <a:latin typeface="Comfortaa Light"/>
            </a:endParaRPr>
          </a:p>
        </p:txBody>
      </p:sp>
      <p:sp>
        <p:nvSpPr>
          <p:cNvPr id="40" name="Прямоугольник: скругленные углы 26">
            <a:extLst>
              <a:ext uri="{FF2B5EF4-FFF2-40B4-BE49-F238E27FC236}">
                <a16:creationId xmlns:a16="http://schemas.microsoft.com/office/drawing/2014/main" id="{69FAFD37-E001-3F32-091D-D49EAF5C7838}"/>
              </a:ext>
            </a:extLst>
          </p:cNvPr>
          <p:cNvSpPr/>
          <p:nvPr/>
        </p:nvSpPr>
        <p:spPr>
          <a:xfrm>
            <a:off x="208119" y="1363262"/>
            <a:ext cx="5661210" cy="978123"/>
          </a:xfrm>
          <a:prstGeom prst="roundRect">
            <a:avLst>
              <a:gd name="adj" fmla="val 7005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>
              <a:latin typeface="Comfortaa Ligh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6F8A2C9D-C76B-3B9E-2216-B4418A3F75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119" y="355731"/>
            <a:ext cx="8614228" cy="832999"/>
          </a:xfrm>
          <a:prstGeom prst="rect">
            <a:avLst/>
          </a:prstGeom>
        </p:spPr>
        <p:txBody>
          <a:bodyPr vert="horz" wrap="square" lIns="0" tIns="10365" rIns="0" bIns="0" rtlCol="0" anchor="ctr">
            <a:spAutoFit/>
          </a:bodyPr>
          <a:lstStyle/>
          <a:p>
            <a:pPr marL="11517">
              <a:lnSpc>
                <a:spcPts val="3206"/>
              </a:lnSpc>
              <a:spcBef>
                <a:spcPts val="82"/>
              </a:spcBef>
            </a:pPr>
            <a:r>
              <a:rPr lang="ru-RU" sz="2000" spc="-5" dirty="0">
                <a:solidFill>
                  <a:schemeClr val="tx1"/>
                </a:solidFill>
                <a:latin typeface="Calleo-Trial SemiBold"/>
                <a:ea typeface="Inter Semi Bold" panose="02000703000000020004" pitchFamily="50" charset="0"/>
                <a:cs typeface="Inter Semi Bold" panose="02000703000000020004" pitchFamily="50" charset="0"/>
              </a:rPr>
              <a:t>Стратегия правовой охраны продукта</a:t>
            </a:r>
            <a:endParaRPr sz="2000" spc="-5" dirty="0">
              <a:solidFill>
                <a:schemeClr val="tx1"/>
              </a:solidFill>
              <a:latin typeface="Calleo-Trial SemiBold"/>
              <a:ea typeface="Inter Semi Bold" panose="02000703000000020004" pitchFamily="50" charset="0"/>
              <a:cs typeface="Inter Semi Bold" panose="02000703000000020004" pitchFamily="50" charset="0"/>
            </a:endParaRPr>
          </a:p>
          <a:p>
            <a:pPr marL="11517">
              <a:lnSpc>
                <a:spcPts val="3206"/>
              </a:lnSpc>
            </a:pPr>
            <a:endParaRPr sz="3084" spc="23" dirty="0">
              <a:solidFill>
                <a:srgbClr val="148B72"/>
              </a:solidFill>
              <a:latin typeface="Inter Semi Bold" panose="02000703000000020004" pitchFamily="50" charset="0"/>
              <a:ea typeface="Inter Semi Bold" panose="02000703000000020004" pitchFamily="50" charset="0"/>
              <a:cs typeface="Inter Semi Bold" panose="02000703000000020004" pitchFamily="50" charset="0"/>
            </a:endParaRPr>
          </a:p>
        </p:txBody>
      </p:sp>
      <p:sp>
        <p:nvSpPr>
          <p:cNvPr id="36" name="object 5">
            <a:extLst>
              <a:ext uri="{FF2B5EF4-FFF2-40B4-BE49-F238E27FC236}">
                <a16:creationId xmlns:a16="http://schemas.microsoft.com/office/drawing/2014/main" id="{E87BBD61-05F9-5599-A2D9-009F6FEC151C}"/>
              </a:ext>
            </a:extLst>
          </p:cNvPr>
          <p:cNvSpPr txBox="1"/>
          <p:nvPr/>
        </p:nvSpPr>
        <p:spPr>
          <a:xfrm>
            <a:off x="385487" y="1448362"/>
            <a:ext cx="5431178" cy="227073"/>
          </a:xfrm>
          <a:prstGeom prst="rect">
            <a:avLst/>
          </a:prstGeom>
          <a:ln>
            <a:noFill/>
          </a:ln>
        </p:spPr>
        <p:txBody>
          <a:bodyPr vert="horz" wrap="square" lIns="0" tIns="11517" rIns="0" bIns="0" rtlCol="0">
            <a:spAutoFit/>
          </a:bodyPr>
          <a:lstStyle/>
          <a:p>
            <a:pPr marL="11517" marR="4607" algn="just">
              <a:spcBef>
                <a:spcPts val="91"/>
              </a:spcBef>
            </a:pPr>
            <a:r>
              <a:rPr lang="ru-RU" sz="1400" b="1" dirty="0">
                <a:latin typeface="Comfortaa Light"/>
              </a:rPr>
              <a:t>Цели стратегии правовой охраны продукта</a:t>
            </a:r>
            <a:endParaRPr sz="1400" b="1" dirty="0">
              <a:latin typeface="Comfortaa Ligh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1F3E1A2-D5D9-0606-F764-B426B7F2826B}"/>
              </a:ext>
            </a:extLst>
          </p:cNvPr>
          <p:cNvSpPr/>
          <p:nvPr/>
        </p:nvSpPr>
        <p:spPr>
          <a:xfrm>
            <a:off x="303367" y="1652130"/>
            <a:ext cx="5513297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Comfortaa Light"/>
              </a:rPr>
              <a:t>Защита разработки от несанкционированного использования. </a:t>
            </a:r>
            <a:br>
              <a:rPr lang="ru-RU" sz="1400" dirty="0">
                <a:latin typeface="Comfortaa Light"/>
              </a:rPr>
            </a:br>
            <a:r>
              <a:rPr lang="ru-RU" sz="1400" dirty="0">
                <a:latin typeface="Comfortaa Light"/>
              </a:rPr>
              <a:t>Широкая правовая охрана, включающей защиту комплекса </a:t>
            </a:r>
            <a:br>
              <a:rPr lang="ru-RU" sz="1400" dirty="0">
                <a:latin typeface="Comfortaa Light"/>
              </a:rPr>
            </a:br>
            <a:r>
              <a:rPr lang="ru-RU" sz="1400" dirty="0">
                <a:latin typeface="Comfortaa Light"/>
              </a:rPr>
              <a:t>в целом, защиту отдельных конструктивных узлов. 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E81061E-47E8-A1DC-426E-60391DBD9D98}"/>
              </a:ext>
            </a:extLst>
          </p:cNvPr>
          <p:cNvGrpSpPr/>
          <p:nvPr/>
        </p:nvGrpSpPr>
        <p:grpSpPr>
          <a:xfrm>
            <a:off x="208119" y="2475945"/>
            <a:ext cx="5661210" cy="857525"/>
            <a:chOff x="531266" y="2600398"/>
            <a:chExt cx="4883150" cy="945262"/>
          </a:xfrm>
        </p:grpSpPr>
        <p:sp>
          <p:nvSpPr>
            <p:cNvPr id="41" name="Прямоугольник: скругленные углы 26">
              <a:extLst>
                <a:ext uri="{FF2B5EF4-FFF2-40B4-BE49-F238E27FC236}">
                  <a16:creationId xmlns:a16="http://schemas.microsoft.com/office/drawing/2014/main" id="{05ED8F9A-503D-9ECE-5DC1-E8D5A2258B6D}"/>
                </a:ext>
              </a:extLst>
            </p:cNvPr>
            <p:cNvSpPr/>
            <p:nvPr/>
          </p:nvSpPr>
          <p:spPr>
            <a:xfrm>
              <a:off x="531266" y="2600398"/>
              <a:ext cx="4883150" cy="945262"/>
            </a:xfrm>
            <a:prstGeom prst="roundRect">
              <a:avLst>
                <a:gd name="adj" fmla="val 7005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>
                <a:latin typeface="Comfortaa Light"/>
              </a:endParaRPr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4A58EE7-BBB3-FBA9-0B35-FA37FBB225BA}"/>
                </a:ext>
              </a:extLst>
            </p:cNvPr>
            <p:cNvSpPr txBox="1"/>
            <p:nvPr/>
          </p:nvSpPr>
          <p:spPr>
            <a:xfrm>
              <a:off x="684257" y="2664200"/>
              <a:ext cx="4439632" cy="48779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11517" rIns="0" bIns="0" rtlCol="0">
              <a:spAutoFit/>
            </a:bodyPr>
            <a:lstStyle/>
            <a:p>
              <a:pPr marL="11517" marR="4607" algn="just">
                <a:spcBef>
                  <a:spcPts val="91"/>
                </a:spcBef>
              </a:pPr>
              <a:r>
                <a:rPr lang="ru-RU" sz="1400" b="1" dirty="0">
                  <a:latin typeface="Comfortaa Light"/>
                </a:rPr>
                <a:t>Заимствования: объекты, правообладатели, основания использования</a:t>
              </a:r>
              <a:endParaRPr sz="1400" b="1" dirty="0">
                <a:latin typeface="Comfortaa Light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05342FDA-839C-CD90-D2F8-69E00D78FF01}"/>
                </a:ext>
              </a:extLst>
            </p:cNvPr>
            <p:cNvSpPr/>
            <p:nvPr/>
          </p:nvSpPr>
          <p:spPr>
            <a:xfrm>
              <a:off x="613424" y="3104338"/>
              <a:ext cx="4726534" cy="3588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11521" marR="4609" algn="just">
                <a:lnSpc>
                  <a:spcPct val="114999"/>
                </a:lnSpc>
                <a:spcBef>
                  <a:spcPts val="91"/>
                </a:spcBef>
              </a:pPr>
              <a:r>
                <a:rPr lang="ru-RU" sz="1400" dirty="0">
                  <a:latin typeface="Comfortaa Light"/>
                </a:rPr>
                <a:t>Применяются только собственные разработки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7927FDA-F113-BB37-F5A4-9F3F62F30E6E}"/>
              </a:ext>
            </a:extLst>
          </p:cNvPr>
          <p:cNvGrpSpPr/>
          <p:nvPr/>
        </p:nvGrpSpPr>
        <p:grpSpPr>
          <a:xfrm>
            <a:off x="6146193" y="1363263"/>
            <a:ext cx="5837688" cy="1216239"/>
            <a:chOff x="5828878" y="2955041"/>
            <a:chExt cx="4883150" cy="1340678"/>
          </a:xfrm>
          <a:solidFill>
            <a:schemeClr val="bg1">
              <a:lumMod val="95000"/>
            </a:schemeClr>
          </a:solidFill>
        </p:grpSpPr>
        <p:sp>
          <p:nvSpPr>
            <p:cNvPr id="45" name="Прямоугольник: скругленные углы 26">
              <a:extLst>
                <a:ext uri="{FF2B5EF4-FFF2-40B4-BE49-F238E27FC236}">
                  <a16:creationId xmlns:a16="http://schemas.microsoft.com/office/drawing/2014/main" id="{AF1F41BD-77C2-84A3-376D-0A2A96C7709C}"/>
                </a:ext>
              </a:extLst>
            </p:cNvPr>
            <p:cNvSpPr/>
            <p:nvPr/>
          </p:nvSpPr>
          <p:spPr>
            <a:xfrm>
              <a:off x="5828878" y="2955041"/>
              <a:ext cx="4883150" cy="1330286"/>
            </a:xfrm>
            <a:prstGeom prst="roundRect">
              <a:avLst>
                <a:gd name="adj" fmla="val 7005"/>
              </a:avLst>
            </a:prstGeom>
            <a:grpFill/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>
                <a:latin typeface="Comfortaa Light"/>
              </a:endParaRPr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E92B1016-DAD7-6D9F-6294-293BE3859A38}"/>
                </a:ext>
              </a:extLst>
            </p:cNvPr>
            <p:cNvGrpSpPr/>
            <p:nvPr/>
          </p:nvGrpSpPr>
          <p:grpSpPr>
            <a:xfrm>
              <a:off x="5896587" y="3058798"/>
              <a:ext cx="4663070" cy="1236921"/>
              <a:chOff x="5896587" y="3058798"/>
              <a:chExt cx="4663070" cy="1236921"/>
            </a:xfrm>
            <a:grpFill/>
          </p:grpSpPr>
          <p:sp>
            <p:nvSpPr>
              <p:cNvPr id="47" name="object 11">
                <a:extLst>
                  <a:ext uri="{FF2B5EF4-FFF2-40B4-BE49-F238E27FC236}">
                    <a16:creationId xmlns:a16="http://schemas.microsoft.com/office/drawing/2014/main" id="{64319B0D-1BC5-C7FB-3248-5BA0C1DF9B8D}"/>
                  </a:ext>
                </a:extLst>
              </p:cNvPr>
              <p:cNvSpPr txBox="1"/>
              <p:nvPr/>
            </p:nvSpPr>
            <p:spPr>
              <a:xfrm>
                <a:off x="5998932" y="3058798"/>
                <a:ext cx="3829346" cy="25030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0" tIns="11517" rIns="0" bIns="0" rtlCol="0">
                <a:spAutoFit/>
              </a:bodyPr>
              <a:lstStyle/>
              <a:p>
                <a:pPr marL="11517" marR="4607" algn="just">
                  <a:spcBef>
                    <a:spcPts val="91"/>
                  </a:spcBef>
                </a:pPr>
                <a:r>
                  <a:rPr lang="ru-RU" sz="1400" b="1" dirty="0">
                    <a:latin typeface="Comfortaa Light"/>
                  </a:rPr>
                  <a:t>География охраны (в отношении всех узлов)</a:t>
                </a:r>
                <a:endParaRPr sz="1400" b="1" dirty="0">
                  <a:latin typeface="Comfortaa Light"/>
                </a:endParaRPr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0C25368-0CB1-83F8-F323-6CF6390EE982}"/>
                  </a:ext>
                </a:extLst>
              </p:cNvPr>
              <p:cNvSpPr/>
              <p:nvPr/>
            </p:nvSpPr>
            <p:spPr>
              <a:xfrm>
                <a:off x="5896587" y="3376518"/>
                <a:ext cx="4663070" cy="91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11521" marR="4609" algn="just">
                  <a:lnSpc>
                    <a:spcPct val="114999"/>
                  </a:lnSpc>
                  <a:spcBef>
                    <a:spcPts val="91"/>
                  </a:spcBef>
                </a:pPr>
                <a:r>
                  <a:rPr lang="ru-RU" sz="1400" dirty="0">
                    <a:latin typeface="Comfortaa Light"/>
                  </a:rPr>
                  <a:t>Защита разработки от несанкционированного использования </a:t>
                </a:r>
                <a:br>
                  <a:rPr lang="ru-RU" sz="1400" dirty="0">
                    <a:latin typeface="Comfortaa Light"/>
                  </a:rPr>
                </a:br>
                <a:r>
                  <a:rPr lang="ru-RU" sz="1400" dirty="0">
                    <a:latin typeface="Comfortaa Light"/>
                  </a:rPr>
                  <a:t>на территории России.</a:t>
                </a:r>
              </a:p>
              <a:p>
                <a:pPr marL="11521" marR="4609" algn="just">
                  <a:lnSpc>
                    <a:spcPct val="114999"/>
                  </a:lnSpc>
                  <a:spcBef>
                    <a:spcPts val="91"/>
                  </a:spcBef>
                </a:pPr>
                <a:endParaRPr lang="ru-RU" sz="1400" dirty="0">
                  <a:latin typeface="Comfortaa Light"/>
                </a:endParaRPr>
              </a:p>
            </p:txBody>
          </p:sp>
        </p:grp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54FA063-0A04-B98C-54EB-CB33A0EDD34D}"/>
              </a:ext>
            </a:extLst>
          </p:cNvPr>
          <p:cNvGrpSpPr/>
          <p:nvPr/>
        </p:nvGrpSpPr>
        <p:grpSpPr>
          <a:xfrm>
            <a:off x="146059" y="4718420"/>
            <a:ext cx="5703561" cy="1630978"/>
            <a:chOff x="5805679" y="1554207"/>
            <a:chExt cx="4883150" cy="1797852"/>
          </a:xfrm>
        </p:grpSpPr>
        <p:sp>
          <p:nvSpPr>
            <p:cNvPr id="38" name="object 11">
              <a:extLst>
                <a:ext uri="{FF2B5EF4-FFF2-40B4-BE49-F238E27FC236}">
                  <a16:creationId xmlns:a16="http://schemas.microsoft.com/office/drawing/2014/main" id="{7147588C-EE5F-ED09-CD25-10075D74DA92}"/>
                </a:ext>
              </a:extLst>
            </p:cNvPr>
            <p:cNvSpPr txBox="1"/>
            <p:nvPr/>
          </p:nvSpPr>
          <p:spPr>
            <a:xfrm>
              <a:off x="5981867" y="2109397"/>
              <a:ext cx="4368076" cy="1242662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11517" rIns="0" bIns="0" rtlCol="0">
              <a:spAutoFit/>
            </a:bodyPr>
            <a:lstStyle/>
            <a:p>
              <a:pPr marL="11517" marR="4607" algn="just">
                <a:spcBef>
                  <a:spcPts val="91"/>
                </a:spcBef>
              </a:pPr>
              <a:r>
                <a:rPr lang="ru-RU" sz="1400" b="1" dirty="0">
                  <a:latin typeface="Comfortaa Light"/>
                </a:rPr>
                <a:t>Форма охраны для всех узлов (элементов) продукта</a:t>
              </a:r>
            </a:p>
            <a:p>
              <a:pPr marL="167056" marR="4607" indent="-155539" algn="just">
                <a:spcBef>
                  <a:spcPts val="91"/>
                </a:spcBef>
                <a:buFontTx/>
                <a:buChar char="-"/>
              </a:pPr>
              <a:r>
                <a:rPr lang="ru-RU" sz="1400" dirty="0">
                  <a:latin typeface="Comfortaa Light"/>
                </a:rPr>
                <a:t>патенты на изобретение</a:t>
              </a:r>
            </a:p>
            <a:p>
              <a:pPr marL="167056" marR="4607" indent="-155539" algn="just">
                <a:spcBef>
                  <a:spcPts val="91"/>
                </a:spcBef>
                <a:buFontTx/>
                <a:buChar char="-"/>
              </a:pPr>
              <a:r>
                <a:rPr lang="ru-RU" sz="1400" dirty="0">
                  <a:latin typeface="Comfortaa Light"/>
                </a:rPr>
                <a:t>патент на полезную модель</a:t>
              </a:r>
            </a:p>
            <a:p>
              <a:pPr marL="167056" marR="4607" indent="-155539" algn="just">
                <a:spcBef>
                  <a:spcPts val="91"/>
                </a:spcBef>
                <a:buFontTx/>
                <a:buChar char="-"/>
              </a:pPr>
              <a:r>
                <a:rPr lang="ru-RU" sz="1400" dirty="0">
                  <a:latin typeface="Comfortaa Light"/>
                </a:rPr>
                <a:t>свидетельство о государственной регистрации программы для ЭВМ </a:t>
              </a:r>
              <a:endParaRPr sz="1400" dirty="0">
                <a:latin typeface="Comfortaa Light"/>
              </a:endParaRPr>
            </a:p>
          </p:txBody>
        </p:sp>
        <p:sp>
          <p:nvSpPr>
            <p:cNvPr id="44" name="Прямоугольник: скругленные углы 26">
              <a:extLst>
                <a:ext uri="{FF2B5EF4-FFF2-40B4-BE49-F238E27FC236}">
                  <a16:creationId xmlns:a16="http://schemas.microsoft.com/office/drawing/2014/main" id="{6EC24399-D9A3-1F79-DAC7-C6296A9EB8D5}"/>
                </a:ext>
              </a:extLst>
            </p:cNvPr>
            <p:cNvSpPr/>
            <p:nvPr/>
          </p:nvSpPr>
          <p:spPr>
            <a:xfrm>
              <a:off x="5805679" y="1554207"/>
              <a:ext cx="4883150" cy="963240"/>
            </a:xfrm>
            <a:prstGeom prst="roundRect">
              <a:avLst>
                <a:gd name="adj" fmla="val 7005"/>
              </a:avLst>
            </a:prstGeom>
            <a:noFill/>
            <a:ln w="9525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>
                <a:latin typeface="Comfortaa Light"/>
              </a:endParaRPr>
            </a:p>
          </p:txBody>
        </p:sp>
      </p:grpSp>
      <p:sp>
        <p:nvSpPr>
          <p:cNvPr id="26" name="object 7">
            <a:extLst>
              <a:ext uri="{FF2B5EF4-FFF2-40B4-BE49-F238E27FC236}">
                <a16:creationId xmlns:a16="http://schemas.microsoft.com/office/drawing/2014/main" id="{A9553934-36AC-CCF7-CC93-F1C76472C1BD}"/>
              </a:ext>
            </a:extLst>
          </p:cNvPr>
          <p:cNvSpPr txBox="1"/>
          <p:nvPr/>
        </p:nvSpPr>
        <p:spPr>
          <a:xfrm>
            <a:off x="6846701" y="5406695"/>
            <a:ext cx="3951293" cy="505423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/>
          <a:p>
            <a:pPr marL="11521" marR="43781" algn="just">
              <a:lnSpc>
                <a:spcPct val="114999"/>
              </a:lnSpc>
              <a:spcBef>
                <a:spcPts val="91"/>
              </a:spcBef>
            </a:pPr>
            <a:endParaRPr lang="ru-RU" sz="1400" dirty="0">
              <a:latin typeface="Comfortaa Light"/>
              <a:cs typeface="Microsoft Sans Serif"/>
            </a:endParaRPr>
          </a:p>
          <a:p>
            <a:pPr marL="11521" marR="43781" algn="just">
              <a:lnSpc>
                <a:spcPct val="114999"/>
              </a:lnSpc>
              <a:spcBef>
                <a:spcPts val="91"/>
              </a:spcBef>
            </a:pPr>
            <a:endParaRPr lang="ru-RU" sz="1400" spc="36" dirty="0">
              <a:latin typeface="Comfortaa Light"/>
              <a:cs typeface="Microsoft Sans Serif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5E720BD5-906A-EC1F-5358-2DB2DB41725B}"/>
              </a:ext>
            </a:extLst>
          </p:cNvPr>
          <p:cNvGrpSpPr/>
          <p:nvPr/>
        </p:nvGrpSpPr>
        <p:grpSpPr>
          <a:xfrm>
            <a:off x="208119" y="3524531"/>
            <a:ext cx="5661210" cy="1509018"/>
            <a:chOff x="5828878" y="4458453"/>
            <a:chExt cx="4883150" cy="1663413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B884B6E-8747-D3DF-21B0-69DD74E0EDCE}"/>
                </a:ext>
              </a:extLst>
            </p:cNvPr>
            <p:cNvSpPr txBox="1"/>
            <p:nvPr/>
          </p:nvSpPr>
          <p:spPr>
            <a:xfrm>
              <a:off x="5964868" y="4506008"/>
              <a:ext cx="4730160" cy="250306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11517" rIns="0" bIns="0" rtlCol="0">
              <a:spAutoFit/>
            </a:bodyPr>
            <a:lstStyle/>
            <a:p>
              <a:pPr marL="11517" algn="just">
                <a:spcBef>
                  <a:spcPts val="91"/>
                </a:spcBef>
              </a:pPr>
              <a:r>
                <a:rPr lang="ru-RU" sz="1400" b="1" dirty="0">
                  <a:latin typeface="Comfortaa Light"/>
                </a:rPr>
                <a:t>Карта рисков в части интеллектуальной собственности</a:t>
              </a:r>
              <a:endParaRPr sz="1400" b="1" dirty="0">
                <a:latin typeface="Comfortaa Light"/>
              </a:endParaRPr>
            </a:p>
          </p:txBody>
        </p:sp>
        <p:sp>
          <p:nvSpPr>
            <p:cNvPr id="46" name="Прямоугольник: скругленные углы 26">
              <a:extLst>
                <a:ext uri="{FF2B5EF4-FFF2-40B4-BE49-F238E27FC236}">
                  <a16:creationId xmlns:a16="http://schemas.microsoft.com/office/drawing/2014/main" id="{F0D84A88-3B46-67EF-76A2-DFBE7D45F662}"/>
                </a:ext>
              </a:extLst>
            </p:cNvPr>
            <p:cNvSpPr/>
            <p:nvPr/>
          </p:nvSpPr>
          <p:spPr>
            <a:xfrm>
              <a:off x="5828878" y="4458453"/>
              <a:ext cx="4883150" cy="1108223"/>
            </a:xfrm>
            <a:prstGeom prst="roundRect">
              <a:avLst>
                <a:gd name="adj" fmla="val 7005"/>
              </a:avLst>
            </a:prstGeom>
            <a:noFill/>
            <a:ln w="9525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>
                <a:latin typeface="Comfortaa Light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36D29D7D-4293-164E-AB15-6F68F99D90E3}"/>
                </a:ext>
              </a:extLst>
            </p:cNvPr>
            <p:cNvSpPr/>
            <p:nvPr/>
          </p:nvSpPr>
          <p:spPr>
            <a:xfrm>
              <a:off x="5855721" y="4670581"/>
              <a:ext cx="4691926" cy="145128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11521" marR="43781" algn="just">
                <a:lnSpc>
                  <a:spcPct val="114999"/>
                </a:lnSpc>
                <a:spcBef>
                  <a:spcPts val="91"/>
                </a:spcBef>
              </a:pPr>
              <a:r>
                <a:rPr lang="ru-RU" sz="1400" dirty="0">
                  <a:latin typeface="Comfortaa Light"/>
                </a:rPr>
                <a:t>Отслеживание возможных нарушений интеллектуальных прав будет проводится в режиме постоянного мониторинга продуктов-конкурентов. В случае нарушения интеллектуальных прав будет подано обращение в орган судебной власти </a:t>
              </a:r>
              <a:br>
                <a:rPr lang="ru-RU" sz="1400" dirty="0">
                  <a:latin typeface="Comfortaa Light"/>
                </a:rPr>
              </a:br>
              <a:r>
                <a:rPr lang="ru-RU" sz="1400" dirty="0">
                  <a:latin typeface="Comfortaa Light"/>
                </a:rPr>
                <a:t>по защите интеллектуальных прав. 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B5767F14-EECD-2D62-D1ED-25766BD2FD57}"/>
              </a:ext>
            </a:extLst>
          </p:cNvPr>
          <p:cNvGrpSpPr/>
          <p:nvPr/>
        </p:nvGrpSpPr>
        <p:grpSpPr>
          <a:xfrm>
            <a:off x="6146192" y="4795338"/>
            <a:ext cx="5693959" cy="1231931"/>
            <a:chOff x="5828878" y="5832028"/>
            <a:chExt cx="4883150" cy="1357976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ED6AC26D-9426-252C-70E6-64442DB8185D}"/>
                </a:ext>
              </a:extLst>
            </p:cNvPr>
            <p:cNvSpPr txBox="1"/>
            <p:nvPr/>
          </p:nvSpPr>
          <p:spPr>
            <a:xfrm>
              <a:off x="5937901" y="5846022"/>
              <a:ext cx="4721931" cy="250306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11517" rIns="0" bIns="0" rtlCol="0">
              <a:spAutoFit/>
            </a:bodyPr>
            <a:lstStyle/>
            <a:p>
              <a:pPr marL="11517" marR="4607" algn="just">
                <a:spcBef>
                  <a:spcPts val="91"/>
                </a:spcBef>
              </a:pPr>
              <a:r>
                <a:rPr lang="ru-RU" sz="1400" b="1" dirty="0">
                  <a:latin typeface="Comfortaa Light"/>
                </a:rPr>
                <a:t>Ожидаемый результат реализации стратегии правовой охраны</a:t>
              </a:r>
              <a:endParaRPr sz="1400" b="1" dirty="0">
                <a:latin typeface="Comfortaa Light"/>
              </a:endParaRPr>
            </a:p>
          </p:txBody>
        </p:sp>
        <p:sp>
          <p:nvSpPr>
            <p:cNvPr id="43" name="Прямоугольник: скругленные углы 26">
              <a:extLst>
                <a:ext uri="{FF2B5EF4-FFF2-40B4-BE49-F238E27FC236}">
                  <a16:creationId xmlns:a16="http://schemas.microsoft.com/office/drawing/2014/main" id="{356D377C-BB56-BB9F-5BC3-A6B31C4E74D8}"/>
                </a:ext>
              </a:extLst>
            </p:cNvPr>
            <p:cNvSpPr/>
            <p:nvPr/>
          </p:nvSpPr>
          <p:spPr>
            <a:xfrm>
              <a:off x="5828878" y="5832028"/>
              <a:ext cx="4883150" cy="1357976"/>
            </a:xfrm>
            <a:prstGeom prst="roundRect">
              <a:avLst>
                <a:gd name="adj" fmla="val 7005"/>
              </a:avLst>
            </a:prstGeom>
            <a:noFill/>
            <a:ln w="9525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>
                <a:latin typeface="Comfortaa Light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C4039F9-A478-13A5-D719-732585A86B3F}"/>
                </a:ext>
              </a:extLst>
            </p:cNvPr>
            <p:cNvSpPr/>
            <p:nvPr/>
          </p:nvSpPr>
          <p:spPr>
            <a:xfrm>
              <a:off x="5894625" y="6134491"/>
              <a:ext cx="4726534" cy="933338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11521" marR="43781" algn="just">
                <a:lnSpc>
                  <a:spcPct val="114999"/>
                </a:lnSpc>
                <a:spcBef>
                  <a:spcPts val="91"/>
                </a:spcBef>
              </a:pPr>
              <a:r>
                <a:rPr lang="ru-RU" sz="1400" dirty="0">
                  <a:latin typeface="Comfortaa Light"/>
                </a:rPr>
                <a:t>- </a:t>
              </a:r>
              <a:r>
                <a:rPr lang="en-US" sz="1400" dirty="0">
                  <a:latin typeface="Comfortaa Light"/>
                </a:rPr>
                <a:t> </a:t>
              </a:r>
              <a:r>
                <a:rPr lang="ru-RU" sz="1400" dirty="0">
                  <a:latin typeface="Comfortaa Light"/>
                </a:rPr>
                <a:t>исключение рисков претензий</a:t>
              </a:r>
            </a:p>
            <a:p>
              <a:pPr marL="167061" marR="43781" indent="-155539" algn="just">
                <a:lnSpc>
                  <a:spcPct val="114999"/>
                </a:lnSpc>
                <a:spcBef>
                  <a:spcPts val="91"/>
                </a:spcBef>
                <a:buFontTx/>
                <a:buChar char="-"/>
              </a:pPr>
              <a:r>
                <a:rPr lang="ru-RU" sz="1400" dirty="0">
                  <a:latin typeface="Comfortaa Light"/>
                </a:rPr>
                <a:t>привлечение инвестиций </a:t>
              </a:r>
            </a:p>
            <a:p>
              <a:pPr marL="167061" marR="43781" indent="-155539" algn="just">
                <a:lnSpc>
                  <a:spcPct val="114999"/>
                </a:lnSpc>
                <a:spcBef>
                  <a:spcPts val="91"/>
                </a:spcBef>
                <a:buFontTx/>
                <a:buChar char="-"/>
              </a:pPr>
              <a:r>
                <a:rPr lang="ru-RU" sz="1400" dirty="0">
                  <a:latin typeface="Comfortaa Light"/>
                </a:rPr>
                <a:t>укрепление позиции на рынке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1453EA26-3AC5-15F8-01B8-15BE4CA2F84D}"/>
              </a:ext>
            </a:extLst>
          </p:cNvPr>
          <p:cNvGrpSpPr/>
          <p:nvPr/>
        </p:nvGrpSpPr>
        <p:grpSpPr>
          <a:xfrm>
            <a:off x="6146193" y="2946456"/>
            <a:ext cx="5868718" cy="1459887"/>
            <a:chOff x="531266" y="4515448"/>
            <a:chExt cx="4883150" cy="1609256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719B7776-707D-FE0B-24AA-311BE5021B9C}"/>
                </a:ext>
              </a:extLst>
            </p:cNvPr>
            <p:cNvGrpSpPr/>
            <p:nvPr/>
          </p:nvGrpSpPr>
          <p:grpSpPr>
            <a:xfrm>
              <a:off x="531266" y="4515448"/>
              <a:ext cx="4883150" cy="1609256"/>
              <a:chOff x="531266" y="4515448"/>
              <a:chExt cx="4883150" cy="1609256"/>
            </a:xfrm>
          </p:grpSpPr>
          <p:sp>
            <p:nvSpPr>
              <p:cNvPr id="7" name="object 7">
                <a:extLst>
                  <a:ext uri="{FF2B5EF4-FFF2-40B4-BE49-F238E27FC236}">
                    <a16:creationId xmlns:a16="http://schemas.microsoft.com/office/drawing/2014/main" id="{B4DB0CEE-5819-49E1-E799-0D07349AC972}"/>
                  </a:ext>
                </a:extLst>
              </p:cNvPr>
              <p:cNvSpPr txBox="1"/>
              <p:nvPr/>
            </p:nvSpPr>
            <p:spPr>
              <a:xfrm>
                <a:off x="701321" y="4515448"/>
                <a:ext cx="4479521" cy="739416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square" lIns="0" tIns="11517" rIns="0" bIns="0" rtlCol="0">
                <a:spAutoFit/>
              </a:bodyPr>
              <a:lstStyle/>
              <a:p>
                <a:pPr marL="11517" marR="4607" algn="just">
                  <a:spcBef>
                    <a:spcPts val="91"/>
                  </a:spcBef>
                </a:pPr>
                <a:r>
                  <a:rPr lang="ru-RU" sz="1400" b="1" dirty="0">
                    <a:latin typeface="Comfortaa Light"/>
                  </a:rPr>
                  <a:t>Планы по коммерциализации интеллектуальной собственности: лицензии, отчуждение, внесение </a:t>
                </a:r>
              </a:p>
              <a:p>
                <a:pPr marL="11517" marR="4607" algn="just">
                  <a:spcBef>
                    <a:spcPts val="91"/>
                  </a:spcBef>
                </a:pPr>
                <a:r>
                  <a:rPr lang="ru-RU" sz="1400" b="1" dirty="0">
                    <a:latin typeface="Comfortaa Light"/>
                  </a:rPr>
                  <a:t>в уставный капитал, кредиты и т.д.</a:t>
                </a:r>
                <a:endParaRPr sz="1400" b="1" dirty="0">
                  <a:latin typeface="Comfortaa Light"/>
                </a:endParaRPr>
              </a:p>
            </p:txBody>
          </p:sp>
          <p:sp>
            <p:nvSpPr>
              <p:cNvPr id="42" name="Прямоугольник: скругленные углы 26">
                <a:extLst>
                  <a:ext uri="{FF2B5EF4-FFF2-40B4-BE49-F238E27FC236}">
                    <a16:creationId xmlns:a16="http://schemas.microsoft.com/office/drawing/2014/main" id="{9FAD0412-E7E2-7874-1F4F-17695558979A}"/>
                  </a:ext>
                </a:extLst>
              </p:cNvPr>
              <p:cNvSpPr/>
              <p:nvPr/>
            </p:nvSpPr>
            <p:spPr>
              <a:xfrm>
                <a:off x="531266" y="4521444"/>
                <a:ext cx="4883150" cy="1603260"/>
              </a:xfrm>
              <a:prstGeom prst="roundRect">
                <a:avLst>
                  <a:gd name="adj" fmla="val 7005"/>
                </a:avLst>
              </a:prstGeom>
              <a:noFill/>
              <a:ln w="9525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ru-RU" sz="1400">
                  <a:latin typeface="Comfortaa Light"/>
                </a:endParaRPr>
              </a:p>
            </p:txBody>
          </p:sp>
        </p:grp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C981878D-FFD9-5D2E-D1DB-5C0D72CD6659}"/>
                </a:ext>
              </a:extLst>
            </p:cNvPr>
            <p:cNvSpPr/>
            <p:nvPr/>
          </p:nvSpPr>
          <p:spPr>
            <a:xfrm>
              <a:off x="598975" y="5266414"/>
              <a:ext cx="4557757" cy="63195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11521" marR="43781" algn="just">
                <a:lnSpc>
                  <a:spcPct val="114999"/>
                </a:lnSpc>
                <a:spcBef>
                  <a:spcPts val="91"/>
                </a:spcBef>
              </a:pPr>
              <a:r>
                <a:rPr lang="ru-RU" sz="1400" dirty="0">
                  <a:latin typeface="Comfortaa Light"/>
                </a:rPr>
                <a:t>Внедрение результатов интеллектуальной деятельности </a:t>
              </a:r>
              <a:br>
                <a:rPr lang="ru-RU" sz="1400" dirty="0">
                  <a:latin typeface="Comfortaa Light"/>
                </a:rPr>
              </a:br>
              <a:r>
                <a:rPr lang="ru-RU" sz="1400" dirty="0">
                  <a:latin typeface="Comfortaa Light"/>
                </a:rPr>
                <a:t>в собственный процесс.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73E852F8-671B-5D0F-FEB6-BF415C63B1FD}"/>
              </a:ext>
            </a:extLst>
          </p:cNvPr>
          <p:cNvSpPr txBox="1"/>
          <p:nvPr/>
        </p:nvSpPr>
        <p:spPr>
          <a:xfrm>
            <a:off x="11518611" y="6449897"/>
            <a:ext cx="392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>
                    <a:lumMod val="75000"/>
                  </a:schemeClr>
                </a:solidFill>
                <a:latin typeface="Inter Extra Light" panose="02000303000000020004" pitchFamily="50" charset="0"/>
                <a:ea typeface="Inter Extra Light" panose="02000303000000020004" pitchFamily="50" charset="0"/>
                <a:cs typeface="Inter Extra Light" panose="02000303000000020004" pitchFamily="50" charset="0"/>
              </a:rPr>
              <a:t>10</a:t>
            </a:r>
          </a:p>
        </p:txBody>
      </p:sp>
      <p:sp>
        <p:nvSpPr>
          <p:cNvPr id="69" name="Rectangle">
            <a:extLst>
              <a:ext uri="{FF2B5EF4-FFF2-40B4-BE49-F238E27FC236}">
                <a16:creationId xmlns:a16="http://schemas.microsoft.com/office/drawing/2014/main" id="{C6614452-7022-279C-D9D5-65F9A7748608}"/>
              </a:ext>
            </a:extLst>
          </p:cNvPr>
          <p:cNvSpPr/>
          <p:nvPr/>
        </p:nvSpPr>
        <p:spPr>
          <a:xfrm rot="5400000" flipH="1">
            <a:off x="6075263" y="1772949"/>
            <a:ext cx="41475" cy="10124263"/>
          </a:xfrm>
          <a:prstGeom prst="rect">
            <a:avLst/>
          </a:prstGeom>
          <a:solidFill>
            <a:srgbClr val="F90615"/>
          </a:solidFill>
          <a:ln w="12700">
            <a:miter lim="400000"/>
          </a:ln>
        </p:spPr>
        <p:txBody>
          <a:bodyPr lIns="64806" tIns="64806" rIns="64806" bIns="64806" anchor="ctr"/>
          <a:lstStyle/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40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29A1E41-4EE8-4C89-80E3-F490A927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15E4BB3-CD92-4AB6-B4A7-BC88FBC13E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DF6AA903-BA2A-4EEE-A342-6F1A58F8186E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3701A81-912F-43B6-B83D-8AFE16AA35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523" y="371415"/>
            <a:ext cx="625507" cy="62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25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Статус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833FD-90CD-72F2-C673-0FEEF83B5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05" y="190039"/>
            <a:ext cx="695361" cy="625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9DB5E6-E2CF-4122-A4BA-0C2141FBF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AAE3BFA-83CD-4163-B63D-147152E371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sp>
        <p:nvSpPr>
          <p:cNvPr id="36" name="Номер слайда 2">
            <a:extLst>
              <a:ext uri="{FF2B5EF4-FFF2-40B4-BE49-F238E27FC236}">
                <a16:creationId xmlns:a16="http://schemas.microsoft.com/office/drawing/2014/main" id="{32991F55-A4C1-4B46-AF35-E5B1DADF632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39151" y="6229651"/>
            <a:ext cx="731600" cy="524800"/>
          </a:xfrm>
        </p:spPr>
        <p:txBody>
          <a:bodyPr/>
          <a:lstStyle/>
          <a:p>
            <a:pPr defTabSz="1219170">
              <a:defRPr/>
            </a:pPr>
            <a:fld id="{00000000-1234-1234-1234-123412341234}" type="slidenum">
              <a:rPr lang="ru" sz="1100" kern="0">
                <a:solidFill>
                  <a:schemeClr val="tx1"/>
                </a:solidFill>
              </a:rPr>
              <a:pPr defTabSz="1219170">
                <a:defRPr/>
              </a:pPr>
              <a:t>12</a:t>
            </a:fld>
            <a:endParaRPr lang="ru" sz="1100" kern="0">
              <a:solidFill>
                <a:schemeClr val="tx1"/>
              </a:solidFill>
            </a:endParaRPr>
          </a:p>
        </p:txBody>
      </p:sp>
      <p:sp>
        <p:nvSpPr>
          <p:cNvPr id="40" name="Google Shape;442;p30">
            <a:extLst>
              <a:ext uri="{FF2B5EF4-FFF2-40B4-BE49-F238E27FC236}">
                <a16:creationId xmlns:a16="http://schemas.microsoft.com/office/drawing/2014/main" id="{9C5BF30D-8AE7-47DB-960C-000A2D4CD387}"/>
              </a:ext>
            </a:extLst>
          </p:cNvPr>
          <p:cNvSpPr txBox="1"/>
          <p:nvPr/>
        </p:nvSpPr>
        <p:spPr>
          <a:xfrm>
            <a:off x="428551" y="2124364"/>
            <a:ext cx="11276400" cy="18469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479988" algn="just" defTabSz="1219170">
              <a:buClr>
                <a:srgbClr val="000000"/>
              </a:buClr>
              <a:defRPr/>
            </a:pPr>
            <a:r>
              <a:rPr lang="ru" sz="1867" kern="0" dirty="0">
                <a:solidFill>
                  <a:srgbClr val="211F1F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В этом году с 23 июня по 3 июля в рамках форума мы обучали студентов технических вузов и действующих сотрудников предприятий РФ новым технологиям, методам исследования и моделирования, компьютерным расчетам характеристик летательных аппаратов и др. Участники получили возможность освоить всесторонний научный подход и инженерные навыки, которые пригодились на объединенных практических занятиях по авиа- и ракетомоделированию.</a:t>
            </a:r>
            <a:endParaRPr sz="1867" kern="0" dirty="0">
              <a:solidFill>
                <a:srgbClr val="211F1F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  <a:p>
            <a:pPr algn="just" defTabSz="1219170">
              <a:buClr>
                <a:srgbClr val="000000"/>
              </a:buClr>
              <a:buSzPts val="1400"/>
              <a:defRPr/>
            </a:pPr>
            <a:endParaRPr sz="1867" kern="0" dirty="0">
              <a:solidFill>
                <a:srgbClr val="211F1F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41" name="Google Shape;157;p10">
            <a:extLst>
              <a:ext uri="{FF2B5EF4-FFF2-40B4-BE49-F238E27FC236}">
                <a16:creationId xmlns:a16="http://schemas.microsoft.com/office/drawing/2014/main" id="{3C4DBABF-B06D-4D5D-9B90-CFD2EB7A841D}"/>
              </a:ext>
            </a:extLst>
          </p:cNvPr>
          <p:cNvSpPr/>
          <p:nvPr/>
        </p:nvSpPr>
        <p:spPr>
          <a:xfrm>
            <a:off x="4397244" y="3932305"/>
            <a:ext cx="3397512" cy="2568127"/>
          </a:xfrm>
          <a:prstGeom prst="snip2DiagRect">
            <a:avLst>
              <a:gd name="adj1" fmla="val 0"/>
              <a:gd name="adj2" fmla="val 16667"/>
            </a:avLst>
          </a:prstGeom>
          <a:blipFill rotWithShape="1">
            <a:blip r:embed="rId5"/>
            <a:stretch>
              <a:fillRect l="-5999"/>
            </a:stretch>
          </a:blipFill>
          <a:ln w="254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1867" kern="0" dirty="0">
              <a:solidFill>
                <a:srgbClr val="211F1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157;p10">
            <a:extLst>
              <a:ext uri="{FF2B5EF4-FFF2-40B4-BE49-F238E27FC236}">
                <a16:creationId xmlns:a16="http://schemas.microsoft.com/office/drawing/2014/main" id="{0FF1453F-286F-45CC-9000-A76198CB5374}"/>
              </a:ext>
            </a:extLst>
          </p:cNvPr>
          <p:cNvSpPr/>
          <p:nvPr/>
        </p:nvSpPr>
        <p:spPr>
          <a:xfrm>
            <a:off x="8422514" y="4137249"/>
            <a:ext cx="2855244" cy="2158235"/>
          </a:xfrm>
          <a:prstGeom prst="snip2DiagRect">
            <a:avLst>
              <a:gd name="adj1" fmla="val 0"/>
              <a:gd name="adj2" fmla="val 16667"/>
            </a:avLst>
          </a:prstGeom>
          <a:blipFill rotWithShape="1">
            <a:blip r:embed="rId6"/>
            <a:stretch>
              <a:fillRect l="-5999"/>
            </a:stretch>
          </a:blipFill>
          <a:ln w="254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1867" kern="0" dirty="0">
              <a:solidFill>
                <a:srgbClr val="211F1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157;p10">
            <a:extLst>
              <a:ext uri="{FF2B5EF4-FFF2-40B4-BE49-F238E27FC236}">
                <a16:creationId xmlns:a16="http://schemas.microsoft.com/office/drawing/2014/main" id="{7430769A-024F-4D53-9988-FA27C85AD49A}"/>
              </a:ext>
            </a:extLst>
          </p:cNvPr>
          <p:cNvSpPr/>
          <p:nvPr/>
        </p:nvSpPr>
        <p:spPr>
          <a:xfrm>
            <a:off x="914243" y="4137249"/>
            <a:ext cx="2855244" cy="2158235"/>
          </a:xfrm>
          <a:prstGeom prst="snip2DiagRect">
            <a:avLst>
              <a:gd name="adj1" fmla="val 0"/>
              <a:gd name="adj2" fmla="val 16667"/>
            </a:avLst>
          </a:prstGeom>
          <a:blipFill rotWithShape="1">
            <a:blip r:embed="rId7"/>
            <a:stretch>
              <a:fillRect l="-5999"/>
            </a:stretch>
          </a:blipFill>
          <a:ln w="254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1867" kern="0" dirty="0">
              <a:solidFill>
                <a:srgbClr val="211F1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5;p30">
            <a:extLst>
              <a:ext uri="{FF2B5EF4-FFF2-40B4-BE49-F238E27FC236}">
                <a16:creationId xmlns:a16="http://schemas.microsoft.com/office/drawing/2014/main" id="{715B304F-4C61-4A35-9269-E05CC0CDD651}"/>
              </a:ext>
            </a:extLst>
          </p:cNvPr>
          <p:cNvSpPr/>
          <p:nvPr/>
        </p:nvSpPr>
        <p:spPr>
          <a:xfrm rot="10800000" flipH="1">
            <a:off x="1233" y="1043285"/>
            <a:ext cx="11703718" cy="871200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sz="1867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46;p30">
            <a:extLst>
              <a:ext uri="{FF2B5EF4-FFF2-40B4-BE49-F238E27FC236}">
                <a16:creationId xmlns:a16="http://schemas.microsoft.com/office/drawing/2014/main" id="{A293A3A7-3240-4667-BFEB-919BC5CFB280}"/>
              </a:ext>
            </a:extLst>
          </p:cNvPr>
          <p:cNvSpPr txBox="1"/>
          <p:nvPr/>
        </p:nvSpPr>
        <p:spPr>
          <a:xfrm>
            <a:off x="71453" y="1034949"/>
            <a:ext cx="11633497" cy="115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defTabSz="1219170">
              <a:lnSpc>
                <a:spcPct val="115000"/>
              </a:lnSpc>
              <a:buClr>
                <a:srgbClr val="595959"/>
              </a:buClr>
              <a:buSzPts val="2104"/>
              <a:defRPr/>
            </a:pPr>
            <a:r>
              <a:rPr lang="ru" sz="4000" kern="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ФОРУМ  «ИНЖЕНЕРЫ БУДУЩЕГО»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3942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Статус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833FD-90CD-72F2-C673-0FEEF83B5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05" y="190039"/>
            <a:ext cx="695361" cy="625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9DB5E6-E2CF-4122-A4BA-0C2141FBF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AAE3BFA-83CD-4163-B63D-147152E371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sp>
        <p:nvSpPr>
          <p:cNvPr id="10" name="Google Shape;199;p29">
            <a:extLst>
              <a:ext uri="{FF2B5EF4-FFF2-40B4-BE49-F238E27FC236}">
                <a16:creationId xmlns:a16="http://schemas.microsoft.com/office/drawing/2014/main" id="{04880EDB-76B5-4B18-AA59-4F66CEA5728C}"/>
              </a:ext>
            </a:extLst>
          </p:cNvPr>
          <p:cNvSpPr txBox="1"/>
          <p:nvPr/>
        </p:nvSpPr>
        <p:spPr>
          <a:xfrm>
            <a:off x="392438" y="1799360"/>
            <a:ext cx="184422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ct val="70126"/>
              <a:defRPr/>
            </a:pPr>
            <a:r>
              <a:rPr lang="ru" sz="3600" kern="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6500+</a:t>
            </a:r>
            <a:endParaRPr sz="1600" kern="0" dirty="0"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200;p29">
            <a:extLst>
              <a:ext uri="{FF2B5EF4-FFF2-40B4-BE49-F238E27FC236}">
                <a16:creationId xmlns:a16="http://schemas.microsoft.com/office/drawing/2014/main" id="{7F3F7F83-AF96-47C3-8776-B29E725EC00C}"/>
              </a:ext>
            </a:extLst>
          </p:cNvPr>
          <p:cNvSpPr txBox="1"/>
          <p:nvPr/>
        </p:nvSpPr>
        <p:spPr>
          <a:xfrm>
            <a:off x="392433" y="2400880"/>
            <a:ext cx="1853200" cy="12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buSzPts val="1100"/>
              <a:defRPr/>
            </a:pPr>
            <a:r>
              <a:rPr lang="ru" sz="1400" kern="0">
                <a:latin typeface="Comfortaa Light"/>
                <a:ea typeface="Comfortaa Light"/>
                <a:cs typeface="Comfortaa Light"/>
                <a:sym typeface="Comfortaa Light"/>
              </a:rPr>
              <a:t>обученных школьников, студентов и молодых специалистов</a:t>
            </a: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201;p29">
            <a:extLst>
              <a:ext uri="{FF2B5EF4-FFF2-40B4-BE49-F238E27FC236}">
                <a16:creationId xmlns:a16="http://schemas.microsoft.com/office/drawing/2014/main" id="{397977A7-F703-477A-ACA1-CCA51D1B808D}"/>
              </a:ext>
            </a:extLst>
          </p:cNvPr>
          <p:cNvSpPr txBox="1"/>
          <p:nvPr/>
        </p:nvSpPr>
        <p:spPr>
          <a:xfrm>
            <a:off x="2412015" y="3589671"/>
            <a:ext cx="19764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2104"/>
              <a:defRPr/>
            </a:pPr>
            <a:r>
              <a:rPr lang="ru" sz="3600" kern="0">
                <a:latin typeface="Montserrat ExtraBold"/>
                <a:ea typeface="Montserrat ExtraBold"/>
                <a:cs typeface="Montserrat ExtraBold"/>
                <a:sym typeface="Montserrat ExtraBold"/>
              </a:rPr>
              <a:t>12</a:t>
            </a:r>
            <a:endParaRPr sz="1600" kern="0"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202;p29">
            <a:extLst>
              <a:ext uri="{FF2B5EF4-FFF2-40B4-BE49-F238E27FC236}">
                <a16:creationId xmlns:a16="http://schemas.microsoft.com/office/drawing/2014/main" id="{FF66D5E1-71B9-48DC-A91A-9F0B1B273997}"/>
              </a:ext>
            </a:extLst>
          </p:cNvPr>
          <p:cNvSpPr txBox="1"/>
          <p:nvPr/>
        </p:nvSpPr>
        <p:spPr>
          <a:xfrm>
            <a:off x="2390699" y="4236104"/>
            <a:ext cx="224640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1400" kern="0">
                <a:latin typeface="Comfortaa Light"/>
                <a:ea typeface="Comfortaa Light"/>
                <a:cs typeface="Comfortaa Light"/>
                <a:sym typeface="Comfortaa Light"/>
              </a:rPr>
              <a:t>охваченных учебных заведений</a:t>
            </a: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203;p29">
            <a:extLst>
              <a:ext uri="{FF2B5EF4-FFF2-40B4-BE49-F238E27FC236}">
                <a16:creationId xmlns:a16="http://schemas.microsoft.com/office/drawing/2014/main" id="{535C48E7-2E92-476C-91FD-878FC6ED297A}"/>
              </a:ext>
            </a:extLst>
          </p:cNvPr>
          <p:cNvSpPr txBox="1"/>
          <p:nvPr/>
        </p:nvSpPr>
        <p:spPr>
          <a:xfrm>
            <a:off x="5010628" y="3580528"/>
            <a:ext cx="19764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2104"/>
              <a:defRPr/>
            </a:pPr>
            <a:r>
              <a:rPr lang="ru" sz="3600" kern="0">
                <a:latin typeface="Montserrat ExtraBold"/>
                <a:ea typeface="Montserrat ExtraBold"/>
                <a:cs typeface="Montserrat ExtraBold"/>
                <a:sym typeface="Montserrat ExtraBold"/>
              </a:rPr>
              <a:t>25+</a:t>
            </a:r>
            <a:endParaRPr sz="1600" kern="0"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204;p29">
            <a:extLst>
              <a:ext uri="{FF2B5EF4-FFF2-40B4-BE49-F238E27FC236}">
                <a16:creationId xmlns:a16="http://schemas.microsoft.com/office/drawing/2014/main" id="{DE7A6499-9703-4EAE-B08F-3927BD154A7A}"/>
              </a:ext>
            </a:extLst>
          </p:cNvPr>
          <p:cNvSpPr txBox="1"/>
          <p:nvPr/>
        </p:nvSpPr>
        <p:spPr>
          <a:xfrm>
            <a:off x="4989323" y="4226959"/>
            <a:ext cx="193680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1400" kern="0">
                <a:latin typeface="Comfortaa Light"/>
                <a:ea typeface="Comfortaa Light"/>
                <a:cs typeface="Comfortaa Light"/>
                <a:sym typeface="Comfortaa Light"/>
              </a:rPr>
              <a:t>проведенных мероприятий</a:t>
            </a: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205;p29">
            <a:extLst>
              <a:ext uri="{FF2B5EF4-FFF2-40B4-BE49-F238E27FC236}">
                <a16:creationId xmlns:a16="http://schemas.microsoft.com/office/drawing/2014/main" id="{E71C2517-4904-43FA-9FB6-D88DA887DF79}"/>
              </a:ext>
            </a:extLst>
          </p:cNvPr>
          <p:cNvSpPr txBox="1"/>
          <p:nvPr/>
        </p:nvSpPr>
        <p:spPr>
          <a:xfrm>
            <a:off x="387402" y="3590009"/>
            <a:ext cx="1769804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2104"/>
              <a:defRPr/>
            </a:pPr>
            <a:r>
              <a:rPr lang="ru" sz="3600" kern="0">
                <a:latin typeface="Montserrat ExtraBold"/>
                <a:ea typeface="Montserrat ExtraBold"/>
                <a:cs typeface="Montserrat ExtraBold"/>
                <a:sym typeface="Montserrat ExtraBold"/>
              </a:rPr>
              <a:t>9</a:t>
            </a:r>
            <a:endParaRPr sz="1600" kern="0"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206;p29">
            <a:extLst>
              <a:ext uri="{FF2B5EF4-FFF2-40B4-BE49-F238E27FC236}">
                <a16:creationId xmlns:a16="http://schemas.microsoft.com/office/drawing/2014/main" id="{BBBD5072-FAAF-4E61-8DA7-E53244B07F37}"/>
              </a:ext>
            </a:extLst>
          </p:cNvPr>
          <p:cNvSpPr txBox="1"/>
          <p:nvPr/>
        </p:nvSpPr>
        <p:spPr>
          <a:xfrm>
            <a:off x="387403" y="4236440"/>
            <a:ext cx="1769804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buSzPts val="1100"/>
              <a:defRPr/>
            </a:pPr>
            <a:r>
              <a:rPr lang="ru" sz="1400" kern="0">
                <a:latin typeface="Comfortaa Light"/>
                <a:ea typeface="Comfortaa Light"/>
                <a:cs typeface="Comfortaa Light"/>
                <a:sym typeface="Comfortaa Light"/>
              </a:rPr>
              <a:t>привлеченных спикеров</a:t>
            </a: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207;p29">
            <a:extLst>
              <a:ext uri="{FF2B5EF4-FFF2-40B4-BE49-F238E27FC236}">
                <a16:creationId xmlns:a16="http://schemas.microsoft.com/office/drawing/2014/main" id="{146DEB81-F6BB-494A-B9BD-29DAC252465B}"/>
              </a:ext>
            </a:extLst>
          </p:cNvPr>
          <p:cNvSpPr txBox="1"/>
          <p:nvPr/>
        </p:nvSpPr>
        <p:spPr>
          <a:xfrm>
            <a:off x="9402351" y="1797434"/>
            <a:ext cx="1954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2104"/>
              <a:defRPr/>
            </a:pPr>
            <a:r>
              <a:rPr lang="ru" sz="3600" kern="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30</a:t>
            </a:r>
            <a:endParaRPr sz="1600" kern="0" dirty="0"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208;p29">
            <a:extLst>
              <a:ext uri="{FF2B5EF4-FFF2-40B4-BE49-F238E27FC236}">
                <a16:creationId xmlns:a16="http://schemas.microsoft.com/office/drawing/2014/main" id="{34A314C5-74D1-495F-BB90-82F7432C5776}"/>
              </a:ext>
            </a:extLst>
          </p:cNvPr>
          <p:cNvSpPr txBox="1"/>
          <p:nvPr/>
        </p:nvSpPr>
        <p:spPr>
          <a:xfrm>
            <a:off x="9402351" y="2398943"/>
            <a:ext cx="193680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1400" kern="0">
                <a:latin typeface="Comfortaa Light"/>
                <a:ea typeface="Comfortaa Light"/>
                <a:cs typeface="Comfortaa Light"/>
                <a:sym typeface="Comfortaa Light"/>
              </a:rPr>
              <a:t>методических материалов</a:t>
            </a: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9;p29">
            <a:extLst>
              <a:ext uri="{FF2B5EF4-FFF2-40B4-BE49-F238E27FC236}">
                <a16:creationId xmlns:a16="http://schemas.microsoft.com/office/drawing/2014/main" id="{555F912C-F35C-4FE7-BEE7-ACB3A75F4688}"/>
              </a:ext>
            </a:extLst>
          </p:cNvPr>
          <p:cNvSpPr txBox="1"/>
          <p:nvPr/>
        </p:nvSpPr>
        <p:spPr>
          <a:xfrm>
            <a:off x="2290372" y="1761412"/>
            <a:ext cx="2346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ct val="70126"/>
              <a:defRPr/>
            </a:pPr>
            <a:r>
              <a:rPr lang="en-US" sz="3600" kern="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5</a:t>
            </a:r>
            <a:r>
              <a:rPr lang="ru" sz="3600" kern="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0 000+ </a:t>
            </a:r>
            <a:endParaRPr sz="1600" kern="0" dirty="0"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0;p29">
            <a:extLst>
              <a:ext uri="{FF2B5EF4-FFF2-40B4-BE49-F238E27FC236}">
                <a16:creationId xmlns:a16="http://schemas.microsoft.com/office/drawing/2014/main" id="{E5CB6678-0E2A-469F-BC1A-F3C7D87B78F9}"/>
              </a:ext>
            </a:extLst>
          </p:cNvPr>
          <p:cNvSpPr txBox="1"/>
          <p:nvPr/>
        </p:nvSpPr>
        <p:spPr>
          <a:xfrm>
            <a:off x="2347723" y="2407843"/>
            <a:ext cx="1936800" cy="7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1400" kern="0" dirty="0">
                <a:latin typeface="Comfortaa Light"/>
                <a:ea typeface="Comfortaa Light"/>
                <a:cs typeface="Comfortaa Light"/>
                <a:sym typeface="Comfortaa Light"/>
              </a:rPr>
              <a:t>просмотров суммарно во всех социальных сетях</a:t>
            </a:r>
            <a:endParaRPr kern="0" dirty="0"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11;p29">
            <a:extLst>
              <a:ext uri="{FF2B5EF4-FFF2-40B4-BE49-F238E27FC236}">
                <a16:creationId xmlns:a16="http://schemas.microsoft.com/office/drawing/2014/main" id="{65A16380-6120-4739-98EE-45DA996B1579}"/>
              </a:ext>
            </a:extLst>
          </p:cNvPr>
          <p:cNvSpPr txBox="1"/>
          <p:nvPr/>
        </p:nvSpPr>
        <p:spPr>
          <a:xfrm>
            <a:off x="4943935" y="1791016"/>
            <a:ext cx="19764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2104"/>
              <a:defRPr/>
            </a:pPr>
            <a:r>
              <a:rPr lang="ru" sz="3600" kern="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500+ </a:t>
            </a:r>
            <a:endParaRPr sz="1600" kern="0" dirty="0"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12;p29">
            <a:extLst>
              <a:ext uri="{FF2B5EF4-FFF2-40B4-BE49-F238E27FC236}">
                <a16:creationId xmlns:a16="http://schemas.microsoft.com/office/drawing/2014/main" id="{1A3C7555-7D97-4DD2-9212-FCB7D3A7B9D0}"/>
              </a:ext>
            </a:extLst>
          </p:cNvPr>
          <p:cNvSpPr txBox="1"/>
          <p:nvPr/>
        </p:nvSpPr>
        <p:spPr>
          <a:xfrm>
            <a:off x="4922629" y="2398943"/>
            <a:ext cx="193680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1400" kern="0" dirty="0">
                <a:latin typeface="Comfortaa Light"/>
                <a:ea typeface="Comfortaa Light"/>
                <a:cs typeface="Comfortaa Light"/>
                <a:sym typeface="Comfortaa Light"/>
              </a:rPr>
              <a:t>просмотров видеороликов</a:t>
            </a:r>
            <a:endParaRPr kern="0" dirty="0"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13;p29">
            <a:extLst>
              <a:ext uri="{FF2B5EF4-FFF2-40B4-BE49-F238E27FC236}">
                <a16:creationId xmlns:a16="http://schemas.microsoft.com/office/drawing/2014/main" id="{CB39ACAC-7B54-4A57-96EF-6680F44888EC}"/>
              </a:ext>
            </a:extLst>
          </p:cNvPr>
          <p:cNvSpPr txBox="1"/>
          <p:nvPr/>
        </p:nvSpPr>
        <p:spPr>
          <a:xfrm>
            <a:off x="7016792" y="3580528"/>
            <a:ext cx="19764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2104"/>
              <a:defRPr/>
            </a:pPr>
            <a:r>
              <a:rPr lang="ru" sz="3600" kern="0">
                <a:latin typeface="Montserrat ExtraBold"/>
                <a:ea typeface="Montserrat ExtraBold"/>
                <a:cs typeface="Montserrat ExtraBold"/>
                <a:sym typeface="Montserrat ExtraBold"/>
              </a:rPr>
              <a:t>6</a:t>
            </a:r>
            <a:endParaRPr sz="1600" kern="0"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14;p29">
            <a:extLst>
              <a:ext uri="{FF2B5EF4-FFF2-40B4-BE49-F238E27FC236}">
                <a16:creationId xmlns:a16="http://schemas.microsoft.com/office/drawing/2014/main" id="{776B48A2-B6B2-4427-9E9F-24F63D68CF9E}"/>
              </a:ext>
            </a:extLst>
          </p:cNvPr>
          <p:cNvSpPr txBox="1"/>
          <p:nvPr/>
        </p:nvSpPr>
        <p:spPr>
          <a:xfrm>
            <a:off x="6995487" y="4226959"/>
            <a:ext cx="193680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1400" kern="0">
                <a:latin typeface="Comfortaa Light"/>
                <a:ea typeface="Comfortaa Light"/>
                <a:cs typeface="Comfortaa Light"/>
                <a:sym typeface="Comfortaa Light"/>
              </a:rPr>
              <a:t>охваченных регионов</a:t>
            </a: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218;p29">
            <a:extLst>
              <a:ext uri="{FF2B5EF4-FFF2-40B4-BE49-F238E27FC236}">
                <a16:creationId xmlns:a16="http://schemas.microsoft.com/office/drawing/2014/main" id="{26AB3492-8125-402D-9D34-38D4BC5EEF3C}"/>
              </a:ext>
            </a:extLst>
          </p:cNvPr>
          <p:cNvSpPr txBox="1"/>
          <p:nvPr/>
        </p:nvSpPr>
        <p:spPr>
          <a:xfrm>
            <a:off x="7031400" y="1797435"/>
            <a:ext cx="22464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ct val="70126"/>
              <a:defRPr/>
            </a:pPr>
            <a:r>
              <a:rPr lang="en-US" sz="3600" kern="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3</a:t>
            </a:r>
            <a:r>
              <a:rPr lang="ru" sz="3600" kern="0" dirty="0">
                <a:latin typeface="Montserrat ExtraBold"/>
                <a:ea typeface="Montserrat ExtraBold"/>
                <a:cs typeface="Montserrat ExtraBold"/>
                <a:sym typeface="Montserrat ExtraBold"/>
              </a:rPr>
              <a:t>0 000+ </a:t>
            </a:r>
            <a:endParaRPr sz="1600" kern="0" dirty="0"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219;p29">
            <a:extLst>
              <a:ext uri="{FF2B5EF4-FFF2-40B4-BE49-F238E27FC236}">
                <a16:creationId xmlns:a16="http://schemas.microsoft.com/office/drawing/2014/main" id="{F475FD26-8E4F-43E5-A958-022CF55186E1}"/>
              </a:ext>
            </a:extLst>
          </p:cNvPr>
          <p:cNvSpPr txBox="1"/>
          <p:nvPr/>
        </p:nvSpPr>
        <p:spPr>
          <a:xfrm>
            <a:off x="7010101" y="2398947"/>
            <a:ext cx="231080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1400" kern="0">
                <a:latin typeface="Comfortaa Light"/>
                <a:ea typeface="Comfortaa Light"/>
                <a:cs typeface="Comfortaa Light"/>
                <a:sym typeface="Comfortaa Light"/>
              </a:rPr>
              <a:t>просмотров в материалах СМИ</a:t>
            </a: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216;p29">
            <a:extLst>
              <a:ext uri="{FF2B5EF4-FFF2-40B4-BE49-F238E27FC236}">
                <a16:creationId xmlns:a16="http://schemas.microsoft.com/office/drawing/2014/main" id="{D55A12E6-0F61-458B-855F-79BF795F2E32}"/>
              </a:ext>
            </a:extLst>
          </p:cNvPr>
          <p:cNvSpPr txBox="1"/>
          <p:nvPr/>
        </p:nvSpPr>
        <p:spPr>
          <a:xfrm>
            <a:off x="387400" y="5782495"/>
            <a:ext cx="10798800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just" defTabSz="1219170">
              <a:buClr>
                <a:srgbClr val="000000"/>
              </a:buClr>
              <a:buSzPts val="1100"/>
              <a:defRPr/>
            </a:pPr>
            <a:r>
              <a:rPr lang="ru" sz="1600" kern="0" dirty="0">
                <a:latin typeface="Comfortaa Light"/>
                <a:ea typeface="Comfortaa Light"/>
                <a:cs typeface="Comfortaa Light"/>
                <a:sym typeface="Comfortaa Light"/>
              </a:rPr>
              <a:t>  Приобретение базовых знаний в области аэродинамики и конструирования БПЛА, необходимых для успешного построения летательных аппаратов и преподавания новых школьных дисциплин; развитие компетенций в сфере БПЛА; популяризация авиации, технологического и педагогического образования, повышение уровня информированности и вовлеченности.</a:t>
            </a:r>
            <a:endParaRPr sz="1600" kern="0" dirty="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34" name="Google Shape;197;p29">
            <a:extLst>
              <a:ext uri="{FF2B5EF4-FFF2-40B4-BE49-F238E27FC236}">
                <a16:creationId xmlns:a16="http://schemas.microsoft.com/office/drawing/2014/main" id="{2AF58345-260B-4697-A711-601CAEDC7A11}"/>
              </a:ext>
            </a:extLst>
          </p:cNvPr>
          <p:cNvSpPr/>
          <p:nvPr/>
        </p:nvSpPr>
        <p:spPr>
          <a:xfrm rot="10800000" flipH="1">
            <a:off x="0" y="4876028"/>
            <a:ext cx="11186000" cy="871200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215;p29">
            <a:extLst>
              <a:ext uri="{FF2B5EF4-FFF2-40B4-BE49-F238E27FC236}">
                <a16:creationId xmlns:a16="http://schemas.microsoft.com/office/drawing/2014/main" id="{29EE343D-ECEB-4762-A163-45BECECF89FF}"/>
              </a:ext>
            </a:extLst>
          </p:cNvPr>
          <p:cNvSpPr txBox="1"/>
          <p:nvPr/>
        </p:nvSpPr>
        <p:spPr>
          <a:xfrm>
            <a:off x="387401" y="4900063"/>
            <a:ext cx="82864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2500" lnSpcReduction="20000"/>
          </a:bodyPr>
          <a:lstStyle/>
          <a:p>
            <a:pPr defTabSz="1219170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2104"/>
              <a:defRPr/>
            </a:pPr>
            <a:r>
              <a:rPr lang="ru" sz="4300" kern="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Социальный</a:t>
            </a:r>
            <a:r>
              <a:rPr lang="ru" sz="3600" kern="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ru" sz="4300" kern="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эффект</a:t>
            </a:r>
            <a:r>
              <a:rPr lang="ru" sz="3600" kern="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:</a:t>
            </a:r>
            <a:endParaRPr sz="1600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Номер слайда 2">
            <a:extLst>
              <a:ext uri="{FF2B5EF4-FFF2-40B4-BE49-F238E27FC236}">
                <a16:creationId xmlns:a16="http://schemas.microsoft.com/office/drawing/2014/main" id="{32991F55-A4C1-4B46-AF35-E5B1DADF632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39151" y="6229651"/>
            <a:ext cx="731600" cy="524800"/>
          </a:xfrm>
        </p:spPr>
        <p:txBody>
          <a:bodyPr/>
          <a:lstStyle/>
          <a:p>
            <a:pPr defTabSz="1219170">
              <a:defRPr/>
            </a:pPr>
            <a:fld id="{00000000-1234-1234-1234-123412341234}" type="slidenum">
              <a:rPr lang="ru" sz="1100" kern="0">
                <a:solidFill>
                  <a:schemeClr val="tx1"/>
                </a:solidFill>
              </a:rPr>
              <a:pPr defTabSz="1219170">
                <a:defRPr/>
              </a:pPr>
              <a:t>13</a:t>
            </a:fld>
            <a:endParaRPr lang="ru" sz="1100" kern="0">
              <a:solidFill>
                <a:schemeClr val="tx1"/>
              </a:solidFill>
            </a:endParaRPr>
          </a:p>
        </p:txBody>
      </p:sp>
      <p:sp>
        <p:nvSpPr>
          <p:cNvPr id="37" name="Google Shape;433;g268b9ad7efb_0_78">
            <a:extLst>
              <a:ext uri="{FF2B5EF4-FFF2-40B4-BE49-F238E27FC236}">
                <a16:creationId xmlns:a16="http://schemas.microsoft.com/office/drawing/2014/main" id="{9C8F1E65-67A1-4DC2-8DE2-26888935A3EF}"/>
              </a:ext>
            </a:extLst>
          </p:cNvPr>
          <p:cNvSpPr/>
          <p:nvPr/>
        </p:nvSpPr>
        <p:spPr>
          <a:xfrm rot="10800000" flipH="1">
            <a:off x="1661" y="915764"/>
            <a:ext cx="11184339" cy="871139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121892" tIns="60929" rIns="121892" bIns="60929" anchor="ctr" anchorCtr="0">
            <a:noAutofit/>
          </a:bodyPr>
          <a:lstStyle/>
          <a:p>
            <a:pPr algn="ctr" defTabSz="277240">
              <a:buClr>
                <a:srgbClr val="000000"/>
              </a:buClr>
              <a:buSzPts val="1400"/>
              <a:defRPr/>
            </a:pPr>
            <a:endParaRPr sz="1867">
              <a:solidFill>
                <a:prstClr val="white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428;g2b27067b3df_0_4">
            <a:extLst>
              <a:ext uri="{FF2B5EF4-FFF2-40B4-BE49-F238E27FC236}">
                <a16:creationId xmlns:a16="http://schemas.microsoft.com/office/drawing/2014/main" id="{04E33346-2D04-467D-B6C1-3079DD7E8B15}"/>
              </a:ext>
            </a:extLst>
          </p:cNvPr>
          <p:cNvSpPr txBox="1"/>
          <p:nvPr/>
        </p:nvSpPr>
        <p:spPr>
          <a:xfrm>
            <a:off x="169783" y="905400"/>
            <a:ext cx="10705045" cy="887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2" tIns="121892" rIns="121892" bIns="121892" anchor="t" anchorCtr="0">
            <a:noAutofit/>
          </a:bodyPr>
          <a:lstStyle/>
          <a:p>
            <a:pPr defTabSz="277240">
              <a:lnSpc>
                <a:spcPct val="115000"/>
              </a:lnSpc>
              <a:spcAft>
                <a:spcPts val="1600"/>
              </a:spcAft>
              <a:buClr>
                <a:srgbClr val="44546A"/>
              </a:buClr>
              <a:buSzPts val="2275"/>
              <a:defRPr/>
            </a:pPr>
            <a:r>
              <a:rPr lang="ru-RU" sz="4000" dirty="0">
                <a:solidFill>
                  <a:prstClr val="whit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ОБУЧАЕМ ДЕТЕЙ И СТУДЕНТОВ</a:t>
            </a:r>
          </a:p>
        </p:txBody>
      </p:sp>
    </p:spTree>
    <p:extLst>
      <p:ext uri="{BB962C8B-B14F-4D97-AF65-F5344CB8AC3E}">
        <p14:creationId xmlns:p14="http://schemas.microsoft.com/office/powerpoint/2010/main" val="3994204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Статус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833FD-90CD-72F2-C673-0FEEF83B5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05" y="190039"/>
            <a:ext cx="695361" cy="625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9DB5E6-E2CF-4122-A4BA-0C2141FBF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sp>
        <p:nvSpPr>
          <p:cNvPr id="23" name="Номер слайда 2">
            <a:extLst>
              <a:ext uri="{FF2B5EF4-FFF2-40B4-BE49-F238E27FC236}">
                <a16:creationId xmlns:a16="http://schemas.microsoft.com/office/drawing/2014/main" id="{78469EE3-11EA-4AE4-8174-C8B93098DD7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</p:spPr>
        <p:txBody>
          <a:bodyPr/>
          <a:lstStyle/>
          <a:p>
            <a:pPr defTabSz="1219170">
              <a:defRPr/>
            </a:pPr>
            <a:fld id="{00000000-1234-1234-1234-123412341234}" type="slidenum">
              <a:rPr lang="ru" kern="0">
                <a:solidFill>
                  <a:schemeClr val="tx1"/>
                </a:solidFill>
              </a:rPr>
              <a:pPr defTabSz="1219170">
                <a:defRPr/>
              </a:pPr>
              <a:t>14</a:t>
            </a:fld>
            <a:endParaRPr lang="ru" kern="0" dirty="0">
              <a:solidFill>
                <a:schemeClr val="tx1"/>
              </a:solidFill>
            </a:endParaRPr>
          </a:p>
        </p:txBody>
      </p:sp>
      <p:sp>
        <p:nvSpPr>
          <p:cNvPr id="26" name="Google Shape;436;g268b9ad7efb_0_78">
            <a:extLst>
              <a:ext uri="{FF2B5EF4-FFF2-40B4-BE49-F238E27FC236}">
                <a16:creationId xmlns:a16="http://schemas.microsoft.com/office/drawing/2014/main" id="{83AB88A5-DF83-4DE9-A682-ACEB1239BF2D}"/>
              </a:ext>
            </a:extLst>
          </p:cNvPr>
          <p:cNvSpPr txBox="1"/>
          <p:nvPr/>
        </p:nvSpPr>
        <p:spPr>
          <a:xfrm>
            <a:off x="51262" y="1382936"/>
            <a:ext cx="12191999" cy="1046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2" tIns="121892" rIns="121892" bIns="121892" anchor="t" anchorCtr="0">
            <a:normAutofit lnSpcReduction="10000"/>
          </a:bodyPr>
          <a:lstStyle/>
          <a:p>
            <a:pPr algn="ctr" defTabSz="277240">
              <a:buClr>
                <a:srgbClr val="44546A"/>
              </a:buClr>
              <a:buSzPts val="2275"/>
              <a:defRPr/>
            </a:pPr>
            <a:r>
              <a:rPr lang="ru-RU" sz="2800" dirty="0">
                <a:latin typeface="Montserrat ExtraBold"/>
                <a:cs typeface="Arial"/>
                <a:sym typeface="Montserrat ExtraBold"/>
              </a:rPr>
              <a:t>Вошли в топ 15 проектов инкубатора проектов БРИКС в рамках </a:t>
            </a:r>
            <a:r>
              <a:rPr lang="en-US" sz="2800" dirty="0">
                <a:latin typeface="Montserrat ExtraBold"/>
                <a:cs typeface="Arial"/>
                <a:sym typeface="Montserrat ExtraBold"/>
              </a:rPr>
              <a:t>CRIEC</a:t>
            </a:r>
            <a:endParaRPr sz="2800" dirty="0">
              <a:latin typeface="Arial"/>
              <a:cs typeface="Arial"/>
              <a:sym typeface="Arial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02580F1-F744-47E7-AB72-DEFCDF3B1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951" y="3040953"/>
            <a:ext cx="5285835" cy="350599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C2FDA4D-F5D6-4DB7-B899-49B39DCA4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0848" y="3040953"/>
            <a:ext cx="6676170" cy="358120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AAE3BFA-83CD-4163-B63D-147152E371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sp>
        <p:nvSpPr>
          <p:cNvPr id="31" name="Номер слайда 8">
            <a:extLst>
              <a:ext uri="{FF2B5EF4-FFF2-40B4-BE49-F238E27FC236}">
                <a16:creationId xmlns:a16="http://schemas.microsoft.com/office/drawing/2014/main" id="{2DA4AA02-8E21-4EB8-9FA2-10E13E53D401}"/>
              </a:ext>
            </a:extLst>
          </p:cNvPr>
          <p:cNvSpPr txBox="1">
            <a:spLocks/>
          </p:cNvSpPr>
          <p:nvPr/>
        </p:nvSpPr>
        <p:spPr>
          <a:xfrm>
            <a:off x="11406782" y="6200313"/>
            <a:ext cx="731600" cy="52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211F1F"/>
                </a:solidFill>
              </a:rPr>
              <a:pPr/>
              <a:t>14</a:t>
            </a:fld>
            <a:endParaRPr lang="ru" dirty="0">
              <a:solidFill>
                <a:srgbClr val="211F1F"/>
              </a:solidFill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3CA51B0-775A-4814-B0E2-77EBB2EE9148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704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Статус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833FD-90CD-72F2-C673-0FEEF83B5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05" y="190039"/>
            <a:ext cx="695361" cy="625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9DB5E6-E2CF-4122-A4BA-0C2141FBF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sp>
        <p:nvSpPr>
          <p:cNvPr id="32" name="Номер слайда 1">
            <a:extLst>
              <a:ext uri="{FF2B5EF4-FFF2-40B4-BE49-F238E27FC236}">
                <a16:creationId xmlns:a16="http://schemas.microsoft.com/office/drawing/2014/main" id="{305E2F00-8926-4735-87B8-491E900931B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18241" y="5843410"/>
            <a:ext cx="731600" cy="524800"/>
          </a:xfrm>
        </p:spPr>
        <p:txBody>
          <a:bodyPr/>
          <a:lstStyle/>
          <a:p>
            <a:fld id="{00000000-1234-1234-1234-123412341234}" type="slidenum">
              <a:rPr lang="ru" smtClean="0"/>
              <a:pPr/>
              <a:t>15</a:t>
            </a:fld>
            <a:endParaRPr lang="ru"/>
          </a:p>
        </p:txBody>
      </p:sp>
      <p:sp>
        <p:nvSpPr>
          <p:cNvPr id="34" name="Google Shape;236;g268b9ad7efb_0_2">
            <a:extLst>
              <a:ext uri="{FF2B5EF4-FFF2-40B4-BE49-F238E27FC236}">
                <a16:creationId xmlns:a16="http://schemas.microsoft.com/office/drawing/2014/main" id="{097A044B-CCFE-402A-93B8-1D259F658E42}"/>
              </a:ext>
            </a:extLst>
          </p:cNvPr>
          <p:cNvSpPr/>
          <p:nvPr/>
        </p:nvSpPr>
        <p:spPr>
          <a:xfrm>
            <a:off x="8302613" y="3330559"/>
            <a:ext cx="3642400" cy="1286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AB9F0E3-A568-44F6-A50E-67E9ADBF5B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6"/>
          <a:stretch/>
        </p:blipFill>
        <p:spPr>
          <a:xfrm>
            <a:off x="8372565" y="3458508"/>
            <a:ext cx="3533648" cy="100166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E0E8780-8E8E-4632-AEEF-DE39EDC38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5950" y="3485470"/>
            <a:ext cx="927355" cy="926109"/>
          </a:xfrm>
          <a:prstGeom prst="rect">
            <a:avLst/>
          </a:prstGeom>
        </p:spPr>
      </p:pic>
      <p:sp>
        <p:nvSpPr>
          <p:cNvPr id="37" name="Google Shape;236;g268b9ad7efb_0_2">
            <a:extLst>
              <a:ext uri="{FF2B5EF4-FFF2-40B4-BE49-F238E27FC236}">
                <a16:creationId xmlns:a16="http://schemas.microsoft.com/office/drawing/2014/main" id="{6BF8B6E3-9061-4854-A666-D3A15E281FB1}"/>
              </a:ext>
            </a:extLst>
          </p:cNvPr>
          <p:cNvSpPr/>
          <p:nvPr/>
        </p:nvSpPr>
        <p:spPr>
          <a:xfrm>
            <a:off x="66065" y="4940486"/>
            <a:ext cx="3642400" cy="1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014DE2D-F1C6-4C0D-8933-BBABE1F70B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401" y="5220490"/>
            <a:ext cx="3373728" cy="725992"/>
          </a:xfrm>
          <a:prstGeom prst="rect">
            <a:avLst/>
          </a:prstGeom>
        </p:spPr>
      </p:pic>
      <p:sp>
        <p:nvSpPr>
          <p:cNvPr id="39" name="Google Shape;237;g268b9ad7efb_0_2">
            <a:extLst>
              <a:ext uri="{FF2B5EF4-FFF2-40B4-BE49-F238E27FC236}">
                <a16:creationId xmlns:a16="http://schemas.microsoft.com/office/drawing/2014/main" id="{F277A670-6170-4739-A2DC-AB211BCEFCBC}"/>
              </a:ext>
            </a:extLst>
          </p:cNvPr>
          <p:cNvSpPr/>
          <p:nvPr/>
        </p:nvSpPr>
        <p:spPr>
          <a:xfrm>
            <a:off x="8307147" y="4940486"/>
            <a:ext cx="3642400" cy="1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24F0287-0086-4A58-85C7-3F00F70FC9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0880" y="5161804"/>
            <a:ext cx="2946301" cy="828865"/>
          </a:xfrm>
          <a:prstGeom prst="rect">
            <a:avLst/>
          </a:prstGeom>
        </p:spPr>
      </p:pic>
      <p:sp>
        <p:nvSpPr>
          <p:cNvPr id="41" name="Google Shape;237;g268b9ad7efb_0_2">
            <a:extLst>
              <a:ext uri="{FF2B5EF4-FFF2-40B4-BE49-F238E27FC236}">
                <a16:creationId xmlns:a16="http://schemas.microsoft.com/office/drawing/2014/main" id="{30327367-FFF3-45A8-883B-F0DC3EDE9BA8}"/>
              </a:ext>
            </a:extLst>
          </p:cNvPr>
          <p:cNvSpPr/>
          <p:nvPr/>
        </p:nvSpPr>
        <p:spPr>
          <a:xfrm>
            <a:off x="24463" y="3296858"/>
            <a:ext cx="3642400" cy="1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F40C640-BC79-4765-B494-F9D8A87E21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043" y="3373950"/>
            <a:ext cx="3309241" cy="1015020"/>
          </a:xfrm>
          <a:prstGeom prst="rect">
            <a:avLst/>
          </a:prstGeom>
        </p:spPr>
      </p:pic>
      <p:sp>
        <p:nvSpPr>
          <p:cNvPr id="43" name="Google Shape;237;g268b9ad7efb_0_2">
            <a:extLst>
              <a:ext uri="{FF2B5EF4-FFF2-40B4-BE49-F238E27FC236}">
                <a16:creationId xmlns:a16="http://schemas.microsoft.com/office/drawing/2014/main" id="{56E8BDA5-60A8-4F0C-B98B-E36461D9335F}"/>
              </a:ext>
            </a:extLst>
          </p:cNvPr>
          <p:cNvSpPr/>
          <p:nvPr/>
        </p:nvSpPr>
        <p:spPr>
          <a:xfrm>
            <a:off x="4255394" y="4884276"/>
            <a:ext cx="3642400" cy="1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8C7CBA0E-C193-4B5F-81C3-1CE5A93143A6}"/>
              </a:ext>
            </a:extLst>
          </p:cNvPr>
          <p:cNvGrpSpPr/>
          <p:nvPr/>
        </p:nvGrpSpPr>
        <p:grpSpPr>
          <a:xfrm>
            <a:off x="2619997" y="1509285"/>
            <a:ext cx="6713308" cy="2964880"/>
            <a:chOff x="1648337" y="1342661"/>
            <a:chExt cx="6080698" cy="2685493"/>
          </a:xfrm>
        </p:grpSpPr>
        <p:pic>
          <p:nvPicPr>
            <p:cNvPr id="46" name="Google Shape;896;g1f1aedaca24_0_0">
              <a:extLst>
                <a:ext uri="{FF2B5EF4-FFF2-40B4-BE49-F238E27FC236}">
                  <a16:creationId xmlns:a16="http://schemas.microsoft.com/office/drawing/2014/main" id="{CD4D7293-003D-49C8-A7C1-CBDB64CB556D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 l="9469" t="26518" r="8609" b="13442"/>
            <a:stretch/>
          </p:blipFill>
          <p:spPr>
            <a:xfrm>
              <a:off x="1648337" y="1342661"/>
              <a:ext cx="6080698" cy="26854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" name="Google Shape;900;g1f1aedaca24_0_0">
              <a:extLst>
                <a:ext uri="{FF2B5EF4-FFF2-40B4-BE49-F238E27FC236}">
                  <a16:creationId xmlns:a16="http://schemas.microsoft.com/office/drawing/2014/main" id="{DAF14B4C-1EA4-45FC-B0DC-375A3F3A069D}"/>
                </a:ext>
              </a:extLst>
            </p:cNvPr>
            <p:cNvSpPr/>
            <p:nvPr/>
          </p:nvSpPr>
          <p:spPr>
            <a:xfrm>
              <a:off x="3576750" y="3660899"/>
              <a:ext cx="1990500" cy="365700"/>
            </a:xfrm>
            <a:prstGeom prst="roundRect">
              <a:avLst>
                <a:gd name="adj" fmla="val 16667"/>
              </a:avLst>
            </a:prstGeom>
            <a:solidFill>
              <a:srgbClr val="F963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48" name="Google Shape;901;g1f1aedaca24_0_0">
              <a:extLst>
                <a:ext uri="{FF2B5EF4-FFF2-40B4-BE49-F238E27FC236}">
                  <a16:creationId xmlns:a16="http://schemas.microsoft.com/office/drawing/2014/main" id="{E405402D-8CF3-41DB-910C-47531A09AB71}"/>
                </a:ext>
              </a:extLst>
            </p:cNvPr>
            <p:cNvSpPr txBox="1"/>
            <p:nvPr/>
          </p:nvSpPr>
          <p:spPr>
            <a:xfrm>
              <a:off x="4039941" y="3633595"/>
              <a:ext cx="1527309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>
                <a:buClr>
                  <a:srgbClr val="000000"/>
                </a:buClr>
                <a:buSzPts val="2000"/>
              </a:pPr>
              <a:r>
                <a:rPr lang="ru" sz="1500" b="1" dirty="0">
                  <a:solidFill>
                    <a:schemeClr val="lt1"/>
                  </a:solidFill>
                  <a:latin typeface="Comfortaa"/>
                  <a:ea typeface="Comfortaa"/>
                  <a:cs typeface="Comfortaa"/>
                  <a:sym typeface="Comfortaa"/>
                </a:rPr>
                <a:t>ПОСМОТРЕТЬ</a:t>
              </a:r>
              <a:endParaRPr sz="1500" b="1" dirty="0">
                <a:solidFill>
                  <a:srgbClr val="5FA1FE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pic>
          <p:nvPicPr>
            <p:cNvPr id="49" name="Google Shape;902;g1f1aedaca24_0_0">
              <a:extLst>
                <a:ext uri="{FF2B5EF4-FFF2-40B4-BE49-F238E27FC236}">
                  <a16:creationId xmlns:a16="http://schemas.microsoft.com/office/drawing/2014/main" id="{A6987B5A-A4B7-4D41-825B-3AC6F14FEC73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677296" y="3729608"/>
              <a:ext cx="232017" cy="23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Рисунок 49">
              <a:extLst>
                <a:ext uri="{FF2B5EF4-FFF2-40B4-BE49-F238E27FC236}">
                  <a16:creationId xmlns:a16="http://schemas.microsoft.com/office/drawing/2014/main" id="{379B49BA-D322-4BB3-8E17-844F37B07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31358" y="1345521"/>
              <a:ext cx="2081072" cy="2081072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F7193DB3-8CFF-4815-94DE-F63A34F6EE2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sp>
        <p:nvSpPr>
          <p:cNvPr id="52" name="Номер слайда 8">
            <a:extLst>
              <a:ext uri="{FF2B5EF4-FFF2-40B4-BE49-F238E27FC236}">
                <a16:creationId xmlns:a16="http://schemas.microsoft.com/office/drawing/2014/main" id="{95BEA78A-01FD-4555-B06B-80575F5DC246}"/>
              </a:ext>
            </a:extLst>
          </p:cNvPr>
          <p:cNvSpPr txBox="1">
            <a:spLocks/>
          </p:cNvSpPr>
          <p:nvPr/>
        </p:nvSpPr>
        <p:spPr>
          <a:xfrm>
            <a:off x="11406782" y="6200313"/>
            <a:ext cx="731600" cy="52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211F1F"/>
                </a:solidFill>
              </a:rPr>
              <a:pPr/>
              <a:t>15</a:t>
            </a:fld>
            <a:endParaRPr lang="ru" dirty="0">
              <a:solidFill>
                <a:srgbClr val="211F1F"/>
              </a:solidFill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7B5BE2F9-BD92-4DD6-93CF-B4D0635333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86831" y="1595818"/>
            <a:ext cx="2079956" cy="2091853"/>
          </a:xfrm>
          <a:prstGeom prst="rect">
            <a:avLst/>
          </a:prstGeom>
        </p:spPr>
      </p:pic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19A22FB6-7626-4C60-BE97-D32DFB3CEB96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90979029-8FCA-4908-9457-37DB920D1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4" t="31551" r="19048" b="46539"/>
          <a:stretch/>
        </p:blipFill>
        <p:spPr bwMode="auto">
          <a:xfrm>
            <a:off x="3991676" y="5155500"/>
            <a:ext cx="4194133" cy="85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A71B4E-54B8-41A6-B1AE-BBCF68B18A63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19409"/>
          <a:stretch/>
        </p:blipFill>
        <p:spPr>
          <a:xfrm>
            <a:off x="0" y="1595818"/>
            <a:ext cx="2245612" cy="1163952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4F58E70-E9E1-4CE0-854F-0A179288C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06"/>
          <a:stretch/>
        </p:blipFill>
        <p:spPr bwMode="auto">
          <a:xfrm>
            <a:off x="9141372" y="1705938"/>
            <a:ext cx="3050628" cy="100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133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397AAE49-7595-9FDD-B870-090C2DE9E87F}"/>
              </a:ext>
            </a:extLst>
          </p:cNvPr>
          <p:cNvCxnSpPr>
            <a:cxnSpLocks/>
          </p:cNvCxnSpPr>
          <p:nvPr/>
        </p:nvCxnSpPr>
        <p:spPr>
          <a:xfrm flipH="1">
            <a:off x="10928084" y="1556976"/>
            <a:ext cx="1" cy="39859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53A1A1E2-3335-8F9A-E42C-3917EB6C3ABF}"/>
              </a:ext>
            </a:extLst>
          </p:cNvPr>
          <p:cNvCxnSpPr>
            <a:cxnSpLocks/>
          </p:cNvCxnSpPr>
          <p:nvPr/>
        </p:nvCxnSpPr>
        <p:spPr>
          <a:xfrm flipH="1">
            <a:off x="8582391" y="1550469"/>
            <a:ext cx="1" cy="39924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1BF54EBE-7FA3-BDA4-8529-B622F1B21A41}"/>
              </a:ext>
            </a:extLst>
          </p:cNvPr>
          <p:cNvCxnSpPr>
            <a:cxnSpLocks/>
          </p:cNvCxnSpPr>
          <p:nvPr/>
        </p:nvCxnSpPr>
        <p:spPr>
          <a:xfrm>
            <a:off x="6707019" y="1556976"/>
            <a:ext cx="0" cy="39859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D14C0C32-9C55-C16D-0FFD-2D4D4B36DC30}"/>
              </a:ext>
            </a:extLst>
          </p:cNvPr>
          <p:cNvCxnSpPr>
            <a:cxnSpLocks/>
          </p:cNvCxnSpPr>
          <p:nvPr/>
        </p:nvCxnSpPr>
        <p:spPr>
          <a:xfrm flipH="1">
            <a:off x="4875042" y="1550469"/>
            <a:ext cx="1" cy="39924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0F34B414-3F14-9362-0288-5879BC311BC1}"/>
              </a:ext>
            </a:extLst>
          </p:cNvPr>
          <p:cNvCxnSpPr>
            <a:cxnSpLocks/>
          </p:cNvCxnSpPr>
          <p:nvPr/>
        </p:nvCxnSpPr>
        <p:spPr>
          <a:xfrm>
            <a:off x="3244360" y="1540594"/>
            <a:ext cx="0" cy="40022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2">
            <a:extLst>
              <a:ext uri="{FF2B5EF4-FFF2-40B4-BE49-F238E27FC236}">
                <a16:creationId xmlns:a16="http://schemas.microsoft.com/office/drawing/2014/main" id="{22BE078C-665D-84EF-B0DA-0C54A66D63AB}"/>
              </a:ext>
            </a:extLst>
          </p:cNvPr>
          <p:cNvSpPr txBox="1">
            <a:spLocks/>
          </p:cNvSpPr>
          <p:nvPr/>
        </p:nvSpPr>
        <p:spPr>
          <a:xfrm>
            <a:off x="536222" y="397881"/>
            <a:ext cx="4740186" cy="382156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algn="l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>
                <a:latin typeface="Calleo-Trial SemiBold"/>
                <a:ea typeface="Inter Semi Bold" panose="02000703000000020004" pitchFamily="50" charset="0"/>
                <a:cs typeface="Inter Semi Bold" panose="02000703000000020004" pitchFamily="50" charset="0"/>
              </a:rPr>
              <a:t>Дорожная карта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E7432D-FBD8-0419-A0A7-F7BAEC7E6C9C}"/>
              </a:ext>
            </a:extLst>
          </p:cNvPr>
          <p:cNvSpPr txBox="1"/>
          <p:nvPr/>
        </p:nvSpPr>
        <p:spPr>
          <a:xfrm>
            <a:off x="10355765" y="6381638"/>
            <a:ext cx="392933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89" dirty="0">
                <a:solidFill>
                  <a:schemeClr val="bg1">
                    <a:lumMod val="75000"/>
                  </a:schemeClr>
                </a:solidFill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7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604BDBA-FB26-A8C9-10D8-07D02D2A85B8}"/>
              </a:ext>
            </a:extLst>
          </p:cNvPr>
          <p:cNvCxnSpPr>
            <a:cxnSpLocks/>
          </p:cNvCxnSpPr>
          <p:nvPr/>
        </p:nvCxnSpPr>
        <p:spPr>
          <a:xfrm>
            <a:off x="972457" y="1491807"/>
            <a:ext cx="1052285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8694E5D0-438A-6FF4-080E-AB4022F651EB}"/>
              </a:ext>
            </a:extLst>
          </p:cNvPr>
          <p:cNvSpPr/>
          <p:nvPr/>
        </p:nvSpPr>
        <p:spPr>
          <a:xfrm>
            <a:off x="1482584" y="1399750"/>
            <a:ext cx="195951" cy="195951"/>
          </a:xfrm>
          <a:prstGeom prst="ellipse">
            <a:avLst/>
          </a:prstGeom>
          <a:solidFill>
            <a:srgbClr val="F9061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18FE13-8C7D-7785-BF3B-517CCC77A948}"/>
              </a:ext>
            </a:extLst>
          </p:cNvPr>
          <p:cNvSpPr txBox="1"/>
          <p:nvPr/>
        </p:nvSpPr>
        <p:spPr>
          <a:xfrm>
            <a:off x="1311234" y="1163507"/>
            <a:ext cx="534414" cy="2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6" dirty="0">
                <a:solidFill>
                  <a:srgbClr val="179177"/>
                </a:solidFill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2025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0A3EC410-4664-0059-9185-D1FB893229F3}"/>
              </a:ext>
            </a:extLst>
          </p:cNvPr>
          <p:cNvSpPr/>
          <p:nvPr/>
        </p:nvSpPr>
        <p:spPr>
          <a:xfrm>
            <a:off x="3152975" y="1404142"/>
            <a:ext cx="195951" cy="195951"/>
          </a:xfrm>
          <a:prstGeom prst="ellipse">
            <a:avLst/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C3C909-7912-F4CA-7E61-172E4E3FCBAC}"/>
              </a:ext>
            </a:extLst>
          </p:cNvPr>
          <p:cNvSpPr txBox="1"/>
          <p:nvPr/>
        </p:nvSpPr>
        <p:spPr>
          <a:xfrm>
            <a:off x="2979672" y="1173616"/>
            <a:ext cx="534414" cy="2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>
                <a:solidFill>
                  <a:srgbClr val="179177"/>
                </a:solidFill>
                <a:latin typeface="Inter Extra Light" panose="02000303000000020004" pitchFamily="50" charset="0"/>
                <a:ea typeface="Inter Extra Light" panose="02000303000000020004" pitchFamily="50" charset="0"/>
                <a:cs typeface="Inter Extra Light" panose="02000303000000020004" pitchFamily="50" charset="0"/>
              </a:defRPr>
            </a:lvl1pPr>
          </a:lstStyle>
          <a:p>
            <a:r>
              <a:rPr lang="ru-RU" sz="726" dirty="0">
                <a:latin typeface="Comfortaa" panose="020B0604020202020204" charset="0"/>
                <a:cs typeface="Comfortaa" panose="020B0604020202020204" charset="0"/>
              </a:rPr>
              <a:t>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7D445B-D561-B296-9CCE-A9F05D140A00}"/>
              </a:ext>
            </a:extLst>
          </p:cNvPr>
          <p:cNvSpPr txBox="1"/>
          <p:nvPr/>
        </p:nvSpPr>
        <p:spPr>
          <a:xfrm>
            <a:off x="4617820" y="1160130"/>
            <a:ext cx="534414" cy="2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>
                <a:solidFill>
                  <a:srgbClr val="179177"/>
                </a:solidFill>
                <a:latin typeface="Inter Extra Light" panose="02000303000000020004" pitchFamily="50" charset="0"/>
                <a:ea typeface="Inter Extra Light" panose="02000303000000020004" pitchFamily="50" charset="0"/>
                <a:cs typeface="Inter Extra Light" panose="02000303000000020004" pitchFamily="50" charset="0"/>
              </a:defRPr>
            </a:lvl1pPr>
          </a:lstStyle>
          <a:p>
            <a:r>
              <a:rPr lang="ru-RU" sz="726" dirty="0">
                <a:latin typeface="Comfortaa" panose="020B0604020202020204" charset="0"/>
                <a:cs typeface="Comfortaa" panose="020B0604020202020204" charset="0"/>
              </a:rPr>
              <a:t>2027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E50608-4EFE-80F4-282C-3A6320D6B979}"/>
              </a:ext>
            </a:extLst>
          </p:cNvPr>
          <p:cNvSpPr txBox="1"/>
          <p:nvPr/>
        </p:nvSpPr>
        <p:spPr>
          <a:xfrm>
            <a:off x="6442297" y="1166877"/>
            <a:ext cx="534414" cy="2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>
                <a:solidFill>
                  <a:srgbClr val="179177"/>
                </a:solidFill>
                <a:latin typeface="Inter Extra Light" panose="02000303000000020004" pitchFamily="50" charset="0"/>
                <a:ea typeface="Inter Extra Light" panose="02000303000000020004" pitchFamily="50" charset="0"/>
                <a:cs typeface="Inter Extra Light" panose="02000303000000020004" pitchFamily="50" charset="0"/>
              </a:defRPr>
            </a:lvl1pPr>
          </a:lstStyle>
          <a:p>
            <a:r>
              <a:rPr lang="ru-RU" sz="726" dirty="0">
                <a:latin typeface="Comfortaa" panose="020B0604020202020204" charset="0"/>
                <a:cs typeface="Comfortaa" panose="020B0604020202020204" charset="0"/>
              </a:rPr>
              <a:t>2028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B2AB6D-0413-C0BF-B8A7-DB2A39B803B9}"/>
              </a:ext>
            </a:extLst>
          </p:cNvPr>
          <p:cNvSpPr txBox="1"/>
          <p:nvPr/>
        </p:nvSpPr>
        <p:spPr>
          <a:xfrm>
            <a:off x="8298833" y="1163507"/>
            <a:ext cx="534414" cy="2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6" dirty="0">
                <a:solidFill>
                  <a:srgbClr val="179177"/>
                </a:solidFill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2029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2EAD72-A64D-57C3-48FA-6819DD8D73A0}"/>
              </a:ext>
            </a:extLst>
          </p:cNvPr>
          <p:cNvSpPr/>
          <p:nvPr/>
        </p:nvSpPr>
        <p:spPr>
          <a:xfrm>
            <a:off x="4783658" y="1404142"/>
            <a:ext cx="195951" cy="195951"/>
          </a:xfrm>
          <a:prstGeom prst="ellipse">
            <a:avLst/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EDB40385-B7F9-7F6F-966F-74D0018B2A3C}"/>
              </a:ext>
            </a:extLst>
          </p:cNvPr>
          <p:cNvSpPr/>
          <p:nvPr/>
        </p:nvSpPr>
        <p:spPr>
          <a:xfrm>
            <a:off x="6609823" y="1404140"/>
            <a:ext cx="195951" cy="195951"/>
          </a:xfrm>
          <a:prstGeom prst="ellipse">
            <a:avLst/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05690B71-CF7E-A752-BA7E-EC01A846A8B6}"/>
              </a:ext>
            </a:extLst>
          </p:cNvPr>
          <p:cNvSpPr/>
          <p:nvPr/>
        </p:nvSpPr>
        <p:spPr>
          <a:xfrm>
            <a:off x="8468528" y="1404141"/>
            <a:ext cx="195951" cy="195951"/>
          </a:xfrm>
          <a:prstGeom prst="ellipse">
            <a:avLst/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581F473-ED02-E633-4A5E-6CE149023FE6}"/>
              </a:ext>
            </a:extLst>
          </p:cNvPr>
          <p:cNvSpPr txBox="1"/>
          <p:nvPr/>
        </p:nvSpPr>
        <p:spPr>
          <a:xfrm>
            <a:off x="10667710" y="1163507"/>
            <a:ext cx="534414" cy="2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6" dirty="0">
                <a:solidFill>
                  <a:srgbClr val="179177"/>
                </a:solidFill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2030</a:t>
            </a: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E90BB3BA-37CD-E001-CBA6-B5E33E56AAE9}"/>
              </a:ext>
            </a:extLst>
          </p:cNvPr>
          <p:cNvSpPr/>
          <p:nvPr/>
        </p:nvSpPr>
        <p:spPr>
          <a:xfrm>
            <a:off x="10837405" y="1404141"/>
            <a:ext cx="195951" cy="195951"/>
          </a:xfrm>
          <a:prstGeom prst="ellipse">
            <a:avLst/>
          </a:prstGeo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387DDC5-9FE2-E6B9-A022-50A402100E04}"/>
              </a:ext>
            </a:extLst>
          </p:cNvPr>
          <p:cNvSpPr txBox="1"/>
          <p:nvPr/>
        </p:nvSpPr>
        <p:spPr>
          <a:xfrm>
            <a:off x="-85955" y="1722474"/>
            <a:ext cx="1644128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b="1" dirty="0">
                <a:solidFill>
                  <a:srgbClr val="F90615"/>
                </a:solidFill>
                <a:latin typeface="Comfortaa" panose="020B0604020202020204" charset="0"/>
                <a:ea typeface="Inter Semi Bold" panose="02000703000000020004" pitchFamily="50" charset="0"/>
                <a:cs typeface="Comfortaa" panose="020B0604020202020204" charset="0"/>
              </a:rPr>
              <a:t>Инвестиции в размере 50 млн рублей</a:t>
            </a:r>
          </a:p>
          <a:p>
            <a:pPr algn="r"/>
            <a:endParaRPr lang="ru-RU" sz="907" b="1" dirty="0">
              <a:solidFill>
                <a:srgbClr val="F90615"/>
              </a:solidFill>
              <a:latin typeface="Comfortaa" panose="020B0604020202020204" charset="0"/>
              <a:ea typeface="Inter Semi Bold" panose="02000703000000020004" pitchFamily="50" charset="0"/>
              <a:cs typeface="Comfortaa" panose="020B0604020202020204" charset="0"/>
            </a:endParaRPr>
          </a:p>
          <a:p>
            <a:pPr algn="r"/>
            <a:endParaRPr lang="ru-RU" sz="907" dirty="0">
              <a:solidFill>
                <a:srgbClr val="F90615"/>
              </a:solidFill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9DAE2EA4-DCB6-125F-EB17-D84B50075236}"/>
              </a:ext>
            </a:extLst>
          </p:cNvPr>
          <p:cNvCxnSpPr>
            <a:cxnSpLocks/>
            <a:stCxn id="19" idx="0"/>
          </p:cNvCxnSpPr>
          <p:nvPr/>
        </p:nvCxnSpPr>
        <p:spPr>
          <a:xfrm>
            <a:off x="1580560" y="1399750"/>
            <a:ext cx="0" cy="4143126"/>
          </a:xfrm>
          <a:prstGeom prst="line">
            <a:avLst/>
          </a:prstGeom>
          <a:ln>
            <a:solidFill>
              <a:srgbClr val="F906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545B6074-A450-42C9-C819-3FBA018A26C2}"/>
              </a:ext>
            </a:extLst>
          </p:cNvPr>
          <p:cNvSpPr txBox="1"/>
          <p:nvPr/>
        </p:nvSpPr>
        <p:spPr>
          <a:xfrm>
            <a:off x="1780492" y="1727740"/>
            <a:ext cx="1455312" cy="371512"/>
          </a:xfrm>
          <a:prstGeom prst="rect">
            <a:avLst/>
          </a:prstGeom>
          <a:solidFill>
            <a:srgbClr val="F7F7F7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Производство и реализация 50 установок</a:t>
            </a: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B236BDDA-DFAC-7173-E4A8-10C839982255}"/>
              </a:ext>
            </a:extLst>
          </p:cNvPr>
          <p:cNvSpPr/>
          <p:nvPr/>
        </p:nvSpPr>
        <p:spPr>
          <a:xfrm>
            <a:off x="3187231" y="1875829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A6A6C93C-AB5C-CC87-9176-42891D93EFE2}"/>
              </a:ext>
            </a:extLst>
          </p:cNvPr>
          <p:cNvSpPr/>
          <p:nvPr/>
        </p:nvSpPr>
        <p:spPr>
          <a:xfrm>
            <a:off x="1528076" y="1938724"/>
            <a:ext cx="97976" cy="97976"/>
          </a:xfrm>
          <a:prstGeom prst="ellipse">
            <a:avLst/>
          </a:prstGeom>
          <a:solidFill>
            <a:srgbClr val="F9061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08895CCE-AE6B-37D6-C885-847919D9B636}"/>
              </a:ext>
            </a:extLst>
          </p:cNvPr>
          <p:cNvSpPr/>
          <p:nvPr/>
        </p:nvSpPr>
        <p:spPr>
          <a:xfrm>
            <a:off x="4838795" y="2837277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45B7AF87-FB92-B9CE-676B-84EFA2F8FE9A}"/>
              </a:ext>
            </a:extLst>
          </p:cNvPr>
          <p:cNvSpPr/>
          <p:nvPr/>
        </p:nvSpPr>
        <p:spPr>
          <a:xfrm>
            <a:off x="4816220" y="2322931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3AECD29-0903-F693-F1E6-0E8F720F695A}"/>
              </a:ext>
            </a:extLst>
          </p:cNvPr>
          <p:cNvSpPr txBox="1"/>
          <p:nvPr/>
        </p:nvSpPr>
        <p:spPr>
          <a:xfrm>
            <a:off x="3376874" y="2558055"/>
            <a:ext cx="1439346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Расширение продуктовой линейки</a:t>
            </a:r>
            <a:b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</a:b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 и образовательных программ</a:t>
            </a:r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712831B8-8617-CB77-1896-523AC6330DDE}"/>
              </a:ext>
            </a:extLst>
          </p:cNvPr>
          <p:cNvSpPr/>
          <p:nvPr/>
        </p:nvSpPr>
        <p:spPr>
          <a:xfrm>
            <a:off x="10883011" y="186196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54" name="Line"/>
          <p:cNvSpPr/>
          <p:nvPr/>
        </p:nvSpPr>
        <p:spPr>
          <a:xfrm>
            <a:off x="1028978" y="1056288"/>
            <a:ext cx="10132888" cy="0"/>
          </a:xfrm>
          <a:prstGeom prst="line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sz="726">
              <a:solidFill>
                <a:srgbClr val="179177"/>
              </a:solidFill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88" name="Rectangle"/>
          <p:cNvSpPr/>
          <p:nvPr/>
        </p:nvSpPr>
        <p:spPr>
          <a:xfrm rot="5400000" flipH="1">
            <a:off x="6075263" y="1797580"/>
            <a:ext cx="41475" cy="10124263"/>
          </a:xfrm>
          <a:prstGeom prst="rect">
            <a:avLst/>
          </a:prstGeom>
          <a:solidFill>
            <a:srgbClr val="F90615"/>
          </a:solidFill>
          <a:ln w="12700">
            <a:miter lim="400000"/>
          </a:ln>
        </p:spPr>
        <p:txBody>
          <a:bodyPr lIns="64806" tIns="64806" rIns="64806" bIns="64806" anchor="ctr"/>
          <a:lstStyle/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722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391113FF-E6F3-4421-AC07-3FEB9F91B56E}"/>
              </a:ext>
            </a:extLst>
          </p:cNvPr>
          <p:cNvSpPr/>
          <p:nvPr/>
        </p:nvSpPr>
        <p:spPr>
          <a:xfrm>
            <a:off x="1529842" y="2332974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3BB9328-6748-43E4-A7C9-72A8E1FBC567}"/>
              </a:ext>
            </a:extLst>
          </p:cNvPr>
          <p:cNvSpPr txBox="1"/>
          <p:nvPr/>
        </p:nvSpPr>
        <p:spPr>
          <a:xfrm>
            <a:off x="149810" y="2136117"/>
            <a:ext cx="1428631" cy="511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Производство </a:t>
            </a:r>
          </a:p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2 серийных образцов установок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9E7E45F-048B-4414-BE9D-077D66A29B98}"/>
              </a:ext>
            </a:extLst>
          </p:cNvPr>
          <p:cNvSpPr txBox="1"/>
          <p:nvPr/>
        </p:nvSpPr>
        <p:spPr>
          <a:xfrm>
            <a:off x="3331962" y="2127237"/>
            <a:ext cx="1495134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Производство и реализация 100 установок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1337D5-C0D7-4D49-A02D-9EA9ED74E0D7}"/>
              </a:ext>
            </a:extLst>
          </p:cNvPr>
          <p:cNvSpPr txBox="1"/>
          <p:nvPr/>
        </p:nvSpPr>
        <p:spPr>
          <a:xfrm>
            <a:off x="9361714" y="1729576"/>
            <a:ext cx="1560799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Производство и реализация 100 установок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3F29E86-C57C-49FD-A87C-D28859F2C0AB}"/>
              </a:ext>
            </a:extLst>
          </p:cNvPr>
          <p:cNvSpPr txBox="1"/>
          <p:nvPr/>
        </p:nvSpPr>
        <p:spPr>
          <a:xfrm>
            <a:off x="6976711" y="2179517"/>
            <a:ext cx="151922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Производство и реализация 1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</a:t>
            </a: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 установок</a:t>
            </a: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4CB92CF2-087C-4E6B-BFFD-D36CD29E1A40}"/>
              </a:ext>
            </a:extLst>
          </p:cNvPr>
          <p:cNvSpPr/>
          <p:nvPr/>
        </p:nvSpPr>
        <p:spPr>
          <a:xfrm>
            <a:off x="8523968" y="2316285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DA30AB22-0901-4A16-B5B8-D8BBF6CAE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AF28754-7DC3-4245-B949-04B3307110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0BDAE417-2762-4CF5-A2DE-E3A7A5BCE000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93DB74C6-E91B-4096-9C23-CE4938A75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59" y="5822859"/>
            <a:ext cx="814066" cy="818722"/>
          </a:xfrm>
          <a:prstGeom prst="rect">
            <a:avLst/>
          </a:prstGeom>
        </p:spPr>
      </p:pic>
      <p:sp>
        <p:nvSpPr>
          <p:cNvPr id="50" name="Овал 49">
            <a:extLst>
              <a:ext uri="{FF2B5EF4-FFF2-40B4-BE49-F238E27FC236}">
                <a16:creationId xmlns:a16="http://schemas.microsoft.com/office/drawing/2014/main" id="{FDF302DA-4337-413E-A0E3-AAE44A195F57}"/>
              </a:ext>
            </a:extLst>
          </p:cNvPr>
          <p:cNvSpPr/>
          <p:nvPr/>
        </p:nvSpPr>
        <p:spPr>
          <a:xfrm>
            <a:off x="3184170" y="2698313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8174C74-7DFB-4809-9043-1D628E2AD349}"/>
              </a:ext>
            </a:extLst>
          </p:cNvPr>
          <p:cNvSpPr txBox="1"/>
          <p:nvPr/>
        </p:nvSpPr>
        <p:spPr>
          <a:xfrm>
            <a:off x="1761800" y="2601686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Выручка 250+ млн. </a:t>
            </a:r>
            <a:r>
              <a:rPr lang="ru-RU" sz="907" dirty="0" err="1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руб</a:t>
            </a:r>
            <a:endParaRPr lang="ru-RU" sz="907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74E37169-023C-4C35-B011-9A6CB7F2C31F}"/>
              </a:ext>
            </a:extLst>
          </p:cNvPr>
          <p:cNvSpPr/>
          <p:nvPr/>
        </p:nvSpPr>
        <p:spPr>
          <a:xfrm>
            <a:off x="6653478" y="2129991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268AF1-BA0E-4574-822C-84A1B00D89E2}"/>
              </a:ext>
            </a:extLst>
          </p:cNvPr>
          <p:cNvSpPr txBox="1"/>
          <p:nvPr/>
        </p:nvSpPr>
        <p:spPr>
          <a:xfrm>
            <a:off x="5239441" y="2059013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Выручка 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65</a:t>
            </a: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0+ млн. </a:t>
            </a:r>
            <a:r>
              <a:rPr lang="ru-RU" sz="907" dirty="0" err="1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руб</a:t>
            </a:r>
            <a:endParaRPr lang="ru-RU" sz="907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96E6FF2D-718E-43F3-9B7A-A2519426A364}"/>
              </a:ext>
            </a:extLst>
          </p:cNvPr>
          <p:cNvSpPr/>
          <p:nvPr/>
        </p:nvSpPr>
        <p:spPr>
          <a:xfrm>
            <a:off x="4836529" y="351247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FAFCC6F-BD23-4441-9F7C-CB8F5951AB5A}"/>
              </a:ext>
            </a:extLst>
          </p:cNvPr>
          <p:cNvSpPr txBox="1"/>
          <p:nvPr/>
        </p:nvSpPr>
        <p:spPr>
          <a:xfrm>
            <a:off x="3413299" y="3246159"/>
            <a:ext cx="1439346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Выход на зарубежный рынок при поддержке московского экспортного центра</a:t>
            </a: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A695229A-71B4-4C76-886B-7FB91C8B4E67}"/>
              </a:ext>
            </a:extLst>
          </p:cNvPr>
          <p:cNvSpPr/>
          <p:nvPr/>
        </p:nvSpPr>
        <p:spPr>
          <a:xfrm>
            <a:off x="3182198" y="2982602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8E07979-8D6B-4199-BB71-D56FCF4936CD}"/>
              </a:ext>
            </a:extLst>
          </p:cNvPr>
          <p:cNvSpPr txBox="1"/>
          <p:nvPr/>
        </p:nvSpPr>
        <p:spPr>
          <a:xfrm>
            <a:off x="1759072" y="2829723"/>
            <a:ext cx="1484939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Развертывание сборочного цеха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2A43E753-BED6-4CFB-BCAD-FC479FCBA78F}"/>
              </a:ext>
            </a:extLst>
          </p:cNvPr>
          <p:cNvSpPr/>
          <p:nvPr/>
        </p:nvSpPr>
        <p:spPr>
          <a:xfrm>
            <a:off x="6656219" y="1857809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654D228-888C-41E5-B107-5EF4AE4231CD}"/>
              </a:ext>
            </a:extLst>
          </p:cNvPr>
          <p:cNvSpPr txBox="1"/>
          <p:nvPr/>
        </p:nvSpPr>
        <p:spPr>
          <a:xfrm>
            <a:off x="5187778" y="1663679"/>
            <a:ext cx="1519241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Производство и реализация 100 установок</a:t>
            </a:r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A7AB0DA4-23F6-4EF9-8DDE-5E023E7A5788}"/>
              </a:ext>
            </a:extLst>
          </p:cNvPr>
          <p:cNvSpPr/>
          <p:nvPr/>
        </p:nvSpPr>
        <p:spPr>
          <a:xfrm>
            <a:off x="8528915" y="186196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96F22BA-178B-4D95-B32C-2C1EE030060B}"/>
              </a:ext>
            </a:extLst>
          </p:cNvPr>
          <p:cNvSpPr txBox="1"/>
          <p:nvPr/>
        </p:nvSpPr>
        <p:spPr>
          <a:xfrm>
            <a:off x="7114878" y="1790990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Выручка 7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</a:t>
            </a: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 млн. </a:t>
            </a:r>
            <a:r>
              <a:rPr lang="ru-RU" sz="907" dirty="0" err="1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руб</a:t>
            </a:r>
            <a:endParaRPr lang="ru-RU" sz="907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4C2ACF8C-B701-453C-B99E-BD45BC562EFA}"/>
              </a:ext>
            </a:extLst>
          </p:cNvPr>
          <p:cNvSpPr/>
          <p:nvPr/>
        </p:nvSpPr>
        <p:spPr>
          <a:xfrm>
            <a:off x="4813486" y="1863889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8DBA7E-1AE8-43EF-8ABC-53FDCF216F92}"/>
              </a:ext>
            </a:extLst>
          </p:cNvPr>
          <p:cNvSpPr txBox="1"/>
          <p:nvPr/>
        </p:nvSpPr>
        <p:spPr>
          <a:xfrm>
            <a:off x="3399449" y="1792911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Выручка 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6</a:t>
            </a: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00+ млн. </a:t>
            </a:r>
            <a:r>
              <a:rPr lang="ru-RU" sz="907" dirty="0" err="1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руб</a:t>
            </a:r>
            <a:endParaRPr lang="ru-RU" sz="907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5D88FD80-F561-4AA7-B628-DD8789A54498}"/>
              </a:ext>
            </a:extLst>
          </p:cNvPr>
          <p:cNvSpPr/>
          <p:nvPr/>
        </p:nvSpPr>
        <p:spPr>
          <a:xfrm>
            <a:off x="10883011" y="235010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BB90BC4-A81D-4F26-8502-0AA104225C44}"/>
              </a:ext>
            </a:extLst>
          </p:cNvPr>
          <p:cNvSpPr txBox="1"/>
          <p:nvPr/>
        </p:nvSpPr>
        <p:spPr>
          <a:xfrm>
            <a:off x="9468974" y="2279130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Выручка 7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</a:t>
            </a: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0+ млн. </a:t>
            </a:r>
            <a:r>
              <a:rPr lang="ru-RU" sz="907" dirty="0" err="1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руб</a:t>
            </a:r>
            <a:endParaRPr lang="ru-RU" sz="907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AE788C95-A173-40FC-A93D-8D81F50C14F3}"/>
              </a:ext>
            </a:extLst>
          </p:cNvPr>
          <p:cNvSpPr/>
          <p:nvPr/>
        </p:nvSpPr>
        <p:spPr>
          <a:xfrm>
            <a:off x="1529854" y="3211313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441815F-A77E-45AC-AA1D-3FBFC8552EC1}"/>
              </a:ext>
            </a:extLst>
          </p:cNvPr>
          <p:cNvSpPr txBox="1"/>
          <p:nvPr/>
        </p:nvSpPr>
        <p:spPr>
          <a:xfrm>
            <a:off x="-74741" y="2675976"/>
            <a:ext cx="1594647" cy="1488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Собственное ПО для управления аэродинамической трубой, получения и обработки данных, проведения расчетов, формирование аналитики и отчетов. Выдача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 </a:t>
            </a: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профессиональных отчетов сопоставимых с НИИ</a:t>
            </a:r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id="{475046BD-E525-4BCE-8967-B0C7BDCE1ADA}"/>
              </a:ext>
            </a:extLst>
          </p:cNvPr>
          <p:cNvSpPr/>
          <p:nvPr/>
        </p:nvSpPr>
        <p:spPr>
          <a:xfrm>
            <a:off x="3184170" y="2318614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4BD01F7-D935-4381-A80A-64261189ABCB}"/>
              </a:ext>
            </a:extLst>
          </p:cNvPr>
          <p:cNvSpPr txBox="1"/>
          <p:nvPr/>
        </p:nvSpPr>
        <p:spPr>
          <a:xfrm>
            <a:off x="1775535" y="2191567"/>
            <a:ext cx="1439346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Применение во ВСОШ и  чемпионатах вузов РФ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F681957-1C4B-4151-8E1A-4B6F70D00384}"/>
              </a:ext>
            </a:extLst>
          </p:cNvPr>
          <p:cNvSpPr txBox="1"/>
          <p:nvPr/>
        </p:nvSpPr>
        <p:spPr>
          <a:xfrm>
            <a:off x="112797" y="4258782"/>
            <a:ext cx="1428630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Закрытие гранта и сдача отчетности в ФСИ</a:t>
            </a:r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37367633-E148-4C2C-9AE9-7150C5E6E604}"/>
              </a:ext>
            </a:extLst>
          </p:cNvPr>
          <p:cNvSpPr/>
          <p:nvPr/>
        </p:nvSpPr>
        <p:spPr>
          <a:xfrm>
            <a:off x="1521821" y="4393381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AFCBC782-78A0-41E0-BE2C-19E2C249146F}"/>
              </a:ext>
            </a:extLst>
          </p:cNvPr>
          <p:cNvSpPr/>
          <p:nvPr/>
        </p:nvSpPr>
        <p:spPr>
          <a:xfrm>
            <a:off x="3180742" y="3359419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BA0A094-51D6-4557-A5C1-3341BB73E52E}"/>
              </a:ext>
            </a:extLst>
          </p:cNvPr>
          <p:cNvSpPr txBox="1"/>
          <p:nvPr/>
        </p:nvSpPr>
        <p:spPr>
          <a:xfrm>
            <a:off x="1785408" y="3212762"/>
            <a:ext cx="1439346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Запуск мелкосерийного производства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4E80403B-5F9F-4C88-B982-8FDC90C99B3A}"/>
              </a:ext>
            </a:extLst>
          </p:cNvPr>
          <p:cNvSpPr/>
          <p:nvPr/>
        </p:nvSpPr>
        <p:spPr>
          <a:xfrm>
            <a:off x="3194444" y="3748262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2286DF3-CB85-4739-918F-0FAA110B43BD}"/>
              </a:ext>
            </a:extLst>
          </p:cNvPr>
          <p:cNvSpPr txBox="1"/>
          <p:nvPr/>
        </p:nvSpPr>
        <p:spPr>
          <a:xfrm>
            <a:off x="1701440" y="3591478"/>
            <a:ext cx="153137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Разработка собственных электронных компонентов </a:t>
            </a:r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94C249E0-D379-4FE5-BD2C-2DB585A266CA}"/>
              </a:ext>
            </a:extLst>
          </p:cNvPr>
          <p:cNvSpPr/>
          <p:nvPr/>
        </p:nvSpPr>
        <p:spPr>
          <a:xfrm>
            <a:off x="3187231" y="4181087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CFBE38D-BC83-4C87-9D8B-4FC00FCC6C9B}"/>
              </a:ext>
            </a:extLst>
          </p:cNvPr>
          <p:cNvSpPr txBox="1"/>
          <p:nvPr/>
        </p:nvSpPr>
        <p:spPr>
          <a:xfrm>
            <a:off x="1771508" y="3955188"/>
            <a:ext cx="1439346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Начало разработки средств визуализации и внедрение их в первые прототипы новой АДТ</a:t>
            </a:r>
          </a:p>
        </p:txBody>
      </p:sp>
      <p:sp>
        <p:nvSpPr>
          <p:cNvPr id="104" name="Овал 103">
            <a:extLst>
              <a:ext uri="{FF2B5EF4-FFF2-40B4-BE49-F238E27FC236}">
                <a16:creationId xmlns:a16="http://schemas.microsoft.com/office/drawing/2014/main" id="{DBFA13FA-83F3-4891-98B6-6F03CCD3C6B9}"/>
              </a:ext>
            </a:extLst>
          </p:cNvPr>
          <p:cNvSpPr/>
          <p:nvPr/>
        </p:nvSpPr>
        <p:spPr>
          <a:xfrm>
            <a:off x="1526903" y="4870561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D6174FE-BC35-4569-B06E-92309459191C}"/>
              </a:ext>
            </a:extLst>
          </p:cNvPr>
          <p:cNvSpPr txBox="1"/>
          <p:nvPr/>
        </p:nvSpPr>
        <p:spPr>
          <a:xfrm>
            <a:off x="80560" y="4722191"/>
            <a:ext cx="1439346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Получение первого транша инвестиций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12F75EB-E027-4DFE-A088-7290240AF8F2}"/>
              </a:ext>
            </a:extLst>
          </p:cNvPr>
          <p:cNvSpPr txBox="1"/>
          <p:nvPr/>
        </p:nvSpPr>
        <p:spPr>
          <a:xfrm>
            <a:off x="3351274" y="4578695"/>
            <a:ext cx="1439346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Запуск серийного производства</a:t>
            </a: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id="{41290F38-0EBB-4AD9-9179-C9E921FA48C9}"/>
              </a:ext>
            </a:extLst>
          </p:cNvPr>
          <p:cNvSpPr/>
          <p:nvPr/>
        </p:nvSpPr>
        <p:spPr>
          <a:xfrm>
            <a:off x="4816220" y="4732415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12" name="Овал 111">
            <a:extLst>
              <a:ext uri="{FF2B5EF4-FFF2-40B4-BE49-F238E27FC236}">
                <a16:creationId xmlns:a16="http://schemas.microsoft.com/office/drawing/2014/main" id="{A74E07E9-2B4A-45BB-A6A4-79F76CA8E1A5}"/>
              </a:ext>
            </a:extLst>
          </p:cNvPr>
          <p:cNvSpPr/>
          <p:nvPr/>
        </p:nvSpPr>
        <p:spPr>
          <a:xfrm>
            <a:off x="6656219" y="2445136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023F181-59DE-46E3-9EF8-10D38CFF77CB}"/>
              </a:ext>
            </a:extLst>
          </p:cNvPr>
          <p:cNvSpPr txBox="1"/>
          <p:nvPr/>
        </p:nvSpPr>
        <p:spPr>
          <a:xfrm>
            <a:off x="5242182" y="2374158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Реорганизация ООО в АО</a:t>
            </a:r>
          </a:p>
        </p:txBody>
      </p:sp>
      <p:sp>
        <p:nvSpPr>
          <p:cNvPr id="114" name="Овал 113">
            <a:extLst>
              <a:ext uri="{FF2B5EF4-FFF2-40B4-BE49-F238E27FC236}">
                <a16:creationId xmlns:a16="http://schemas.microsoft.com/office/drawing/2014/main" id="{128B19F4-EA92-4B70-A67D-6B71EA3691E9}"/>
              </a:ext>
            </a:extLst>
          </p:cNvPr>
          <p:cNvSpPr/>
          <p:nvPr/>
        </p:nvSpPr>
        <p:spPr>
          <a:xfrm>
            <a:off x="6651660" y="273677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5ABF617-271A-4211-956A-25E2A3FBD891}"/>
              </a:ext>
            </a:extLst>
          </p:cNvPr>
          <p:cNvSpPr txBox="1"/>
          <p:nvPr/>
        </p:nvSpPr>
        <p:spPr>
          <a:xfrm>
            <a:off x="5237623" y="2665800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Проведение 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Pre IPO</a:t>
            </a:r>
            <a:endParaRPr lang="ru-RU" sz="907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16" name="Овал 115">
            <a:extLst>
              <a:ext uri="{FF2B5EF4-FFF2-40B4-BE49-F238E27FC236}">
                <a16:creationId xmlns:a16="http://schemas.microsoft.com/office/drawing/2014/main" id="{975DA274-1AB0-4EAF-A9C4-995934899DAA}"/>
              </a:ext>
            </a:extLst>
          </p:cNvPr>
          <p:cNvSpPr/>
          <p:nvPr/>
        </p:nvSpPr>
        <p:spPr>
          <a:xfrm>
            <a:off x="6640446" y="3101202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7258122-E27C-4270-AC4E-67BE5B0D37E0}"/>
              </a:ext>
            </a:extLst>
          </p:cNvPr>
          <p:cNvSpPr txBox="1"/>
          <p:nvPr/>
        </p:nvSpPr>
        <p:spPr>
          <a:xfrm>
            <a:off x="5081438" y="2900025"/>
            <a:ext cx="1589418" cy="511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Создание своих собственных и партнерских сервисных центров</a:t>
            </a:r>
          </a:p>
        </p:txBody>
      </p:sp>
      <p:sp>
        <p:nvSpPr>
          <p:cNvPr id="118" name="Овал 117">
            <a:extLst>
              <a:ext uri="{FF2B5EF4-FFF2-40B4-BE49-F238E27FC236}">
                <a16:creationId xmlns:a16="http://schemas.microsoft.com/office/drawing/2014/main" id="{AEC01248-745D-48DC-A8B9-20ED13824454}"/>
              </a:ext>
            </a:extLst>
          </p:cNvPr>
          <p:cNvSpPr/>
          <p:nvPr/>
        </p:nvSpPr>
        <p:spPr>
          <a:xfrm>
            <a:off x="6644450" y="3690033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4ACD817-A613-46E6-B503-17E6E0C5208E}"/>
              </a:ext>
            </a:extLst>
          </p:cNvPr>
          <p:cNvSpPr txBox="1"/>
          <p:nvPr/>
        </p:nvSpPr>
        <p:spPr>
          <a:xfrm>
            <a:off x="5085442" y="3470669"/>
            <a:ext cx="1589418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Проведение международного конкурса авиационной тематики страны БРИКС</a:t>
            </a:r>
          </a:p>
        </p:txBody>
      </p:sp>
      <p:sp>
        <p:nvSpPr>
          <p:cNvPr id="121" name="Овал 120">
            <a:extLst>
              <a:ext uri="{FF2B5EF4-FFF2-40B4-BE49-F238E27FC236}">
                <a16:creationId xmlns:a16="http://schemas.microsoft.com/office/drawing/2014/main" id="{D5E7FE0F-3BDA-48B0-8A2F-858B0FA2E465}"/>
              </a:ext>
            </a:extLst>
          </p:cNvPr>
          <p:cNvSpPr/>
          <p:nvPr/>
        </p:nvSpPr>
        <p:spPr>
          <a:xfrm>
            <a:off x="3194435" y="4872794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C84BCFA-1447-44F6-B95D-29DFE61BB630}"/>
              </a:ext>
            </a:extLst>
          </p:cNvPr>
          <p:cNvSpPr txBox="1"/>
          <p:nvPr/>
        </p:nvSpPr>
        <p:spPr>
          <a:xfrm>
            <a:off x="1685533" y="4597907"/>
            <a:ext cx="1535640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Подписание и реализация предварительных договоров на поставку первой партии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035317F-3127-4AE0-9C39-7836822534B4}"/>
              </a:ext>
            </a:extLst>
          </p:cNvPr>
          <p:cNvSpPr txBox="1"/>
          <p:nvPr/>
        </p:nvSpPr>
        <p:spPr>
          <a:xfrm>
            <a:off x="1570005" y="5196786"/>
            <a:ext cx="1634991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Внесение в реестр поставщиков</a:t>
            </a:r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 </a:t>
            </a:r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 нац. проекты</a:t>
            </a:r>
          </a:p>
        </p:txBody>
      </p:sp>
      <p:sp>
        <p:nvSpPr>
          <p:cNvPr id="124" name="Овал 123">
            <a:extLst>
              <a:ext uri="{FF2B5EF4-FFF2-40B4-BE49-F238E27FC236}">
                <a16:creationId xmlns:a16="http://schemas.microsoft.com/office/drawing/2014/main" id="{A502E065-C32E-4B3C-92BB-C1CF835A9BD2}"/>
              </a:ext>
            </a:extLst>
          </p:cNvPr>
          <p:cNvSpPr/>
          <p:nvPr/>
        </p:nvSpPr>
        <p:spPr>
          <a:xfrm>
            <a:off x="3186816" y="5317205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14EAB2E-1EE6-49DB-8106-96F7229E8163}"/>
              </a:ext>
            </a:extLst>
          </p:cNvPr>
          <p:cNvSpPr txBox="1"/>
          <p:nvPr/>
        </p:nvSpPr>
        <p:spPr>
          <a:xfrm>
            <a:off x="5248409" y="4208251"/>
            <a:ext cx="1439346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Применение во ВСОШ и  чемпионатах вузов РФ</a:t>
            </a:r>
          </a:p>
        </p:txBody>
      </p:sp>
      <p:sp>
        <p:nvSpPr>
          <p:cNvPr id="126" name="Овал 125">
            <a:extLst>
              <a:ext uri="{FF2B5EF4-FFF2-40B4-BE49-F238E27FC236}">
                <a16:creationId xmlns:a16="http://schemas.microsoft.com/office/drawing/2014/main" id="{2CFCD4DB-24F4-4002-8596-3A129CBEA467}"/>
              </a:ext>
            </a:extLst>
          </p:cNvPr>
          <p:cNvSpPr/>
          <p:nvPr/>
        </p:nvSpPr>
        <p:spPr>
          <a:xfrm>
            <a:off x="4829674" y="4103695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4D5B362-B245-41D3-B436-27FC4487ADE4}"/>
              </a:ext>
            </a:extLst>
          </p:cNvPr>
          <p:cNvSpPr txBox="1"/>
          <p:nvPr/>
        </p:nvSpPr>
        <p:spPr>
          <a:xfrm>
            <a:off x="3270666" y="3884331"/>
            <a:ext cx="1589418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Проведение международного конкурса авиационной тематики страны БРИКС</a:t>
            </a:r>
          </a:p>
        </p:txBody>
      </p:sp>
      <p:sp>
        <p:nvSpPr>
          <p:cNvPr id="128" name="Овал 127">
            <a:extLst>
              <a:ext uri="{FF2B5EF4-FFF2-40B4-BE49-F238E27FC236}">
                <a16:creationId xmlns:a16="http://schemas.microsoft.com/office/drawing/2014/main" id="{36533909-63E9-495C-A90B-E36BABE97EAF}"/>
              </a:ext>
            </a:extLst>
          </p:cNvPr>
          <p:cNvSpPr/>
          <p:nvPr/>
        </p:nvSpPr>
        <p:spPr>
          <a:xfrm>
            <a:off x="6648618" y="4345019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2DE318EF-B90B-4C78-BB38-B369BFC38C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401" y="262886"/>
            <a:ext cx="1463167" cy="587405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086C8B84-9C76-4730-8585-8612E6546B6C}"/>
              </a:ext>
            </a:extLst>
          </p:cNvPr>
          <p:cNvSpPr txBox="1"/>
          <p:nvPr/>
        </p:nvSpPr>
        <p:spPr>
          <a:xfrm>
            <a:off x="3225665" y="4989069"/>
            <a:ext cx="1597014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Работа отдела качества и аналитика данных от потребителей первой партии </a:t>
            </a:r>
          </a:p>
        </p:txBody>
      </p:sp>
      <p:sp>
        <p:nvSpPr>
          <p:cNvPr id="132" name="Овал 131">
            <a:extLst>
              <a:ext uri="{FF2B5EF4-FFF2-40B4-BE49-F238E27FC236}">
                <a16:creationId xmlns:a16="http://schemas.microsoft.com/office/drawing/2014/main" id="{5C5EE69A-A54D-4918-9EC8-E60766A16CFE}"/>
              </a:ext>
            </a:extLst>
          </p:cNvPr>
          <p:cNvSpPr/>
          <p:nvPr/>
        </p:nvSpPr>
        <p:spPr>
          <a:xfrm>
            <a:off x="4829984" y="527967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C31EC79-A630-44AE-94AC-CC643F7CC646}"/>
              </a:ext>
            </a:extLst>
          </p:cNvPr>
          <p:cNvSpPr txBox="1"/>
          <p:nvPr/>
        </p:nvSpPr>
        <p:spPr>
          <a:xfrm>
            <a:off x="4867679" y="4582117"/>
            <a:ext cx="1809290" cy="1209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Внедрение системы измерения с помощью двух тензометрических весов для снятия показаний одновременно с крыла и фюзеляжа в трубе на получение данных с каждого элемента отдельно </a:t>
            </a:r>
          </a:p>
        </p:txBody>
      </p:sp>
      <p:sp>
        <p:nvSpPr>
          <p:cNvPr id="135" name="Овал 134">
            <a:extLst>
              <a:ext uri="{FF2B5EF4-FFF2-40B4-BE49-F238E27FC236}">
                <a16:creationId xmlns:a16="http://schemas.microsoft.com/office/drawing/2014/main" id="{D8A5EEF0-C93B-45C5-BC13-8769AD787AE6}"/>
              </a:ext>
            </a:extLst>
          </p:cNvPr>
          <p:cNvSpPr/>
          <p:nvPr/>
        </p:nvSpPr>
        <p:spPr>
          <a:xfrm>
            <a:off x="6658031" y="5107410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555316B-ABC4-434F-8ECA-69A6757E9F38}"/>
              </a:ext>
            </a:extLst>
          </p:cNvPr>
          <p:cNvSpPr txBox="1"/>
          <p:nvPr/>
        </p:nvSpPr>
        <p:spPr>
          <a:xfrm>
            <a:off x="6981079" y="2637694"/>
            <a:ext cx="1519225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Локализация 90%</a:t>
            </a:r>
          </a:p>
        </p:txBody>
      </p:sp>
      <p:sp>
        <p:nvSpPr>
          <p:cNvPr id="137" name="Овал 136">
            <a:extLst>
              <a:ext uri="{FF2B5EF4-FFF2-40B4-BE49-F238E27FC236}">
                <a16:creationId xmlns:a16="http://schemas.microsoft.com/office/drawing/2014/main" id="{2CEF3D58-74D6-4F60-8D6A-82A0C30F59AB}"/>
              </a:ext>
            </a:extLst>
          </p:cNvPr>
          <p:cNvSpPr/>
          <p:nvPr/>
        </p:nvSpPr>
        <p:spPr>
          <a:xfrm>
            <a:off x="8523968" y="270334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18F26A10-93CF-42D6-A7EF-DD3D0DD86A11}"/>
              </a:ext>
            </a:extLst>
          </p:cNvPr>
          <p:cNvSpPr txBox="1"/>
          <p:nvPr/>
        </p:nvSpPr>
        <p:spPr>
          <a:xfrm>
            <a:off x="6981079" y="3028234"/>
            <a:ext cx="1519225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IPO</a:t>
            </a:r>
            <a:endParaRPr lang="ru-RU" sz="907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39" name="Овал 138">
            <a:extLst>
              <a:ext uri="{FF2B5EF4-FFF2-40B4-BE49-F238E27FC236}">
                <a16:creationId xmlns:a16="http://schemas.microsoft.com/office/drawing/2014/main" id="{6E1E785C-8ED2-4A79-B26D-5A76CD9BBDC9}"/>
              </a:ext>
            </a:extLst>
          </p:cNvPr>
          <p:cNvSpPr/>
          <p:nvPr/>
        </p:nvSpPr>
        <p:spPr>
          <a:xfrm>
            <a:off x="8523968" y="3093888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42" name="Овал 141">
            <a:extLst>
              <a:ext uri="{FF2B5EF4-FFF2-40B4-BE49-F238E27FC236}">
                <a16:creationId xmlns:a16="http://schemas.microsoft.com/office/drawing/2014/main" id="{BF5D6DBC-6E92-4DC5-839D-7BF26A208670}"/>
              </a:ext>
            </a:extLst>
          </p:cNvPr>
          <p:cNvSpPr/>
          <p:nvPr/>
        </p:nvSpPr>
        <p:spPr>
          <a:xfrm>
            <a:off x="8541638" y="3548144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DD4AD2D-CCA3-4DD3-8C77-13C1D7B2DFA2}"/>
              </a:ext>
            </a:extLst>
          </p:cNvPr>
          <p:cNvSpPr txBox="1"/>
          <p:nvPr/>
        </p:nvSpPr>
        <p:spPr>
          <a:xfrm>
            <a:off x="6982630" y="3328780"/>
            <a:ext cx="1589418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Проведение международного конкурса авиационной тематики страны БРИКС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E50C993E-C007-4A3E-AD28-456636A1F154}"/>
              </a:ext>
            </a:extLst>
          </p:cNvPr>
          <p:cNvSpPr txBox="1"/>
          <p:nvPr/>
        </p:nvSpPr>
        <p:spPr>
          <a:xfrm>
            <a:off x="7145597" y="4066362"/>
            <a:ext cx="1439346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Применение во ВСОШ и  чемпионатах вузов РФ</a:t>
            </a:r>
          </a:p>
        </p:txBody>
      </p:sp>
      <p:sp>
        <p:nvSpPr>
          <p:cNvPr id="145" name="Овал 144">
            <a:extLst>
              <a:ext uri="{FF2B5EF4-FFF2-40B4-BE49-F238E27FC236}">
                <a16:creationId xmlns:a16="http://schemas.microsoft.com/office/drawing/2014/main" id="{AD401EC7-6E8A-4CD5-B73B-5A34F593A38D}"/>
              </a:ext>
            </a:extLst>
          </p:cNvPr>
          <p:cNvSpPr/>
          <p:nvPr/>
        </p:nvSpPr>
        <p:spPr>
          <a:xfrm>
            <a:off x="8545806" y="4203130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39709E5-37AD-4421-B858-D12F13EF0199}"/>
              </a:ext>
            </a:extLst>
          </p:cNvPr>
          <p:cNvSpPr txBox="1"/>
          <p:nvPr/>
        </p:nvSpPr>
        <p:spPr>
          <a:xfrm>
            <a:off x="7128706" y="4517643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Штат 30 + сотрудников</a:t>
            </a:r>
          </a:p>
        </p:txBody>
      </p:sp>
      <p:sp>
        <p:nvSpPr>
          <p:cNvPr id="147" name="Овал 146">
            <a:extLst>
              <a:ext uri="{FF2B5EF4-FFF2-40B4-BE49-F238E27FC236}">
                <a16:creationId xmlns:a16="http://schemas.microsoft.com/office/drawing/2014/main" id="{C231947A-1634-4A8C-9AB8-189F5E37AAE5}"/>
              </a:ext>
            </a:extLst>
          </p:cNvPr>
          <p:cNvSpPr/>
          <p:nvPr/>
        </p:nvSpPr>
        <p:spPr>
          <a:xfrm>
            <a:off x="8533404" y="4594541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88DBA611-1CEC-433B-85FA-C0D3DB0172A2}"/>
              </a:ext>
            </a:extLst>
          </p:cNvPr>
          <p:cNvSpPr txBox="1"/>
          <p:nvPr/>
        </p:nvSpPr>
        <p:spPr>
          <a:xfrm>
            <a:off x="7118021" y="4827752"/>
            <a:ext cx="1439346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Выход инвестора</a:t>
            </a:r>
          </a:p>
        </p:txBody>
      </p:sp>
      <p:sp>
        <p:nvSpPr>
          <p:cNvPr id="149" name="Овал 148">
            <a:extLst>
              <a:ext uri="{FF2B5EF4-FFF2-40B4-BE49-F238E27FC236}">
                <a16:creationId xmlns:a16="http://schemas.microsoft.com/office/drawing/2014/main" id="{C0849863-DC2E-4E1F-8D51-40BBAEDBE837}"/>
              </a:ext>
            </a:extLst>
          </p:cNvPr>
          <p:cNvSpPr/>
          <p:nvPr/>
        </p:nvSpPr>
        <p:spPr>
          <a:xfrm>
            <a:off x="8522719" y="4904650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50" name="Овал 149">
            <a:extLst>
              <a:ext uri="{FF2B5EF4-FFF2-40B4-BE49-F238E27FC236}">
                <a16:creationId xmlns:a16="http://schemas.microsoft.com/office/drawing/2014/main" id="{D4535EB1-65AC-49A3-99D0-21A8A79CD509}"/>
              </a:ext>
            </a:extLst>
          </p:cNvPr>
          <p:cNvSpPr/>
          <p:nvPr/>
        </p:nvSpPr>
        <p:spPr>
          <a:xfrm>
            <a:off x="10878843" y="2808504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9F4885F-4387-43C6-BFA2-AE5FAFA74096}"/>
              </a:ext>
            </a:extLst>
          </p:cNvPr>
          <p:cNvSpPr txBox="1"/>
          <p:nvPr/>
        </p:nvSpPr>
        <p:spPr>
          <a:xfrm>
            <a:off x="9319835" y="2589140"/>
            <a:ext cx="1589418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Проведение международного конкурса авиационной тематики страны БРИКС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A6A84FE-6B1A-4406-91B6-B628B727D312}"/>
              </a:ext>
            </a:extLst>
          </p:cNvPr>
          <p:cNvSpPr txBox="1"/>
          <p:nvPr/>
        </p:nvSpPr>
        <p:spPr>
          <a:xfrm>
            <a:off x="9482802" y="3326722"/>
            <a:ext cx="1439346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7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Применение во ВСОШ и  чемпионатах вузов РФ</a:t>
            </a:r>
          </a:p>
        </p:txBody>
      </p:sp>
      <p:sp>
        <p:nvSpPr>
          <p:cNvPr id="153" name="Овал 152">
            <a:extLst>
              <a:ext uri="{FF2B5EF4-FFF2-40B4-BE49-F238E27FC236}">
                <a16:creationId xmlns:a16="http://schemas.microsoft.com/office/drawing/2014/main" id="{65985B90-DA28-4E1C-B97B-6A3222B8634C}"/>
              </a:ext>
            </a:extLst>
          </p:cNvPr>
          <p:cNvSpPr/>
          <p:nvPr/>
        </p:nvSpPr>
        <p:spPr>
          <a:xfrm>
            <a:off x="10883011" y="3463490"/>
            <a:ext cx="97976" cy="979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54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2BE078C-665D-84EF-B0DA-0C54A66D63AB}"/>
              </a:ext>
            </a:extLst>
          </p:cNvPr>
          <p:cNvSpPr txBox="1">
            <a:spLocks/>
          </p:cNvSpPr>
          <p:nvPr/>
        </p:nvSpPr>
        <p:spPr>
          <a:xfrm>
            <a:off x="1707860" y="307902"/>
            <a:ext cx="4740186" cy="48744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algn="l">
              <a:lnSpc>
                <a:spcPct val="100000"/>
              </a:lnSpc>
              <a:spcBef>
                <a:spcPts val="100"/>
              </a:spcBef>
            </a:pPr>
            <a:r>
              <a:rPr lang="ru-RU" sz="3084" b="1" spc="-5" dirty="0">
                <a:latin typeface="Calleo-Trial SemiBold"/>
                <a:ea typeface="Inter Semi Bold" panose="02000703000000020004" pitchFamily="50" charset="0"/>
                <a:cs typeface="Inter Semi Bold" panose="02000703000000020004" pitchFamily="50" charset="0"/>
              </a:rPr>
              <a:t>Финансы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E7432D-FBD8-0419-A0A7-F7BAEC7E6C9C}"/>
              </a:ext>
            </a:extLst>
          </p:cNvPr>
          <p:cNvSpPr txBox="1"/>
          <p:nvPr/>
        </p:nvSpPr>
        <p:spPr>
          <a:xfrm>
            <a:off x="10374618" y="6664666"/>
            <a:ext cx="392933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89" dirty="0">
                <a:solidFill>
                  <a:schemeClr val="bg1">
                    <a:lumMod val="75000"/>
                  </a:schemeClr>
                </a:solidFill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8</a:t>
            </a:r>
          </a:p>
        </p:txBody>
      </p:sp>
      <p:graphicFrame>
        <p:nvGraphicFramePr>
          <p:cNvPr id="6" name="Таблица 9">
            <a:extLst>
              <a:ext uri="{FF2B5EF4-FFF2-40B4-BE49-F238E27FC236}">
                <a16:creationId xmlns:a16="http://schemas.microsoft.com/office/drawing/2014/main" id="{E7F684B1-209E-1962-E026-301D313C8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674499"/>
              </p:ext>
            </p:extLst>
          </p:nvPr>
        </p:nvGraphicFramePr>
        <p:xfrm>
          <a:off x="1749991" y="1982836"/>
          <a:ext cx="2547367" cy="3707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318">
                  <a:extLst>
                    <a:ext uri="{9D8B030D-6E8A-4147-A177-3AD203B41FA5}">
                      <a16:colId xmlns:a16="http://schemas.microsoft.com/office/drawing/2014/main" val="3303875243"/>
                    </a:ext>
                  </a:extLst>
                </a:gridCol>
                <a:gridCol w="1143049">
                  <a:extLst>
                    <a:ext uri="{9D8B030D-6E8A-4147-A177-3AD203B41FA5}">
                      <a16:colId xmlns:a16="http://schemas.microsoft.com/office/drawing/2014/main" val="2891387112"/>
                    </a:ext>
                  </a:extLst>
                </a:gridCol>
              </a:tblGrid>
              <a:tr h="442004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в млн ₽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по итогам </a:t>
                      </a:r>
                      <a:endParaRPr lang="en-US" sz="8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5 лет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518587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900" dirty="0">
                          <a:latin typeface="Century Gothic" panose="020B0502020202020204" pitchFamily="34" charset="0"/>
                        </a:rPr>
                        <a:t>Выручка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694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02490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/>
                      <a:r>
                        <a:rPr lang="en-US" sz="900" dirty="0">
                          <a:latin typeface="Century Gothic" panose="020B0502020202020204" pitchFamily="34" charset="0"/>
                        </a:rPr>
                        <a:t>EBITDA</a:t>
                      </a:r>
                      <a:endParaRPr lang="ru-RU" sz="900" dirty="0">
                        <a:latin typeface="Century Gothic" panose="020B0502020202020204" pitchFamily="34" charset="0"/>
                      </a:endParaRP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390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71567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900" dirty="0">
                          <a:latin typeface="Century Gothic" panose="020B0502020202020204" pitchFamily="34" charset="0"/>
                        </a:rPr>
                        <a:t>Чистая прибыль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381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014843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FCF</a:t>
                      </a:r>
                    </a:p>
                  </a:txBody>
                  <a:tcPr marL="62215" marR="62215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354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214854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WACC</a:t>
                      </a:r>
                    </a:p>
                  </a:txBody>
                  <a:tcPr marL="62215" marR="62215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31,38 %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978668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NPV</a:t>
                      </a:r>
                      <a:endParaRPr lang="ru-RU" sz="900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2215" marR="62215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753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039064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IRR</a:t>
                      </a:r>
                    </a:p>
                  </a:txBody>
                  <a:tcPr marL="62215" marR="62215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                      35,65 %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380347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ROI</a:t>
                      </a:r>
                    </a:p>
                  </a:txBody>
                  <a:tcPr marL="62215" marR="62215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109 %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262236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PBP</a:t>
                      </a:r>
                    </a:p>
                  </a:txBody>
                  <a:tcPr marL="62215" marR="62215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840129"/>
                  </a:ext>
                </a:extLst>
              </a:tr>
              <a:tr h="326585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DPBP</a:t>
                      </a:r>
                    </a:p>
                  </a:txBody>
                  <a:tcPr marL="62215" marR="62215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8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79048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7E74219-22CE-F4BA-4AE8-E7BB538A870C}"/>
              </a:ext>
            </a:extLst>
          </p:cNvPr>
          <p:cNvSpPr txBox="1"/>
          <p:nvPr/>
        </p:nvSpPr>
        <p:spPr>
          <a:xfrm>
            <a:off x="1646434" y="1852132"/>
            <a:ext cx="4212953" cy="275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089" b="1" dirty="0">
                <a:latin typeface="Comfortaa" panose="020B0604020202020204" charset="0"/>
                <a:ea typeface="Inter Semi Bold" panose="02000703000000020004" pitchFamily="50" charset="0"/>
                <a:cs typeface="Comfortaa" panose="020B0604020202020204" charset="0"/>
              </a:rPr>
              <a:t>Итоги проекта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CA1AC-26E8-BCB6-A872-79F7AC70DCA8}"/>
              </a:ext>
            </a:extLst>
          </p:cNvPr>
          <p:cNvSpPr txBox="1"/>
          <p:nvPr/>
        </p:nvSpPr>
        <p:spPr>
          <a:xfrm>
            <a:off x="4786278" y="1283290"/>
            <a:ext cx="4212953" cy="275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089" b="1" dirty="0">
                <a:latin typeface="Comfortaa" panose="020B0604020202020204" charset="0"/>
                <a:cs typeface="Comfortaa" panose="020B0604020202020204" charset="0"/>
              </a:rPr>
              <a:t>Прогноз развития</a:t>
            </a:r>
          </a:p>
        </p:txBody>
      </p:sp>
      <p:graphicFrame>
        <p:nvGraphicFramePr>
          <p:cNvPr id="11" name="Таблица 9">
            <a:extLst>
              <a:ext uri="{FF2B5EF4-FFF2-40B4-BE49-F238E27FC236}">
                <a16:creationId xmlns:a16="http://schemas.microsoft.com/office/drawing/2014/main" id="{94CC8A13-5DBD-CDA6-7CF1-582DA6D60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443692"/>
              </p:ext>
            </p:extLst>
          </p:nvPr>
        </p:nvGraphicFramePr>
        <p:xfrm>
          <a:off x="4860000" y="1812853"/>
          <a:ext cx="5740231" cy="1674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5647">
                  <a:extLst>
                    <a:ext uri="{9D8B030D-6E8A-4147-A177-3AD203B41FA5}">
                      <a16:colId xmlns:a16="http://schemas.microsoft.com/office/drawing/2014/main" val="3303875243"/>
                    </a:ext>
                  </a:extLst>
                </a:gridCol>
                <a:gridCol w="635760">
                  <a:extLst>
                    <a:ext uri="{9D8B030D-6E8A-4147-A177-3AD203B41FA5}">
                      <a16:colId xmlns:a16="http://schemas.microsoft.com/office/drawing/2014/main" val="1676249709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1174551993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4249514745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2891387112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639589155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2240170496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2873231926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3809904197"/>
                    </a:ext>
                  </a:extLst>
                </a:gridCol>
                <a:gridCol w="546103">
                  <a:extLst>
                    <a:ext uri="{9D8B030D-6E8A-4147-A177-3AD203B41FA5}">
                      <a16:colId xmlns:a16="http://schemas.microsoft.com/office/drawing/2014/main" val="2896208661"/>
                    </a:ext>
                  </a:extLst>
                </a:gridCol>
              </a:tblGrid>
              <a:tr h="261268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в млн ₽ / годы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1</a:t>
                      </a:r>
                      <a:endParaRPr lang="ru-RU" sz="8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2</a:t>
                      </a:r>
                      <a:endParaRPr lang="ru-RU" sz="8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3</a:t>
                      </a:r>
                      <a:endParaRPr lang="ru-RU" sz="8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4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5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6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7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8</a:t>
                      </a:r>
                    </a:p>
                  </a:txBody>
                  <a:tcPr marL="41476" marR="41476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∑</a:t>
                      </a:r>
                    </a:p>
                  </a:txBody>
                  <a:tcPr marL="41476" marR="41476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518587"/>
                  </a:ext>
                </a:extLst>
              </a:tr>
              <a:tr h="264962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900" dirty="0"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Выручка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287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613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656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695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2 260</a:t>
                      </a:r>
                    </a:p>
                  </a:txBody>
                  <a:tcPr marL="0" marR="0" marT="0" marB="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02490"/>
                  </a:ext>
                </a:extLst>
              </a:tr>
              <a:tr h="264962">
                <a:tc>
                  <a:txBody>
                    <a:bodyPr/>
                    <a:lstStyle/>
                    <a:p>
                      <a:pPr marL="84138" indent="0" algn="l"/>
                      <a:r>
                        <a:rPr lang="en-US" sz="900" dirty="0"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EBITDA</a:t>
                      </a:r>
                      <a:endParaRPr lang="ru-RU" sz="900" dirty="0"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-11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153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317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362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1 161</a:t>
                      </a:r>
                    </a:p>
                  </a:txBody>
                  <a:tcPr marL="0" marR="0" marT="0" marB="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571567"/>
                  </a:ext>
                </a:extLst>
              </a:tr>
              <a:tr h="309168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900" i="1" dirty="0">
                          <a:solidFill>
                            <a:srgbClr val="C00000"/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рент. E</a:t>
                      </a:r>
                      <a:r>
                        <a:rPr lang="en-US" sz="900" i="1" dirty="0">
                          <a:solidFill>
                            <a:srgbClr val="C00000"/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BITDA</a:t>
                      </a:r>
                      <a:endParaRPr lang="ru-RU" sz="900" i="1" dirty="0">
                        <a:solidFill>
                          <a:srgbClr val="C00000"/>
                        </a:solidFill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-107%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53%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321" marR="4321" marT="4321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543054"/>
                  </a:ext>
                </a:extLst>
              </a:tr>
              <a:tr h="309168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900" dirty="0"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Чистая прибыль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-</a:t>
                      </a: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-16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312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335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357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1 138</a:t>
                      </a:r>
                    </a:p>
                  </a:txBody>
                  <a:tcPr marL="0" marR="0" marT="0" marB="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014843"/>
                  </a:ext>
                </a:extLst>
              </a:tr>
              <a:tr h="264962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900" i="1" dirty="0">
                          <a:solidFill>
                            <a:srgbClr val="F90615"/>
                          </a:solidFill>
                          <a:latin typeface="Inter Extra Light" panose="02000303000000020004" pitchFamily="50" charset="0"/>
                          <a:ea typeface="Inter Extra Light" panose="02000303000000020004" pitchFamily="50" charset="0"/>
                          <a:cs typeface="Inter Extra Light" panose="02000303000000020004" pitchFamily="50" charset="0"/>
                        </a:rPr>
                        <a:t>рент. ЧП</a:t>
                      </a:r>
                    </a:p>
                  </a:txBody>
                  <a:tcPr marL="41476" marR="41476" marT="0" marB="3265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1" u="none" strike="noStrike" dirty="0">
                        <a:solidFill>
                          <a:srgbClr val="F90615"/>
                        </a:solidFill>
                        <a:effectLst/>
                        <a:highlight>
                          <a:srgbClr val="FFFF00"/>
                        </a:highlight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1" u="none" strike="noStrike" dirty="0">
                        <a:solidFill>
                          <a:srgbClr val="148B72"/>
                        </a:solidFill>
                        <a:effectLst/>
                        <a:highlight>
                          <a:srgbClr val="FFFF00"/>
                        </a:highlight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1" u="none" strike="noStrike" dirty="0">
                        <a:solidFill>
                          <a:srgbClr val="148B72"/>
                        </a:solidFill>
                        <a:effectLst/>
                        <a:highlight>
                          <a:srgbClr val="FFFF00"/>
                        </a:highlight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321" marR="4321" marT="43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-149%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321" marR="4321" marT="4321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141610"/>
                  </a:ext>
                </a:extLst>
              </a:tr>
            </a:tbl>
          </a:graphicData>
        </a:graphic>
      </p:graphicFrame>
      <p:sp>
        <p:nvSpPr>
          <p:cNvPr id="17" name="Google Shape;138;p18">
            <a:extLst>
              <a:ext uri="{FF2B5EF4-FFF2-40B4-BE49-F238E27FC236}">
                <a16:creationId xmlns:a16="http://schemas.microsoft.com/office/drawing/2014/main" id="{6FCCBE01-E08C-075E-C860-CF63163E9203}"/>
              </a:ext>
            </a:extLst>
          </p:cNvPr>
          <p:cNvSpPr txBox="1"/>
          <p:nvPr/>
        </p:nvSpPr>
        <p:spPr>
          <a:xfrm>
            <a:off x="4702602" y="4353179"/>
            <a:ext cx="1745443" cy="139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907" dirty="0">
                <a:solidFill>
                  <a:srgbClr val="F90615"/>
                </a:solidFill>
                <a:latin typeface="Comfortaa" panose="020B0604020202020204" charset="0"/>
                <a:cs typeface="Comfortaa" panose="020B0604020202020204" charset="0"/>
              </a:rPr>
              <a:t>CAGR </a:t>
            </a:r>
            <a:r>
              <a:rPr lang="ru-RU" sz="907" baseline="-25000" dirty="0">
                <a:solidFill>
                  <a:srgbClr val="F90615"/>
                </a:solidFill>
                <a:latin typeface="Comfortaa" panose="020B0604020202020204" charset="0"/>
                <a:cs typeface="Comfortaa" panose="020B0604020202020204" charset="0"/>
              </a:rPr>
              <a:t>по выручке </a:t>
            </a:r>
            <a:r>
              <a:rPr lang="ru-RU" sz="907" dirty="0">
                <a:solidFill>
                  <a:srgbClr val="F90615"/>
                </a:solidFill>
                <a:latin typeface="Comfortaa" panose="020B0604020202020204" charset="0"/>
                <a:cs typeface="Comfortaa" panose="020B0604020202020204" charset="0"/>
              </a:rPr>
              <a:t>= 5749%</a:t>
            </a:r>
          </a:p>
        </p:txBody>
      </p:sp>
      <p:sp>
        <p:nvSpPr>
          <p:cNvPr id="23" name="Google Shape;138;p18">
            <a:extLst>
              <a:ext uri="{FF2B5EF4-FFF2-40B4-BE49-F238E27FC236}">
                <a16:creationId xmlns:a16="http://schemas.microsoft.com/office/drawing/2014/main" id="{49F9AC04-3BF1-4648-060D-0B162AD029A0}"/>
              </a:ext>
            </a:extLst>
          </p:cNvPr>
          <p:cNvSpPr txBox="1"/>
          <p:nvPr/>
        </p:nvSpPr>
        <p:spPr>
          <a:xfrm>
            <a:off x="4702602" y="3650541"/>
            <a:ext cx="1745443" cy="279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907" dirty="0">
                <a:solidFill>
                  <a:srgbClr val="F90615"/>
                </a:solidFill>
                <a:latin typeface="Comfortaa" panose="020B0604020202020204" charset="0"/>
                <a:cs typeface="Comfortaa" panose="020B0604020202020204" charset="0"/>
              </a:rPr>
              <a:t>Средняя рентабельность по Чистой прибыли = 11%</a:t>
            </a:r>
          </a:p>
        </p:txBody>
      </p:sp>
      <p:sp>
        <p:nvSpPr>
          <p:cNvPr id="24" name="Google Shape;138;p18">
            <a:extLst>
              <a:ext uri="{FF2B5EF4-FFF2-40B4-BE49-F238E27FC236}">
                <a16:creationId xmlns:a16="http://schemas.microsoft.com/office/drawing/2014/main" id="{77860869-2CCF-9295-0E99-76FDC393D629}"/>
              </a:ext>
            </a:extLst>
          </p:cNvPr>
          <p:cNvSpPr txBox="1"/>
          <p:nvPr/>
        </p:nvSpPr>
        <p:spPr>
          <a:xfrm>
            <a:off x="4702602" y="3998618"/>
            <a:ext cx="1745443" cy="279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907" dirty="0">
                <a:solidFill>
                  <a:srgbClr val="FF0000"/>
                </a:solidFill>
                <a:latin typeface="Comfortaa" panose="020B0604020202020204" charset="0"/>
                <a:cs typeface="Comfortaa" panose="020B0604020202020204" charset="0"/>
              </a:rPr>
              <a:t>Средняя рентабельность по E</a:t>
            </a:r>
            <a:r>
              <a:rPr lang="en-US" sz="907" dirty="0">
                <a:solidFill>
                  <a:srgbClr val="FF0000"/>
                </a:solidFill>
                <a:latin typeface="Comfortaa" panose="020B0604020202020204" charset="0"/>
                <a:cs typeface="Comfortaa" panose="020B0604020202020204" charset="0"/>
              </a:rPr>
              <a:t>BITDA</a:t>
            </a:r>
            <a:r>
              <a:rPr lang="ru-RU" sz="907" dirty="0">
                <a:solidFill>
                  <a:srgbClr val="FF0000"/>
                </a:solidFill>
                <a:latin typeface="Comfortaa" panose="020B0604020202020204" charset="0"/>
                <a:cs typeface="Comfortaa" panose="020B0604020202020204" charset="0"/>
              </a:rPr>
              <a:t>= 20%</a:t>
            </a:r>
          </a:p>
        </p:txBody>
      </p:sp>
      <p:sp>
        <p:nvSpPr>
          <p:cNvPr id="20" name="Открывающая квадратная скобка 19">
            <a:extLst>
              <a:ext uri="{FF2B5EF4-FFF2-40B4-BE49-F238E27FC236}">
                <a16:creationId xmlns:a16="http://schemas.microsoft.com/office/drawing/2014/main" id="{EDDBBB4D-2891-B594-83B7-1F6440ADBF8B}"/>
              </a:ext>
            </a:extLst>
          </p:cNvPr>
          <p:cNvSpPr/>
          <p:nvPr/>
        </p:nvSpPr>
        <p:spPr>
          <a:xfrm rot="5400000">
            <a:off x="6358606" y="1071748"/>
            <a:ext cx="366229" cy="1489465"/>
          </a:xfrm>
          <a:prstGeom prst="leftBracket">
            <a:avLst>
              <a:gd name="adj" fmla="val 0"/>
            </a:avLst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59387" y="1573894"/>
            <a:ext cx="1421966" cy="2178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816" dirty="0">
                <a:solidFill>
                  <a:schemeClr val="bg1">
                    <a:lumMod val="75000"/>
                  </a:schemeClr>
                </a:solidFill>
                <a:latin typeface="Comfortaa" panose="020B0604020202020204" charset="0"/>
                <a:cs typeface="Comfortaa" panose="020B0604020202020204" charset="0"/>
              </a:rPr>
              <a:t>ретроспектива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645960" y="1182959"/>
            <a:ext cx="2291012" cy="371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89" b="1" dirty="0">
                <a:latin typeface="Comfortaa" panose="020B0604020202020204" charset="0"/>
                <a:cs typeface="Comfortaa" panose="020B0604020202020204" charset="0"/>
              </a:rPr>
              <a:t>Сумма инвестиций:</a:t>
            </a:r>
            <a:r>
              <a:rPr lang="ru-RU" sz="1089" dirty="0">
                <a:latin typeface="Comfortaa" panose="020B0604020202020204" charset="0"/>
                <a:cs typeface="Comfortaa" panose="020B0604020202020204" charset="0"/>
              </a:rPr>
              <a:t> </a:t>
            </a:r>
            <a:r>
              <a:rPr lang="ru-RU" sz="1814" b="1" dirty="0">
                <a:latin typeface="Comfortaa" panose="020B0604020202020204" charset="0"/>
                <a:cs typeface="Comfortaa" panose="020B0604020202020204" charset="0"/>
              </a:rPr>
              <a:t>50 млн ₽</a:t>
            </a:r>
          </a:p>
        </p:txBody>
      </p:sp>
      <p:sp>
        <p:nvSpPr>
          <p:cNvPr id="43" name="Line"/>
          <p:cNvSpPr/>
          <p:nvPr/>
        </p:nvSpPr>
        <p:spPr>
          <a:xfrm>
            <a:off x="4749092" y="1339316"/>
            <a:ext cx="6412774" cy="0"/>
          </a:xfrm>
          <a:prstGeom prst="line">
            <a:avLst/>
          </a:prstGeom>
          <a:ln w="12700">
            <a:solidFill>
              <a:srgbClr val="9A9DA5"/>
            </a:solidFill>
            <a:miter lim="400000"/>
          </a:ln>
        </p:spPr>
        <p:txBody>
          <a:bodyPr lIns="64806" tIns="64806" rIns="64806" bIns="64806" anchor="ctr"/>
          <a:lstStyle/>
          <a:p>
            <a:endParaRPr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44" name="Line"/>
          <p:cNvSpPr/>
          <p:nvPr/>
        </p:nvSpPr>
        <p:spPr>
          <a:xfrm>
            <a:off x="4745357" y="6728656"/>
            <a:ext cx="6412774" cy="0"/>
          </a:xfrm>
          <a:prstGeom prst="line">
            <a:avLst/>
          </a:prstGeom>
          <a:ln w="12700">
            <a:solidFill>
              <a:srgbClr val="9A9DA5"/>
            </a:solidFill>
            <a:miter lim="400000"/>
          </a:ln>
        </p:spPr>
        <p:txBody>
          <a:bodyPr lIns="64806" tIns="64806" rIns="64806" bIns="64806" anchor="ctr"/>
          <a:lstStyle/>
          <a:p>
            <a:endParaRPr sz="1633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55" name="Rectangle"/>
          <p:cNvSpPr/>
          <p:nvPr/>
        </p:nvSpPr>
        <p:spPr>
          <a:xfrm rot="5400000" flipH="1">
            <a:off x="6075263" y="1772949"/>
            <a:ext cx="41475" cy="10124263"/>
          </a:xfrm>
          <a:prstGeom prst="rect">
            <a:avLst/>
          </a:prstGeom>
          <a:solidFill>
            <a:srgbClr val="F90615"/>
          </a:solidFill>
          <a:ln w="12700">
            <a:miter lim="400000"/>
          </a:ln>
        </p:spPr>
        <p:txBody>
          <a:bodyPr lIns="64806" tIns="64806" rIns="64806" bIns="64806" anchor="ctr"/>
          <a:lstStyle/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722">
              <a:latin typeface="Comfortaa" panose="020B0604020202020204" charset="0"/>
              <a:cs typeface="Comfortaa" panose="020B0604020202020204" charset="0"/>
            </a:endParaRPr>
          </a:p>
        </p:txBody>
      </p:sp>
      <p:graphicFrame>
        <p:nvGraphicFramePr>
          <p:cNvPr id="26" name="Диаграмма 25">
            <a:extLst>
              <a:ext uri="{FF2B5EF4-FFF2-40B4-BE49-F238E27FC236}">
                <a16:creationId xmlns:a16="http://schemas.microsoft.com/office/drawing/2014/main" id="{0619C544-4E9B-4D6E-B938-215420590D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895309"/>
              </p:ext>
            </p:extLst>
          </p:nvPr>
        </p:nvGraphicFramePr>
        <p:xfrm>
          <a:off x="6606350" y="3714761"/>
          <a:ext cx="3835660" cy="298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48B12A2-94CB-4ADA-AE32-058C070F2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59" y="5822859"/>
            <a:ext cx="814066" cy="81872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2300CE2-8597-4760-A34B-E72012AB1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4199559-FF10-41F9-8E74-2D35DCA433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F8346D1-05EC-40CB-B937-8406387A9569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AF52657-663F-46B5-B945-88CABB8CFD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879" y="205763"/>
            <a:ext cx="708061" cy="62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object 2"/>
          <p:cNvSpPr txBox="1">
            <a:spLocks/>
          </p:cNvSpPr>
          <p:nvPr/>
        </p:nvSpPr>
        <p:spPr>
          <a:xfrm>
            <a:off x="971622" y="365822"/>
            <a:ext cx="4740186" cy="32060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algn="l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latin typeface="Calleo-Trial SemiBold"/>
                <a:ea typeface="Inter Semi Bold" panose="02000703000000020004" pitchFamily="50" charset="0"/>
                <a:cs typeface="Inter Semi Bold" panose="02000703000000020004" pitchFamily="50" charset="0"/>
              </a:rPr>
              <a:t>Проблема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786ABAE-4706-CFF2-D4D5-3DDA4F5B2584}"/>
              </a:ext>
            </a:extLst>
          </p:cNvPr>
          <p:cNvSpPr txBox="1"/>
          <p:nvPr/>
        </p:nvSpPr>
        <p:spPr>
          <a:xfrm>
            <a:off x="10359506" y="6372069"/>
            <a:ext cx="392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bg1">
                    <a:lumMod val="75000"/>
                  </a:schemeClr>
                </a:solidFill>
                <a:latin typeface="Comfortaa" panose="020B0604020202020204" charset="0"/>
                <a:ea typeface="Inter Medium" panose="02000603000000020004" pitchFamily="50" charset="0"/>
                <a:cs typeface="Comfortaa" panose="020B0604020202020204" charset="0"/>
              </a:rPr>
              <a:t>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664D7A5-575C-12A0-C92F-CF92A29F52CC}"/>
              </a:ext>
            </a:extLst>
          </p:cNvPr>
          <p:cNvSpPr txBox="1"/>
          <p:nvPr/>
        </p:nvSpPr>
        <p:spPr>
          <a:xfrm>
            <a:off x="6441511" y="955342"/>
            <a:ext cx="431092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>
                <a:latin typeface="Comfortaa" panose="020B0604020202020204" charset="0"/>
                <a:ea typeface="Inter Semi Bold" panose="02000703000000020004" pitchFamily="50" charset="0"/>
                <a:cs typeface="Comfortaa" panose="020B0604020202020204" charset="0"/>
              </a:rPr>
              <a:t>Основная проблематика</a:t>
            </a:r>
          </a:p>
          <a:p>
            <a:pPr>
              <a:lnSpc>
                <a:spcPct val="120000"/>
              </a:lnSpc>
            </a:pPr>
            <a:endParaRPr lang="ru-RU" sz="1200" b="1" dirty="0">
              <a:latin typeface="Comfortaa" panose="020B0604020202020204" charset="0"/>
              <a:ea typeface="Inter Semi Bold" panose="02000703000000020004" pitchFamily="50" charset="0"/>
              <a:cs typeface="Comfortaa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1008C4-5CAC-DE60-81A3-099235AD1C56}"/>
              </a:ext>
            </a:extLst>
          </p:cNvPr>
          <p:cNvSpPr txBox="1"/>
          <p:nvPr/>
        </p:nvSpPr>
        <p:spPr>
          <a:xfrm>
            <a:off x="100144" y="900718"/>
            <a:ext cx="4212953" cy="663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>
                <a:latin typeface="Comfortaa" panose="020B0604020202020204" charset="0"/>
                <a:ea typeface="Inter Semi Bold" panose="02000703000000020004" pitchFamily="50" charset="0"/>
                <a:cs typeface="Comfortaa" panose="020B0604020202020204" charset="0"/>
              </a:rPr>
              <a:t>Общая картина</a:t>
            </a:r>
          </a:p>
          <a:p>
            <a:pPr>
              <a:lnSpc>
                <a:spcPct val="120000"/>
              </a:lnSpc>
            </a:pPr>
            <a:endParaRPr lang="ru-RU" sz="1600" b="1" dirty="0">
              <a:latin typeface="Comfortaa" panose="020B0604020202020204" charset="0"/>
              <a:ea typeface="Inter Semi Bold" panose="02000703000000020004" pitchFamily="50" charset="0"/>
              <a:cs typeface="Comfortaa" panose="020B0604020202020204" charset="0"/>
            </a:endParaRPr>
          </a:p>
        </p:txBody>
      </p:sp>
      <p:sp>
        <p:nvSpPr>
          <p:cNvPr id="24" name="Google Shape;138;p18">
            <a:extLst>
              <a:ext uri="{FF2B5EF4-FFF2-40B4-BE49-F238E27FC236}">
                <a16:creationId xmlns:a16="http://schemas.microsoft.com/office/drawing/2014/main" id="{9BB12F9B-4530-56CA-C6B8-F56844DC7206}"/>
              </a:ext>
            </a:extLst>
          </p:cNvPr>
          <p:cNvSpPr txBox="1"/>
          <p:nvPr/>
        </p:nvSpPr>
        <p:spPr>
          <a:xfrm>
            <a:off x="191192" y="1292975"/>
            <a:ext cx="5904807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В числе целей национального проекта «Беспилотные авиационные системы» указаны увеличение доли отечественных беспилотников на российском рынке до 70,3% в 2030 г. (с 41,5% в 2024 г.), повышение количества произведенных российских беспилотников массой свыше 1 кг до 32 500 единиц в 2030 г. (с 11 700 единиц в 2024 г.), рост числа сертифицированных типов беспилотников до 30 в 2030 г. (с 10 в 2024 г.), доведение числа специалистов в сфере разработки, производства и эксплуатации беспилотников в едином реестре кадров БАС до 1 млн человек в 2030 г. (по состоянию на 2024 г. специалисты подобной квалификации отсутствуют). </a:t>
            </a:r>
          </a:p>
        </p:txBody>
      </p:sp>
      <p:sp>
        <p:nvSpPr>
          <p:cNvPr id="48" name="Google Shape;138;p18">
            <a:extLst>
              <a:ext uri="{FF2B5EF4-FFF2-40B4-BE49-F238E27FC236}">
                <a16:creationId xmlns:a16="http://schemas.microsoft.com/office/drawing/2014/main" id="{06A32468-306D-9F17-A576-84927D53015E}"/>
              </a:ext>
            </a:extLst>
          </p:cNvPr>
          <p:cNvSpPr txBox="1"/>
          <p:nvPr/>
        </p:nvSpPr>
        <p:spPr>
          <a:xfrm>
            <a:off x="6467302" y="1286738"/>
            <a:ext cx="5533505" cy="1994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Недостаточная точность компьютерных расчетов, отсутствие возможности проверки в АДТ под действием аэродинамической нагрузки надежности силовых элементов БПЛА, неучтённых интерференционных эффектов, ошибок конструирования и сборки приводит к потере аппарата. </a:t>
            </a:r>
          </a:p>
          <a:p>
            <a:pPr algn="just">
              <a:lnSpc>
                <a:spcPct val="120000"/>
              </a:lnSpc>
            </a:pPr>
            <a:endParaRPr lang="ru-RU" sz="1200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  <a:p>
            <a:pPr algn="just">
              <a:lnSpc>
                <a:spcPct val="120000"/>
              </a:lnSpc>
            </a:pPr>
            <a: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Отсутствие в необходимом количестве лабораторных </a:t>
            </a:r>
            <a:b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</a:br>
            <a: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и исследовательских центров, оборудованных аэродинамическими трубами для проведения предполетных достоверных испытаний снижает темпы развития отрасли БАС.</a:t>
            </a:r>
          </a:p>
        </p:txBody>
      </p:sp>
      <p:sp>
        <p:nvSpPr>
          <p:cNvPr id="62" name="Google Shape;138;p18">
            <a:extLst>
              <a:ext uri="{FF2B5EF4-FFF2-40B4-BE49-F238E27FC236}">
                <a16:creationId xmlns:a16="http://schemas.microsoft.com/office/drawing/2014/main" id="{E17A017A-7067-C94B-69CF-51C9977B35FB}"/>
              </a:ext>
            </a:extLst>
          </p:cNvPr>
          <p:cNvSpPr txBox="1"/>
          <p:nvPr/>
        </p:nvSpPr>
        <p:spPr>
          <a:xfrm>
            <a:off x="6283985" y="5753634"/>
            <a:ext cx="5716822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Лабораторные и исследовательские центры входят в типовой состав научно-производственных центров БАС. К 2030 году должно быть создано 48 НПЦ.</a:t>
            </a:r>
          </a:p>
        </p:txBody>
      </p:sp>
      <p:sp>
        <p:nvSpPr>
          <p:cNvPr id="25" name="Rectangle"/>
          <p:cNvSpPr/>
          <p:nvPr/>
        </p:nvSpPr>
        <p:spPr>
          <a:xfrm rot="5400000" flipH="1">
            <a:off x="6075263" y="1790412"/>
            <a:ext cx="41475" cy="10124263"/>
          </a:xfrm>
          <a:prstGeom prst="rect">
            <a:avLst/>
          </a:prstGeom>
          <a:solidFill>
            <a:srgbClr val="F90615"/>
          </a:solidFill>
          <a:ln w="12700">
            <a:miter lim="400000"/>
          </a:ln>
        </p:spPr>
        <p:txBody>
          <a:bodyPr lIns="64806" tIns="64806" rIns="64806" bIns="64806" anchor="ctr"/>
          <a:lstStyle/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30" name="Прямоугольник: усеченные противолежащие углы 29">
            <a:extLst>
              <a:ext uri="{FF2B5EF4-FFF2-40B4-BE49-F238E27FC236}">
                <a16:creationId xmlns:a16="http://schemas.microsoft.com/office/drawing/2014/main" id="{70F41917-DB44-4D15-9595-9EAAA345FFB8}"/>
              </a:ext>
            </a:extLst>
          </p:cNvPr>
          <p:cNvSpPr/>
          <p:nvPr/>
        </p:nvSpPr>
        <p:spPr>
          <a:xfrm>
            <a:off x="7634678" y="3576871"/>
            <a:ext cx="3198751" cy="1840823"/>
          </a:xfrm>
          <a:prstGeom prst="snip2DiagRect">
            <a:avLst/>
          </a:prstGeom>
          <a:blipFill dpi="0" rotWithShape="1">
            <a:blip r:embed="rId2"/>
            <a:srcRect/>
            <a:stretch>
              <a:fillRect l="-6000"/>
            </a:stretch>
          </a:blipFill>
          <a:ln>
            <a:solidFill>
              <a:srgbClr val="F863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latin typeface="Comfortaa" panose="020B0604020202020204" charset="0"/>
              <a:cs typeface="Comfortaa" panose="020B060402020202020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E0F2C6-190F-4447-A1C2-98CFE709A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" y="3692089"/>
            <a:ext cx="5282760" cy="26799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46401B-6042-4832-BB0D-BCF012789E03}"/>
              </a:ext>
            </a:extLst>
          </p:cNvPr>
          <p:cNvSpPr txBox="1"/>
          <p:nvPr/>
        </p:nvSpPr>
        <p:spPr>
          <a:xfrm>
            <a:off x="1642140" y="6389933"/>
            <a:ext cx="3624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ИГС - Исключительно гражданский сегмент</a:t>
            </a:r>
          </a:p>
          <a:p>
            <a:r>
              <a:rPr lang="ru-RU" sz="12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УГС - Условно гражданский сегмент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81D5DD-0003-4D63-8A0E-E116B497E8F9}"/>
              </a:ext>
            </a:extLst>
          </p:cNvPr>
          <p:cNvSpPr txBox="1"/>
          <p:nvPr/>
        </p:nvSpPr>
        <p:spPr>
          <a:xfrm>
            <a:off x="191192" y="3330568"/>
            <a:ext cx="5153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Comfortaa" panose="020B0604020202020204" charset="0"/>
                <a:cs typeface="Comfortaa" panose="020B0604020202020204" charset="0"/>
              </a:rPr>
              <a:t>Консервативный прогноз гражданского рынка БАС, </a:t>
            </a:r>
            <a:r>
              <a:rPr lang="ru-RU" sz="1200" dirty="0" err="1">
                <a:latin typeface="Comfortaa" panose="020B0604020202020204" charset="0"/>
                <a:cs typeface="Comfortaa" panose="020B0604020202020204" charset="0"/>
              </a:rPr>
              <a:t>млрд.руб</a:t>
            </a:r>
            <a:r>
              <a:rPr lang="ru-RU" sz="1200" dirty="0">
                <a:latin typeface="Comfortaa" panose="020B0604020202020204" charset="0"/>
                <a:cs typeface="Comfortaa" panose="020B0604020202020204" charset="0"/>
              </a:rPr>
              <a:t>.</a:t>
            </a:r>
            <a:endParaRPr lang="ru-RU" sz="1200" dirty="0">
              <a:latin typeface="Comfortaa" panose="020B0604020202020204" charset="0"/>
              <a:ea typeface="Inter Extra Light" panose="02000303000000020004" pitchFamily="50" charset="0"/>
              <a:cs typeface="Comfortaa" panose="020B060402020202020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4D27A48-1625-41B9-B392-04416F3AF184}"/>
              </a:ext>
            </a:extLst>
          </p:cNvPr>
          <p:cNvCxnSpPr>
            <a:cxnSpLocks/>
          </p:cNvCxnSpPr>
          <p:nvPr/>
        </p:nvCxnSpPr>
        <p:spPr>
          <a:xfrm>
            <a:off x="100144" y="852654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B389F24-B74A-4C31-98A7-7C4E78C28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DAB510B-2339-4D61-8917-D7AE6E3293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4227645-FAC9-4F49-88B0-9D67B423B3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557" y="213368"/>
            <a:ext cx="647733" cy="625507"/>
          </a:xfrm>
          <a:prstGeom prst="rect">
            <a:avLst/>
          </a:prstGeom>
        </p:spPr>
      </p:pic>
      <p:sp>
        <p:nvSpPr>
          <p:cNvPr id="22" name="Номер слайда 1">
            <a:extLst>
              <a:ext uri="{FF2B5EF4-FFF2-40B4-BE49-F238E27FC236}">
                <a16:creationId xmlns:a16="http://schemas.microsoft.com/office/drawing/2014/main" id="{F2958B6C-60F9-47C6-9DAE-5ADBDC3F6B0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49278" y="6324326"/>
            <a:ext cx="731600" cy="524800"/>
          </a:xfrm>
        </p:spPr>
        <p:txBody>
          <a:bodyPr/>
          <a:lstStyle/>
          <a:p>
            <a:fld id="{00000000-1234-1234-1234-123412341234}" type="slidenum">
              <a:rPr lang="ru" smtClean="0">
                <a:solidFill>
                  <a:schemeClr val="tx1"/>
                </a:solidFill>
              </a:rPr>
              <a:pPr/>
              <a:t>2</a:t>
            </a:fld>
            <a:endParaRPr lang="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56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Описание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245CE3-B5EF-863B-649A-82DED550AC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981" y="190039"/>
            <a:ext cx="647733" cy="6255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DF4333-8D10-4B01-821F-4EBE72806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C425239-29BA-47F1-9F3B-C6FECA0C20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16E4EE3-1BE5-4CD5-9643-2CB359492F44}"/>
              </a:ext>
            </a:extLst>
          </p:cNvPr>
          <p:cNvCxnSpPr>
            <a:cxnSpLocks/>
          </p:cNvCxnSpPr>
          <p:nvPr/>
        </p:nvCxnSpPr>
        <p:spPr>
          <a:xfrm>
            <a:off x="100144" y="852654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Google Shape;182;g1f1aedaca24_0_96">
            <a:extLst>
              <a:ext uri="{FF2B5EF4-FFF2-40B4-BE49-F238E27FC236}">
                <a16:creationId xmlns:a16="http://schemas.microsoft.com/office/drawing/2014/main" id="{63F1EBB5-14ED-440D-97F8-180D22C28102}"/>
              </a:ext>
            </a:extLst>
          </p:cNvPr>
          <p:cNvSpPr txBox="1"/>
          <p:nvPr/>
        </p:nvSpPr>
        <p:spPr>
          <a:xfrm>
            <a:off x="989876" y="1737585"/>
            <a:ext cx="5778567" cy="5121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ts val="1300"/>
            </a:pPr>
            <a:r>
              <a:rPr lang="ru-RU" sz="1733" b="1" dirty="0">
                <a:solidFill>
                  <a:srgbClr val="211F1F"/>
                </a:solidFill>
                <a:latin typeface="Comfortaa"/>
                <a:ea typeface="Comfortaa"/>
                <a:cs typeface="Comfortaa"/>
                <a:sym typeface="Comfortaa"/>
              </a:rPr>
              <a:t>НИЗКАЯ ТОЧНОСТЬ КОМПЬЮТЕРНЫХ РАСЧЕТОВ (РЕЗУЛЬТАТЫ ПРОВЕРЯЮТ В АДТ)</a:t>
            </a:r>
          </a:p>
          <a:p>
            <a:pPr>
              <a:lnSpc>
                <a:spcPct val="115000"/>
              </a:lnSpc>
              <a:buClr>
                <a:srgbClr val="000000"/>
              </a:buClr>
              <a:buSzPts val="1300"/>
            </a:pPr>
            <a:endParaRPr lang="ru-RU" sz="1733" b="1" dirty="0">
              <a:solidFill>
                <a:srgbClr val="211F1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ts val="1300"/>
            </a:pPr>
            <a:r>
              <a:rPr lang="ru-RU" sz="1733" b="1" dirty="0">
                <a:solidFill>
                  <a:srgbClr val="211F1F"/>
                </a:solidFill>
                <a:latin typeface="Comfortaa"/>
                <a:ea typeface="Comfortaa"/>
                <a:cs typeface="Comfortaa"/>
                <a:sym typeface="Comfortaa"/>
              </a:rPr>
              <a:t>МАЛОЕ КОЛИЧЕСТВО АДТ ДЛЯ ПРОВЕДЕНИЕ ЭКСПЕРИМЕНТОВ И ИХ НИЗКАЯ ДОСТУПНОСТЬ</a:t>
            </a:r>
          </a:p>
          <a:p>
            <a:pPr>
              <a:lnSpc>
                <a:spcPct val="115000"/>
              </a:lnSpc>
              <a:buClr>
                <a:srgbClr val="000000"/>
              </a:buClr>
              <a:buSzPts val="1300"/>
            </a:pPr>
            <a:endParaRPr lang="ru" sz="1733" b="1" dirty="0">
              <a:solidFill>
                <a:srgbClr val="211F1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>
              <a:lnSpc>
                <a:spcPct val="115000"/>
              </a:lnSpc>
              <a:buSzPts val="1300"/>
            </a:pPr>
            <a:r>
              <a:rPr lang="ru" sz="1733" b="1" dirty="0">
                <a:solidFill>
                  <a:srgbClr val="211F1F"/>
                </a:solidFill>
                <a:latin typeface="Comfortaa"/>
                <a:ea typeface="Comfortaa"/>
                <a:cs typeface="Comfortaa"/>
                <a:sym typeface="Comfortaa"/>
              </a:rPr>
              <a:t>ОТСУТСТВИЕ У ЗАКАЗЧИКА ДОСТУПА К ПРОГРАММЕ ИСПЫТАНИЙ,</a:t>
            </a:r>
            <a:r>
              <a:rPr lang="ru-RU" sz="1733" b="1" dirty="0">
                <a:solidFill>
                  <a:srgbClr val="211F1F"/>
                </a:solidFill>
                <a:latin typeface="Comfortaa"/>
                <a:ea typeface="Comfortaa"/>
                <a:cs typeface="Comfortaa"/>
                <a:sym typeface="Comfortaa"/>
              </a:rPr>
              <a:t> ВВОДНЫМ ДАННЫМ АДТ</a:t>
            </a:r>
            <a:endParaRPr lang="ru" sz="1733" b="1" dirty="0">
              <a:solidFill>
                <a:srgbClr val="211F1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ts val="1300"/>
            </a:pPr>
            <a:endParaRPr lang="ru" sz="1733" b="1" dirty="0">
              <a:solidFill>
                <a:srgbClr val="211F1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ts val="1300"/>
            </a:pPr>
            <a:r>
              <a:rPr lang="ru-RU" sz="1733" b="1" dirty="0">
                <a:solidFill>
                  <a:srgbClr val="211F1F"/>
                </a:solidFill>
                <a:latin typeface="Comfortaa"/>
                <a:ea typeface="Comfortaa"/>
                <a:cs typeface="Comfortaa"/>
                <a:sym typeface="Comfortaa"/>
              </a:rPr>
              <a:t>ОТСУТСВИЕ ВОЗМОЖНОСТИ ПРОВЕДЕНИЯ ИСПЫТАНИЯ В АДТ</a:t>
            </a:r>
            <a:endParaRPr lang="ru-RU" sz="1733" b="1" dirty="0">
              <a:solidFill>
                <a:srgbClr val="211F1F"/>
              </a:solidFill>
              <a:latin typeface="Comfortaa"/>
              <a:sym typeface="Comfortaa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ts val="1400"/>
            </a:pPr>
            <a:endParaRPr lang="ru-RU" sz="1733" dirty="0">
              <a:solidFill>
                <a:srgbClr val="211F1F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15000"/>
              </a:lnSpc>
              <a:buSzPts val="1300"/>
            </a:pPr>
            <a:r>
              <a:rPr lang="ru-RU" sz="1733" b="1" dirty="0">
                <a:solidFill>
                  <a:srgbClr val="211F1F"/>
                </a:solidFill>
                <a:latin typeface="Comfortaa"/>
                <a:ea typeface="Comfortaa"/>
                <a:cs typeface="Comfortaa"/>
                <a:sym typeface="Comfortaa"/>
              </a:rPr>
              <a:t>ДОЛГОЕ ОЖИДАНИЕ И СОГЛАСОВАНИЕ, ВЫСОКАЯ СТОИМОСТЬ ЭКСПЕРИМЕНТА</a:t>
            </a:r>
            <a:endParaRPr lang="ru-RU" sz="1733" dirty="0">
              <a:solidFill>
                <a:srgbClr val="211F1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199;g1f1aedaca24_0_96">
            <a:extLst>
              <a:ext uri="{FF2B5EF4-FFF2-40B4-BE49-F238E27FC236}">
                <a16:creationId xmlns:a16="http://schemas.microsoft.com/office/drawing/2014/main" id="{9D43C2BD-556F-4843-BEA4-B372B5C2DA23}"/>
              </a:ext>
            </a:extLst>
          </p:cNvPr>
          <p:cNvCxnSpPr/>
          <p:nvPr/>
        </p:nvCxnSpPr>
        <p:spPr>
          <a:xfrm>
            <a:off x="6747157" y="2163126"/>
            <a:ext cx="0" cy="4423600"/>
          </a:xfrm>
          <a:prstGeom prst="straightConnector1">
            <a:avLst/>
          </a:prstGeom>
          <a:noFill/>
          <a:ln w="2857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Google Shape;201;g1f1aedaca24_0_96">
            <a:extLst>
              <a:ext uri="{FF2B5EF4-FFF2-40B4-BE49-F238E27FC236}">
                <a16:creationId xmlns:a16="http://schemas.microsoft.com/office/drawing/2014/main" id="{007C3F97-7664-4176-87E6-A0C347551675}"/>
              </a:ext>
            </a:extLst>
          </p:cNvPr>
          <p:cNvSpPr/>
          <p:nvPr/>
        </p:nvSpPr>
        <p:spPr>
          <a:xfrm rot="10800000" flipH="1">
            <a:off x="0" y="960664"/>
            <a:ext cx="3792052" cy="729058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02;g1f1aedaca24_0_96">
            <a:extLst>
              <a:ext uri="{FF2B5EF4-FFF2-40B4-BE49-F238E27FC236}">
                <a16:creationId xmlns:a16="http://schemas.microsoft.com/office/drawing/2014/main" id="{74926586-77ED-4B66-94F7-71A48761D842}"/>
              </a:ext>
            </a:extLst>
          </p:cNvPr>
          <p:cNvSpPr txBox="1"/>
          <p:nvPr/>
        </p:nvSpPr>
        <p:spPr>
          <a:xfrm>
            <a:off x="1" y="857691"/>
            <a:ext cx="3792052" cy="74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  <a:buClr>
                <a:srgbClr val="595959"/>
              </a:buClr>
              <a:buSzPts val="1800"/>
            </a:pPr>
            <a:r>
              <a:rPr lang="ru" sz="3733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ПРОБЛЕМА</a:t>
            </a:r>
            <a:endParaRPr sz="2400" dirty="0"/>
          </a:p>
        </p:txBody>
      </p:sp>
      <p:sp>
        <p:nvSpPr>
          <p:cNvPr id="29" name="Прямоугольник: усеченные противолежащие углы 28">
            <a:extLst>
              <a:ext uri="{FF2B5EF4-FFF2-40B4-BE49-F238E27FC236}">
                <a16:creationId xmlns:a16="http://schemas.microsoft.com/office/drawing/2014/main" id="{B7695A26-F726-41AF-A432-9D65814D64F3}"/>
              </a:ext>
            </a:extLst>
          </p:cNvPr>
          <p:cNvSpPr/>
          <p:nvPr/>
        </p:nvSpPr>
        <p:spPr>
          <a:xfrm>
            <a:off x="7614818" y="5122840"/>
            <a:ext cx="2250080" cy="1430889"/>
          </a:xfrm>
          <a:prstGeom prst="snip2DiagRect">
            <a:avLst/>
          </a:prstGeom>
          <a:blipFill dpi="0" rotWithShape="1">
            <a:blip r:embed="rId5"/>
            <a:srcRect/>
            <a:stretch>
              <a:fillRect l="-11000"/>
            </a:stretch>
          </a:blipFill>
          <a:ln>
            <a:solidFill>
              <a:srgbClr val="F863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0" name="Прямоугольник: усеченные противолежащие углы 29">
            <a:extLst>
              <a:ext uri="{FF2B5EF4-FFF2-40B4-BE49-F238E27FC236}">
                <a16:creationId xmlns:a16="http://schemas.microsoft.com/office/drawing/2014/main" id="{287637F4-9D29-439F-9F1A-F202E98186CD}"/>
              </a:ext>
            </a:extLst>
          </p:cNvPr>
          <p:cNvSpPr/>
          <p:nvPr/>
        </p:nvSpPr>
        <p:spPr>
          <a:xfrm>
            <a:off x="7335998" y="3516664"/>
            <a:ext cx="2250080" cy="1430889"/>
          </a:xfrm>
          <a:prstGeom prst="snip2DiagRect">
            <a:avLst/>
          </a:prstGeom>
          <a:blipFill dpi="0" rotWithShape="1">
            <a:blip r:embed="rId6"/>
            <a:srcRect/>
            <a:stretch>
              <a:fillRect l="-6000"/>
            </a:stretch>
          </a:blipFill>
          <a:ln>
            <a:solidFill>
              <a:srgbClr val="F863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Прямоугольник: усеченные противолежащие углы 30">
            <a:extLst>
              <a:ext uri="{FF2B5EF4-FFF2-40B4-BE49-F238E27FC236}">
                <a16:creationId xmlns:a16="http://schemas.microsoft.com/office/drawing/2014/main" id="{F1208047-052F-47D9-A931-2ADC42297229}"/>
              </a:ext>
            </a:extLst>
          </p:cNvPr>
          <p:cNvSpPr/>
          <p:nvPr/>
        </p:nvSpPr>
        <p:spPr>
          <a:xfrm>
            <a:off x="7060726" y="1897830"/>
            <a:ext cx="2250080" cy="1430889"/>
          </a:xfrm>
          <a:prstGeom prst="snip2DiagRect">
            <a:avLst/>
          </a:prstGeom>
          <a:blipFill dpi="0" rotWithShape="1">
            <a:blip r:embed="rId7"/>
            <a:srcRect/>
            <a:stretch>
              <a:fillRect l="-11000"/>
            </a:stretch>
          </a:blipFill>
          <a:ln>
            <a:solidFill>
              <a:srgbClr val="F863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2" name="Прямоугольник: усеченные противолежащие углы 31">
            <a:extLst>
              <a:ext uri="{FF2B5EF4-FFF2-40B4-BE49-F238E27FC236}">
                <a16:creationId xmlns:a16="http://schemas.microsoft.com/office/drawing/2014/main" id="{8AAF886F-87D2-4B9E-A25E-C9A0F83552BC}"/>
              </a:ext>
            </a:extLst>
          </p:cNvPr>
          <p:cNvSpPr/>
          <p:nvPr/>
        </p:nvSpPr>
        <p:spPr>
          <a:xfrm>
            <a:off x="9433151" y="2239218"/>
            <a:ext cx="2250080" cy="1430889"/>
          </a:xfrm>
          <a:prstGeom prst="snip2DiagRect">
            <a:avLst/>
          </a:prstGeom>
          <a:blipFill dpi="0" rotWithShape="1">
            <a:blip r:embed="rId8"/>
            <a:srcRect/>
            <a:stretch>
              <a:fillRect b="-20000"/>
            </a:stretch>
          </a:blipFill>
          <a:ln>
            <a:solidFill>
              <a:srgbClr val="F863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3" name="Прямоугольник: усеченные противолежащие углы 32">
            <a:extLst>
              <a:ext uri="{FF2B5EF4-FFF2-40B4-BE49-F238E27FC236}">
                <a16:creationId xmlns:a16="http://schemas.microsoft.com/office/drawing/2014/main" id="{06F65863-241F-4CD3-933F-20E8DFE82BA3}"/>
              </a:ext>
            </a:extLst>
          </p:cNvPr>
          <p:cNvSpPr/>
          <p:nvPr/>
        </p:nvSpPr>
        <p:spPr>
          <a:xfrm>
            <a:off x="9709299" y="3839100"/>
            <a:ext cx="2250080" cy="1430889"/>
          </a:xfrm>
          <a:prstGeom prst="snip2DiagRect">
            <a:avLst/>
          </a:prstGeom>
          <a:blipFill dpi="0" rotWithShape="1">
            <a:blip r:embed="rId9"/>
            <a:srcRect/>
            <a:stretch>
              <a:fillRect l="-11000"/>
            </a:stretch>
          </a:blipFill>
          <a:ln>
            <a:solidFill>
              <a:srgbClr val="F863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4" name="Прямоугольник: усеченные противолежащие углы 33">
            <a:extLst>
              <a:ext uri="{FF2B5EF4-FFF2-40B4-BE49-F238E27FC236}">
                <a16:creationId xmlns:a16="http://schemas.microsoft.com/office/drawing/2014/main" id="{41A5BC51-C87B-413F-BBF1-AB469CA26696}"/>
              </a:ext>
            </a:extLst>
          </p:cNvPr>
          <p:cNvSpPr/>
          <p:nvPr/>
        </p:nvSpPr>
        <p:spPr>
          <a:xfrm>
            <a:off x="9975837" y="5434675"/>
            <a:ext cx="2250080" cy="1430889"/>
          </a:xfrm>
          <a:prstGeom prst="snip2DiagRect">
            <a:avLst/>
          </a:prstGeom>
          <a:solidFill>
            <a:schemeClr val="accent1"/>
          </a:solidFill>
          <a:ln>
            <a:solidFill>
              <a:srgbClr val="F863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A885392E-642B-46CD-8750-30F638F36CB1}"/>
              </a:ext>
            </a:extLst>
          </p:cNvPr>
          <p:cNvSpPr/>
          <p:nvPr/>
        </p:nvSpPr>
        <p:spPr>
          <a:xfrm flipH="1">
            <a:off x="10593452" y="5681723"/>
            <a:ext cx="284879" cy="284879"/>
          </a:xfrm>
          <a:prstGeom prst="ellipse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E16C88F8-200B-4955-8D69-5E5E83DBFE5C}"/>
              </a:ext>
            </a:extLst>
          </p:cNvPr>
          <p:cNvSpPr/>
          <p:nvPr/>
        </p:nvSpPr>
        <p:spPr>
          <a:xfrm flipH="1">
            <a:off x="11009305" y="5681723"/>
            <a:ext cx="284879" cy="284879"/>
          </a:xfrm>
          <a:prstGeom prst="ellipse">
            <a:avLst/>
          </a:prstGeom>
          <a:solidFill>
            <a:srgbClr val="FFFF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A13BEE9F-3EF9-4DDA-9A98-884AA17AA6DC}"/>
              </a:ext>
            </a:extLst>
          </p:cNvPr>
          <p:cNvSpPr/>
          <p:nvPr/>
        </p:nvSpPr>
        <p:spPr>
          <a:xfrm flipH="1">
            <a:off x="11425159" y="5681723"/>
            <a:ext cx="284879" cy="284879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32147A62-3576-4706-B58E-5584B18A15F0}"/>
              </a:ext>
            </a:extLst>
          </p:cNvPr>
          <p:cNvSpPr/>
          <p:nvPr/>
        </p:nvSpPr>
        <p:spPr>
          <a:xfrm flipH="1">
            <a:off x="11841012" y="5681723"/>
            <a:ext cx="284879" cy="2848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536A1AB6-20BC-4014-8495-281932B4B051}"/>
              </a:ext>
            </a:extLst>
          </p:cNvPr>
          <p:cNvSpPr/>
          <p:nvPr/>
        </p:nvSpPr>
        <p:spPr>
          <a:xfrm flipH="1">
            <a:off x="10593452" y="6082759"/>
            <a:ext cx="284879" cy="284879"/>
          </a:xfrm>
          <a:prstGeom prst="ellipse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4EEDE4DE-31CA-4978-B4E5-FAFEA20616FA}"/>
              </a:ext>
            </a:extLst>
          </p:cNvPr>
          <p:cNvSpPr/>
          <p:nvPr/>
        </p:nvSpPr>
        <p:spPr>
          <a:xfrm flipH="1">
            <a:off x="11009305" y="6082759"/>
            <a:ext cx="284879" cy="284879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49690B33-831A-41EE-B3FA-4995DE3255F0}"/>
              </a:ext>
            </a:extLst>
          </p:cNvPr>
          <p:cNvSpPr/>
          <p:nvPr/>
        </p:nvSpPr>
        <p:spPr>
          <a:xfrm flipH="1">
            <a:off x="11425159" y="6082759"/>
            <a:ext cx="284879" cy="284879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88A6BC01-089F-4141-9CBD-94D70FCA24BD}"/>
              </a:ext>
            </a:extLst>
          </p:cNvPr>
          <p:cNvSpPr/>
          <p:nvPr/>
        </p:nvSpPr>
        <p:spPr>
          <a:xfrm flipH="1">
            <a:off x="11841012" y="6082759"/>
            <a:ext cx="284879" cy="2848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3" name="Прямоугольник: один усеченный угол 42">
            <a:extLst>
              <a:ext uri="{FF2B5EF4-FFF2-40B4-BE49-F238E27FC236}">
                <a16:creationId xmlns:a16="http://schemas.microsoft.com/office/drawing/2014/main" id="{F8EE59BA-0C1C-4B20-9673-2C0D57AC420C}"/>
              </a:ext>
            </a:extLst>
          </p:cNvPr>
          <p:cNvSpPr/>
          <p:nvPr/>
        </p:nvSpPr>
        <p:spPr>
          <a:xfrm rot="10800000">
            <a:off x="7321188" y="951306"/>
            <a:ext cx="4898655" cy="738413"/>
          </a:xfrm>
          <a:prstGeom prst="snip1Rect">
            <a:avLst/>
          </a:prstGeom>
          <a:solidFill>
            <a:srgbClr val="FF69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4" name="Google Shape;276;g2b802f01e27_0_270">
            <a:extLst>
              <a:ext uri="{FF2B5EF4-FFF2-40B4-BE49-F238E27FC236}">
                <a16:creationId xmlns:a16="http://schemas.microsoft.com/office/drawing/2014/main" id="{FAF7899F-0650-48EF-AB52-7554453C3DA7}"/>
              </a:ext>
            </a:extLst>
          </p:cNvPr>
          <p:cNvSpPr txBox="1">
            <a:spLocks/>
          </p:cNvSpPr>
          <p:nvPr/>
        </p:nvSpPr>
        <p:spPr>
          <a:xfrm>
            <a:off x="7321192" y="852654"/>
            <a:ext cx="4898653" cy="8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Aft>
                <a:spcPts val="1600"/>
              </a:spcAft>
              <a:buNone/>
            </a:pPr>
            <a:r>
              <a:rPr lang="ru-RU" sz="3733" dirty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ПОСЛЕДСТВИЯ</a:t>
            </a:r>
          </a:p>
        </p:txBody>
      </p:sp>
      <p:pic>
        <p:nvPicPr>
          <p:cNvPr id="45" name="Google Shape;181;g1f1aedaca24_0_96">
            <a:extLst>
              <a:ext uri="{FF2B5EF4-FFF2-40B4-BE49-F238E27FC236}">
                <a16:creationId xmlns:a16="http://schemas.microsoft.com/office/drawing/2014/main" id="{CB88853B-9D08-4B18-8C97-5AE03A6AB6D2}"/>
              </a:ext>
            </a:extLst>
          </p:cNvPr>
          <p:cNvPicPr preferRelativeResize="0"/>
          <p:nvPr/>
        </p:nvPicPr>
        <p:blipFill rotWithShape="1">
          <a:blip r:embed="rId10">
            <a:alphaModFix/>
            <a:biLevel thresh="75000"/>
          </a:blip>
          <a:srcRect/>
          <a:stretch/>
        </p:blipFill>
        <p:spPr>
          <a:xfrm>
            <a:off x="233189" y="1815063"/>
            <a:ext cx="690089" cy="68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84;g1f1aedaca24_0_96">
            <a:extLst>
              <a:ext uri="{FF2B5EF4-FFF2-40B4-BE49-F238E27FC236}">
                <a16:creationId xmlns:a16="http://schemas.microsoft.com/office/drawing/2014/main" id="{990CDC3A-CF06-46CF-8945-C671FB70C716}"/>
              </a:ext>
            </a:extLst>
          </p:cNvPr>
          <p:cNvPicPr preferRelativeResize="0"/>
          <p:nvPr/>
        </p:nvPicPr>
        <p:blipFill rotWithShape="1">
          <a:blip r:embed="rId11">
            <a:alphaModFix/>
            <a:biLevel thresh="75000"/>
          </a:blip>
          <a:srcRect/>
          <a:stretch/>
        </p:blipFill>
        <p:spPr>
          <a:xfrm>
            <a:off x="112680" y="4753467"/>
            <a:ext cx="748453" cy="738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87;g1f1aedaca24_0_96">
            <a:extLst>
              <a:ext uri="{FF2B5EF4-FFF2-40B4-BE49-F238E27FC236}">
                <a16:creationId xmlns:a16="http://schemas.microsoft.com/office/drawing/2014/main" id="{F70A5AE7-DD00-41BF-986E-1E4F289B0E8A}"/>
              </a:ext>
            </a:extLst>
          </p:cNvPr>
          <p:cNvPicPr preferRelativeResize="0"/>
          <p:nvPr/>
        </p:nvPicPr>
        <p:blipFill rotWithShape="1">
          <a:blip r:embed="rId12">
            <a:alphaModFix/>
            <a:biLevel thresh="75000"/>
          </a:blip>
          <a:srcRect/>
          <a:stretch/>
        </p:blipFill>
        <p:spPr>
          <a:xfrm>
            <a:off x="100144" y="2729970"/>
            <a:ext cx="748453" cy="738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90;g1f1aedaca24_0_96">
            <a:extLst>
              <a:ext uri="{FF2B5EF4-FFF2-40B4-BE49-F238E27FC236}">
                <a16:creationId xmlns:a16="http://schemas.microsoft.com/office/drawing/2014/main" id="{BEA2D345-2B08-423C-BDB7-056362196C53}"/>
              </a:ext>
            </a:extLst>
          </p:cNvPr>
          <p:cNvPicPr preferRelativeResize="0"/>
          <p:nvPr/>
        </p:nvPicPr>
        <p:blipFill rotWithShape="1">
          <a:blip r:embed="rId13">
            <a:alphaModFix/>
            <a:biLevel thresh="75000"/>
          </a:blip>
          <a:srcRect/>
          <a:stretch/>
        </p:blipFill>
        <p:spPr>
          <a:xfrm>
            <a:off x="104653" y="3702483"/>
            <a:ext cx="748453" cy="738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93;g1f1aedaca24_0_96">
            <a:extLst>
              <a:ext uri="{FF2B5EF4-FFF2-40B4-BE49-F238E27FC236}">
                <a16:creationId xmlns:a16="http://schemas.microsoft.com/office/drawing/2014/main" id="{04929889-05DB-4B34-8460-A7B267A33BD3}"/>
              </a:ext>
            </a:extLst>
          </p:cNvPr>
          <p:cNvPicPr preferRelativeResize="0"/>
          <p:nvPr/>
        </p:nvPicPr>
        <p:blipFill rotWithShape="1">
          <a:blip r:embed="rId14">
            <a:alphaModFix/>
            <a:biLevel thresh="75000"/>
          </a:blip>
          <a:srcRect/>
          <a:stretch/>
        </p:blipFill>
        <p:spPr>
          <a:xfrm>
            <a:off x="130484" y="5677117"/>
            <a:ext cx="748453" cy="73874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Номер слайда 1">
            <a:extLst>
              <a:ext uri="{FF2B5EF4-FFF2-40B4-BE49-F238E27FC236}">
                <a16:creationId xmlns:a16="http://schemas.microsoft.com/office/drawing/2014/main" id="{69673BE0-5850-4C43-BB17-ACCC46631F2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49278" y="6324326"/>
            <a:ext cx="731600" cy="524800"/>
          </a:xfrm>
        </p:spPr>
        <p:txBody>
          <a:bodyPr/>
          <a:lstStyle/>
          <a:p>
            <a:fld id="{00000000-1234-1234-1234-123412341234}" type="slidenum">
              <a:rPr lang="ru" smtClean="0">
                <a:solidFill>
                  <a:schemeClr val="bg1"/>
                </a:solidFill>
              </a:rPr>
              <a:pPr/>
              <a:t>3</a:t>
            </a:fld>
            <a:endParaRPr lang="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283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Описание проекта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B9AA1D-E3F6-7341-88A2-48904FFFE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1893" y="6252519"/>
            <a:ext cx="591066" cy="365125"/>
          </a:xfrm>
        </p:spPr>
        <p:txBody>
          <a:bodyPr/>
          <a:lstStyle/>
          <a:p>
            <a:fld id="{E874710E-ECD1-44D7-A66B-98F8BBEF131C}" type="slidenum">
              <a:rPr lang="ru-RU" sz="1000" smtClean="0">
                <a:latin typeface="Calleo-Trial" pitchFamily="2" charset="0"/>
              </a:rPr>
              <a:t>4</a:t>
            </a:fld>
            <a:endParaRPr lang="ru-RU" sz="1000" dirty="0">
              <a:latin typeface="Calleo-Trial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245CE3-B5EF-863B-649A-82DED550A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981" y="190039"/>
            <a:ext cx="647733" cy="625507"/>
          </a:xfrm>
          <a:prstGeom prst="rect">
            <a:avLst/>
          </a:prstGeom>
        </p:spPr>
      </p:pic>
      <p:pic>
        <p:nvPicPr>
          <p:cNvPr id="8" name="Google Shape;157;g1f1aedaca24_0_204">
            <a:extLst>
              <a:ext uri="{FF2B5EF4-FFF2-40B4-BE49-F238E27FC236}">
                <a16:creationId xmlns:a16="http://schemas.microsoft.com/office/drawing/2014/main" id="{9B6D32B8-A554-4A77-889E-77193C8CED3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30789" y="1731269"/>
            <a:ext cx="6825539" cy="437819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58;g1f1aedaca24_0_204">
            <a:extLst>
              <a:ext uri="{FF2B5EF4-FFF2-40B4-BE49-F238E27FC236}">
                <a16:creationId xmlns:a16="http://schemas.microsoft.com/office/drawing/2014/main" id="{4A3DC913-491E-4850-9773-B1656E431A41}"/>
              </a:ext>
            </a:extLst>
          </p:cNvPr>
          <p:cNvSpPr txBox="1"/>
          <p:nvPr/>
        </p:nvSpPr>
        <p:spPr>
          <a:xfrm>
            <a:off x="3405847" y="1092476"/>
            <a:ext cx="7173000" cy="763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400" b="1" dirty="0">
                <a:latin typeface="Comfortaa"/>
                <a:ea typeface="Comfortaa"/>
                <a:cs typeface="Comfortaa"/>
                <a:sym typeface="Comfortaa"/>
              </a:rPr>
              <a:t>Мобильная дозвуковая АДТ Flowtech</a:t>
            </a:r>
            <a:endParaRPr sz="2400" b="1" dirty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" name="Google Shape;159;g1f1aedaca24_0_204">
            <a:extLst>
              <a:ext uri="{FF2B5EF4-FFF2-40B4-BE49-F238E27FC236}">
                <a16:creationId xmlns:a16="http://schemas.microsoft.com/office/drawing/2014/main" id="{42CBF991-CE08-42E0-A614-71749AE61913}"/>
              </a:ext>
            </a:extLst>
          </p:cNvPr>
          <p:cNvSpPr txBox="1"/>
          <p:nvPr/>
        </p:nvSpPr>
        <p:spPr>
          <a:xfrm>
            <a:off x="5969149" y="2489220"/>
            <a:ext cx="6054851" cy="286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Простое управление с компьютера, телефона или с помощью сенсорной панели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Сроки испытаний до 1 дня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Высокая точность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Низкая стоимость эксперимента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Доступность всех вводных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Компактный размер 1,6х0,8х0,4 м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Не нужен дополнительный персонал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38150" lvl="0" indent="-285750" algn="l" rtl="0">
              <a:spcBef>
                <a:spcPts val="0"/>
              </a:spcBef>
              <a:spcAft>
                <a:spcPts val="0"/>
              </a:spcAft>
              <a:buClr>
                <a:srgbClr val="AD98FC"/>
              </a:buClr>
              <a:buSzPts val="1200"/>
              <a:buFont typeface="Arial" panose="020B0604020202020204" pitchFamily="34" charset="0"/>
              <a:buChar char="•"/>
            </a:pPr>
            <a:r>
              <a:rPr lang="ru" b="1" dirty="0">
                <a:latin typeface="Comfortaa"/>
                <a:ea typeface="Comfortaa"/>
                <a:cs typeface="Comfortaa"/>
                <a:sym typeface="Comfortaa"/>
              </a:rPr>
              <a:t>Срок эксплуатации 10 лет</a:t>
            </a:r>
            <a:endParaRPr b="1" dirty="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DF4333-8D10-4B01-821F-4EBE728067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C425239-29BA-47F1-9F3B-C6FECA0C203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sp>
        <p:nvSpPr>
          <p:cNvPr id="13" name="Номер слайда 8">
            <a:extLst>
              <a:ext uri="{FF2B5EF4-FFF2-40B4-BE49-F238E27FC236}">
                <a16:creationId xmlns:a16="http://schemas.microsoft.com/office/drawing/2014/main" id="{9714A78F-3343-4CE2-ADDD-6555BB647FEF}"/>
              </a:ext>
            </a:extLst>
          </p:cNvPr>
          <p:cNvSpPr txBox="1">
            <a:spLocks/>
          </p:cNvSpPr>
          <p:nvPr/>
        </p:nvSpPr>
        <p:spPr>
          <a:xfrm>
            <a:off x="11406782" y="6200313"/>
            <a:ext cx="731600" cy="52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ru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pPr/>
              <a:t>4</a:t>
            </a:fld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z</a:t>
            </a:r>
            <a:endParaRPr lang="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16E4EE3-1BE5-4CD5-9643-2CB359492F44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7D591CE9-BA52-48D3-9BCC-F62F64F06C61}"/>
              </a:ext>
            </a:extLst>
          </p:cNvPr>
          <p:cNvSpPr/>
          <p:nvPr/>
        </p:nvSpPr>
        <p:spPr>
          <a:xfrm>
            <a:off x="6208486" y="2710543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C311D30-BD94-4ED4-BF11-856D2CF61DB5}"/>
              </a:ext>
            </a:extLst>
          </p:cNvPr>
          <p:cNvSpPr/>
          <p:nvPr/>
        </p:nvSpPr>
        <p:spPr>
          <a:xfrm>
            <a:off x="6208486" y="3272971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5DDB717A-5EE1-4833-AE23-B3D12728B3B5}"/>
              </a:ext>
            </a:extLst>
          </p:cNvPr>
          <p:cNvSpPr/>
          <p:nvPr/>
        </p:nvSpPr>
        <p:spPr>
          <a:xfrm>
            <a:off x="6208486" y="3537333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834840CF-B362-49D5-89F8-D7086F934E17}"/>
              </a:ext>
            </a:extLst>
          </p:cNvPr>
          <p:cNvSpPr/>
          <p:nvPr/>
        </p:nvSpPr>
        <p:spPr>
          <a:xfrm>
            <a:off x="6208486" y="3801695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2B9DE6B-FA17-4DDF-811C-BF4E4F719740}"/>
              </a:ext>
            </a:extLst>
          </p:cNvPr>
          <p:cNvSpPr/>
          <p:nvPr/>
        </p:nvSpPr>
        <p:spPr>
          <a:xfrm>
            <a:off x="6208485" y="4089401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A5106492-8677-4060-9950-0CC9192E38CE}"/>
              </a:ext>
            </a:extLst>
          </p:cNvPr>
          <p:cNvSpPr/>
          <p:nvPr/>
        </p:nvSpPr>
        <p:spPr>
          <a:xfrm>
            <a:off x="6208486" y="4353763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8B5D109A-CA4F-47F7-8ECA-88E65B92EC29}"/>
              </a:ext>
            </a:extLst>
          </p:cNvPr>
          <p:cNvSpPr/>
          <p:nvPr/>
        </p:nvSpPr>
        <p:spPr>
          <a:xfrm>
            <a:off x="6208486" y="4641469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C2A83E43-0A71-472C-98F2-8BF34E0284C6}"/>
              </a:ext>
            </a:extLst>
          </p:cNvPr>
          <p:cNvSpPr/>
          <p:nvPr/>
        </p:nvSpPr>
        <p:spPr>
          <a:xfrm>
            <a:off x="6208486" y="4900146"/>
            <a:ext cx="58057" cy="58057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572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Описание продукта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B9AA1D-E3F6-7341-88A2-48904FFFE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1893" y="6252519"/>
            <a:ext cx="591066" cy="365125"/>
          </a:xfrm>
        </p:spPr>
        <p:txBody>
          <a:bodyPr/>
          <a:lstStyle/>
          <a:p>
            <a:fld id="{E874710E-ECD1-44D7-A66B-98F8BBEF131C}" type="slidenum">
              <a:rPr lang="ru-RU" sz="1000" smtClean="0">
                <a:latin typeface="Calleo-Trial" pitchFamily="2" charset="0"/>
              </a:rPr>
              <a:t>5</a:t>
            </a:fld>
            <a:endParaRPr lang="ru-RU" sz="1000" dirty="0">
              <a:latin typeface="Calleo-Trial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5335CB-AF8F-8D45-894F-575D06B22C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430" y="322244"/>
            <a:ext cx="752514" cy="6604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B42321-8382-4E06-9711-8B5542222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DABF3A57-7137-4731-8925-4EE3B9643E0A}"/>
              </a:ext>
            </a:extLst>
          </p:cNvPr>
          <p:cNvGrpSpPr/>
          <p:nvPr/>
        </p:nvGrpSpPr>
        <p:grpSpPr>
          <a:xfrm>
            <a:off x="737205" y="1095385"/>
            <a:ext cx="10819008" cy="5339696"/>
            <a:chOff x="768975" y="1031011"/>
            <a:chExt cx="7659289" cy="3780224"/>
          </a:xfrm>
        </p:grpSpPr>
        <p:sp>
          <p:nvSpPr>
            <p:cNvPr id="9" name="Google Shape;583;g2b27067b3df_0_158">
              <a:extLst>
                <a:ext uri="{FF2B5EF4-FFF2-40B4-BE49-F238E27FC236}">
                  <a16:creationId xmlns:a16="http://schemas.microsoft.com/office/drawing/2014/main" id="{EDAF2F41-D1CD-41BE-9B72-F34C5A5B24F2}"/>
                </a:ext>
              </a:extLst>
            </p:cNvPr>
            <p:cNvSpPr/>
            <p:nvPr/>
          </p:nvSpPr>
          <p:spPr>
            <a:xfrm rot="691749">
              <a:off x="6369784" y="3102697"/>
              <a:ext cx="1445465" cy="1293905"/>
            </a:xfrm>
            <a:prstGeom prst="ellipse">
              <a:avLst/>
            </a:prstGeom>
            <a:solidFill>
              <a:srgbClr val="F96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584;g2b27067b3df_0_158">
              <a:extLst>
                <a:ext uri="{FF2B5EF4-FFF2-40B4-BE49-F238E27FC236}">
                  <a16:creationId xmlns:a16="http://schemas.microsoft.com/office/drawing/2014/main" id="{D2F376C9-F0C6-4E05-BD91-908425C3D98D}"/>
                </a:ext>
              </a:extLst>
            </p:cNvPr>
            <p:cNvSpPr/>
            <p:nvPr/>
          </p:nvSpPr>
          <p:spPr>
            <a:xfrm rot="923">
              <a:off x="2882236" y="1585602"/>
              <a:ext cx="2235900" cy="2129100"/>
            </a:xfrm>
            <a:prstGeom prst="ellipse">
              <a:avLst/>
            </a:prstGeom>
            <a:solidFill>
              <a:srgbClr val="F96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Google Shape;585;g2b27067b3df_0_158">
              <a:extLst>
                <a:ext uri="{FF2B5EF4-FFF2-40B4-BE49-F238E27FC236}">
                  <a16:creationId xmlns:a16="http://schemas.microsoft.com/office/drawing/2014/main" id="{FEFD5194-C365-46A7-AFD7-7B3BF06BCD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54138" y="2062563"/>
              <a:ext cx="3098125" cy="1987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586;g2b27067b3df_0_158">
              <a:extLst>
                <a:ext uri="{FF2B5EF4-FFF2-40B4-BE49-F238E27FC236}">
                  <a16:creationId xmlns:a16="http://schemas.microsoft.com/office/drawing/2014/main" id="{0F067E7B-CB61-4022-AEAA-3E720D5C4E98}"/>
                </a:ext>
              </a:extLst>
            </p:cNvPr>
            <p:cNvSpPr txBox="1"/>
            <p:nvPr/>
          </p:nvSpPr>
          <p:spPr>
            <a:xfrm>
              <a:off x="1523975" y="3933025"/>
              <a:ext cx="5072100" cy="7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588;g2b27067b3df_0_158">
              <a:extLst>
                <a:ext uri="{FF2B5EF4-FFF2-40B4-BE49-F238E27FC236}">
                  <a16:creationId xmlns:a16="http://schemas.microsoft.com/office/drawing/2014/main" id="{8E723E54-A6A0-4347-BD2A-20B8C5D94ACE}"/>
                </a:ext>
              </a:extLst>
            </p:cNvPr>
            <p:cNvSpPr txBox="1"/>
            <p:nvPr/>
          </p:nvSpPr>
          <p:spPr>
            <a:xfrm>
              <a:off x="6265563" y="4528000"/>
              <a:ext cx="1653900" cy="2832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Модули для АДТ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14" name="Google Shape;589;g2b27067b3df_0_158">
              <a:extLst>
                <a:ext uri="{FF2B5EF4-FFF2-40B4-BE49-F238E27FC236}">
                  <a16:creationId xmlns:a16="http://schemas.microsoft.com/office/drawing/2014/main" id="{6FC397BD-109D-414A-8925-8ADEA732F9A5}"/>
                </a:ext>
              </a:extLst>
            </p:cNvPr>
            <p:cNvSpPr/>
            <p:nvPr/>
          </p:nvSpPr>
          <p:spPr>
            <a:xfrm rot="691614">
              <a:off x="5704391" y="1109753"/>
              <a:ext cx="1847752" cy="1248602"/>
            </a:xfrm>
            <a:prstGeom prst="ellipse">
              <a:avLst/>
            </a:prstGeom>
            <a:solidFill>
              <a:srgbClr val="F96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590;g2b27067b3df_0_158">
              <a:extLst>
                <a:ext uri="{FF2B5EF4-FFF2-40B4-BE49-F238E27FC236}">
                  <a16:creationId xmlns:a16="http://schemas.microsoft.com/office/drawing/2014/main" id="{39EA7D91-18A9-437E-9C51-ACC174A41089}"/>
                </a:ext>
              </a:extLst>
            </p:cNvPr>
            <p:cNvSpPr/>
            <p:nvPr/>
          </p:nvSpPr>
          <p:spPr>
            <a:xfrm rot="691868">
              <a:off x="1187101" y="1500421"/>
              <a:ext cx="1280138" cy="1578962"/>
            </a:xfrm>
            <a:prstGeom prst="ellipse">
              <a:avLst/>
            </a:prstGeom>
            <a:solidFill>
              <a:srgbClr val="F96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591;g2b27067b3df_0_158">
              <a:extLst>
                <a:ext uri="{FF2B5EF4-FFF2-40B4-BE49-F238E27FC236}">
                  <a16:creationId xmlns:a16="http://schemas.microsoft.com/office/drawing/2014/main" id="{8E3A13CF-DD10-45D9-ADC4-9AFAEA332B82}"/>
                </a:ext>
              </a:extLst>
            </p:cNvPr>
            <p:cNvSpPr txBox="1"/>
            <p:nvPr/>
          </p:nvSpPr>
          <p:spPr>
            <a:xfrm>
              <a:off x="5841187" y="2403239"/>
              <a:ext cx="1905000" cy="435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Учебная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программа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17" name="Google Shape;592;g2b27067b3df_0_158">
              <a:extLst>
                <a:ext uri="{FF2B5EF4-FFF2-40B4-BE49-F238E27FC236}">
                  <a16:creationId xmlns:a16="http://schemas.microsoft.com/office/drawing/2014/main" id="{300D9723-1B31-4ADD-9434-659174011F98}"/>
                </a:ext>
              </a:extLst>
            </p:cNvPr>
            <p:cNvSpPr txBox="1"/>
            <p:nvPr/>
          </p:nvSpPr>
          <p:spPr>
            <a:xfrm>
              <a:off x="3059463" y="3863616"/>
              <a:ext cx="2441400" cy="2832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Лабораторная установка </a:t>
              </a: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(АДТ</a:t>
              </a:r>
              <a:r>
                <a:rPr lang="ru" sz="12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)</a:t>
              </a:r>
              <a:endParaRPr sz="12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18" name="Google Shape;593;g2b27067b3df_0_158">
              <a:extLst>
                <a:ext uri="{FF2B5EF4-FFF2-40B4-BE49-F238E27FC236}">
                  <a16:creationId xmlns:a16="http://schemas.microsoft.com/office/drawing/2014/main" id="{21E7280D-835E-4D97-A78D-D247A95C8B0C}"/>
                </a:ext>
              </a:extLst>
            </p:cNvPr>
            <p:cNvSpPr txBox="1"/>
            <p:nvPr/>
          </p:nvSpPr>
          <p:spPr>
            <a:xfrm>
              <a:off x="768975" y="3128550"/>
              <a:ext cx="1837636" cy="435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Подписка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на приложение для расчетов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pic>
          <p:nvPicPr>
            <p:cNvPr id="19" name="Google Shape;594;g2b27067b3df_0_158">
              <a:extLst>
                <a:ext uri="{FF2B5EF4-FFF2-40B4-BE49-F238E27FC236}">
                  <a16:creationId xmlns:a16="http://schemas.microsoft.com/office/drawing/2014/main" id="{A48CEE14-1837-4D12-9BC1-14B657E0FD8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64400" y="1394075"/>
              <a:ext cx="1043275" cy="1616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595;g2b27067b3df_0_158">
              <a:extLst>
                <a:ext uri="{FF2B5EF4-FFF2-40B4-BE49-F238E27FC236}">
                  <a16:creationId xmlns:a16="http://schemas.microsoft.com/office/drawing/2014/main" id="{AD69BFB4-0542-4444-A435-59EC6E8D08F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799790" y="1031011"/>
              <a:ext cx="1577024" cy="1230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596;g2b27067b3df_0_158">
              <a:extLst>
                <a:ext uri="{FF2B5EF4-FFF2-40B4-BE49-F238E27FC236}">
                  <a16:creationId xmlns:a16="http://schemas.microsoft.com/office/drawing/2014/main" id="{53C72727-38B6-40D8-BD49-7D8BB10A2F9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 l="9468" t="26518" r="8608" b="13442"/>
            <a:stretch/>
          </p:blipFill>
          <p:spPr>
            <a:xfrm>
              <a:off x="5116572" y="1429904"/>
              <a:ext cx="3023389" cy="1367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598;g2b27067b3df_0_158">
              <a:extLst>
                <a:ext uri="{FF2B5EF4-FFF2-40B4-BE49-F238E27FC236}">
                  <a16:creationId xmlns:a16="http://schemas.microsoft.com/office/drawing/2014/main" id="{3BC73C19-1F78-4B11-AF03-EE75383EC86E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752263" y="3026596"/>
              <a:ext cx="2676001" cy="15005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2B29250-1D29-44CC-A69D-C3E376E55EA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AD44C6D-0042-4966-AA8C-357B700E25C4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129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685270" cy="45042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Calleo-Trial SemiBold" pitchFamily="2" charset="0"/>
              </a:rPr>
              <a:t>Команда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B9AA1D-E3F6-7341-88A2-48904FFFE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1893" y="6533319"/>
            <a:ext cx="591066" cy="365125"/>
          </a:xfrm>
        </p:spPr>
        <p:txBody>
          <a:bodyPr/>
          <a:lstStyle/>
          <a:p>
            <a:fld id="{E874710E-ECD1-44D7-A66B-98F8BBEF131C}" type="slidenum">
              <a:rPr lang="ru-RU" sz="1000" smtClean="0">
                <a:latin typeface="Calleo-Trial" pitchFamily="2" charset="0"/>
              </a:rPr>
              <a:t>6</a:t>
            </a:fld>
            <a:endParaRPr lang="ru-RU" sz="1000" dirty="0">
              <a:latin typeface="Calleo-Trial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03CAD0-7232-AF58-9CB1-1E96B4AF54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780" y="183689"/>
            <a:ext cx="727112" cy="6318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550B9C-3C43-4EFF-8C34-DED0FB7AC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sp>
        <p:nvSpPr>
          <p:cNvPr id="9" name="Google Shape;1019;g2c39465235b_0_615">
            <a:extLst>
              <a:ext uri="{FF2B5EF4-FFF2-40B4-BE49-F238E27FC236}">
                <a16:creationId xmlns:a16="http://schemas.microsoft.com/office/drawing/2014/main" id="{7C008284-2285-4B2E-9D9B-E215D2E0D84F}"/>
              </a:ext>
            </a:extLst>
          </p:cNvPr>
          <p:cNvSpPr/>
          <p:nvPr/>
        </p:nvSpPr>
        <p:spPr>
          <a:xfrm flipH="1">
            <a:off x="6382368" y="1128433"/>
            <a:ext cx="5804433" cy="1813086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20;g2c39465235b_0_615">
            <a:extLst>
              <a:ext uri="{FF2B5EF4-FFF2-40B4-BE49-F238E27FC236}">
                <a16:creationId xmlns:a16="http://schemas.microsoft.com/office/drawing/2014/main" id="{8BA259A9-0E80-4163-901F-5DDE8DBBAB3B}"/>
              </a:ext>
            </a:extLst>
          </p:cNvPr>
          <p:cNvSpPr/>
          <p:nvPr/>
        </p:nvSpPr>
        <p:spPr>
          <a:xfrm flipH="1">
            <a:off x="6382368" y="3159946"/>
            <a:ext cx="5804433" cy="1813086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022;g2c39465235b_0_615">
            <a:extLst>
              <a:ext uri="{FF2B5EF4-FFF2-40B4-BE49-F238E27FC236}">
                <a16:creationId xmlns:a16="http://schemas.microsoft.com/office/drawing/2014/main" id="{862610DE-F212-41A5-BDEA-F4FA252D9497}"/>
              </a:ext>
            </a:extLst>
          </p:cNvPr>
          <p:cNvSpPr/>
          <p:nvPr/>
        </p:nvSpPr>
        <p:spPr>
          <a:xfrm>
            <a:off x="-1706" y="1118735"/>
            <a:ext cx="5804433" cy="1813086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023;g2c39465235b_0_615">
            <a:extLst>
              <a:ext uri="{FF2B5EF4-FFF2-40B4-BE49-F238E27FC236}">
                <a16:creationId xmlns:a16="http://schemas.microsoft.com/office/drawing/2014/main" id="{D0ED436E-F91F-4B0E-96E8-7D84F0293343}"/>
              </a:ext>
            </a:extLst>
          </p:cNvPr>
          <p:cNvSpPr/>
          <p:nvPr/>
        </p:nvSpPr>
        <p:spPr>
          <a:xfrm>
            <a:off x="-34877" y="3155081"/>
            <a:ext cx="5804433" cy="1813086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027;g2c39465235b_0_615">
            <a:extLst>
              <a:ext uri="{FF2B5EF4-FFF2-40B4-BE49-F238E27FC236}">
                <a16:creationId xmlns:a16="http://schemas.microsoft.com/office/drawing/2014/main" id="{90664D78-5D59-47D2-BCBE-029A81935C69}"/>
              </a:ext>
            </a:extLst>
          </p:cNvPr>
          <p:cNvSpPr txBox="1"/>
          <p:nvPr/>
        </p:nvSpPr>
        <p:spPr>
          <a:xfrm>
            <a:off x="1349976" y="1168204"/>
            <a:ext cx="4443655" cy="11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chemeClr val="lt1"/>
                </a:solidFill>
                <a:latin typeface="Montserrat SemiBold"/>
                <a:sym typeface="Montserrat SemiBold"/>
              </a:rPr>
              <a:t>УСАЧЕВ НИКИТА КОНСТАНТИНОВИЧ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ГЕНЕРАЛЬНЫЙ ДИРЕКТОР</a:t>
            </a:r>
            <a:r>
              <a:rPr lang="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(C</a:t>
            </a:r>
            <a:r>
              <a:rPr lang="en-US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</a:t>
            </a:r>
            <a:r>
              <a:rPr lang="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O) </a:t>
            </a:r>
          </a:p>
          <a:p>
            <a:r>
              <a:rPr lang="ru-RU" sz="1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1000" b="1" i="0" u="none" strike="noStrike" cap="none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Образование: ФГАОУ ВО «Государственный университет Просвещения» </a:t>
            </a:r>
            <a:r>
              <a:rPr lang="ru-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Опыт: </a:t>
            </a:r>
            <a:r>
              <a:rPr lang="ru-RU" sz="10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работа в ФАУ «ЦАГИ», ОЦ «Взлет»</a:t>
            </a:r>
            <a:endParaRPr lang="en-US" sz="1000" b="0" i="0" u="none" strike="noStrike" cap="none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Зона ответственности: </a:t>
            </a:r>
            <a:r>
              <a:rPr lang="ru" sz="10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составление стратегии, бизнес-планирование, проведение переговоров, операционный контроль</a:t>
            </a:r>
            <a:endParaRPr sz="2000" dirty="0"/>
          </a:p>
        </p:txBody>
      </p:sp>
      <p:sp>
        <p:nvSpPr>
          <p:cNvPr id="15" name="Google Shape;1031;g2c39465235b_0_615">
            <a:extLst>
              <a:ext uri="{FF2B5EF4-FFF2-40B4-BE49-F238E27FC236}">
                <a16:creationId xmlns:a16="http://schemas.microsoft.com/office/drawing/2014/main" id="{6446B3A8-7796-415C-93B7-0731A83D679C}"/>
              </a:ext>
            </a:extLst>
          </p:cNvPr>
          <p:cNvSpPr/>
          <p:nvPr/>
        </p:nvSpPr>
        <p:spPr>
          <a:xfrm>
            <a:off x="10846791" y="1128433"/>
            <a:ext cx="1334844" cy="181308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56996" r="-1599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036;g2c39465235b_0_615">
            <a:extLst>
              <a:ext uri="{FF2B5EF4-FFF2-40B4-BE49-F238E27FC236}">
                <a16:creationId xmlns:a16="http://schemas.microsoft.com/office/drawing/2014/main" id="{0BD5544D-9CEE-457A-A58A-7FF633C7C202}"/>
              </a:ext>
            </a:extLst>
          </p:cNvPr>
          <p:cNvSpPr txBox="1"/>
          <p:nvPr/>
        </p:nvSpPr>
        <p:spPr>
          <a:xfrm>
            <a:off x="6385190" y="1168204"/>
            <a:ext cx="4461598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КОРОЛЬКОВ КОНСТАНТИН АНАТОЛЬЕВИЧ</a:t>
            </a:r>
            <a:endParaRPr sz="2000"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ОПЕРАЦИОННЫЙ ДИРЕКТОР (</a:t>
            </a:r>
            <a:r>
              <a:rPr lang="en-US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COO</a:t>
            </a:r>
            <a:r>
              <a:rPr lang="ru-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)</a:t>
            </a:r>
            <a:endParaRPr lang="ru-RU" sz="1000" b="1" i="0" u="none" strike="noStrike" cap="none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Опыт работы: </a:t>
            </a:r>
            <a:r>
              <a:rPr lang="ru" sz="10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ЛИИ им. М.М.Громова, специалист Центра трансфера технологий ФАУ ЦАГИ. Опыт сопровождения и реализации DeepTech проектов.</a:t>
            </a:r>
            <a:endParaRPr sz="2000"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Зона ответственности: </a:t>
            </a:r>
            <a:r>
              <a:rPr lang="ru" sz="10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составление предложений потенциальным покупателям, анализ рынка</a:t>
            </a:r>
            <a:endParaRPr sz="2000" dirty="0"/>
          </a:p>
        </p:txBody>
      </p:sp>
      <p:sp>
        <p:nvSpPr>
          <p:cNvPr id="18" name="Google Shape;1037;g2c39465235b_0_615">
            <a:extLst>
              <a:ext uri="{FF2B5EF4-FFF2-40B4-BE49-F238E27FC236}">
                <a16:creationId xmlns:a16="http://schemas.microsoft.com/office/drawing/2014/main" id="{75A609A1-41F7-45A3-9432-2FA0E8F00854}"/>
              </a:ext>
            </a:extLst>
          </p:cNvPr>
          <p:cNvSpPr txBox="1"/>
          <p:nvPr/>
        </p:nvSpPr>
        <p:spPr>
          <a:xfrm>
            <a:off x="6375915" y="3189800"/>
            <a:ext cx="4461598" cy="11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ДРУЖИНИН ОЛЕГ ВЛАДИМИРОВИЧ</a:t>
            </a:r>
          </a:p>
          <a:p>
            <a:pPr marL="0" marR="0" lvl="0" indent="0" algn="r" rtl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ТЕХНОЛОГИЧЕСКИЙ ДИРЕКТОР (CTO),</a:t>
            </a:r>
            <a:r>
              <a:rPr lang="ru-RU" sz="1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СПЕЦИАЛИСТ ПО АЭРОДИНАМИКЕ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i="0" u="none" strike="noStrike" cap="none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algn="r"/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Образование: </a:t>
            </a:r>
            <a:r>
              <a:rPr lang="ru-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МАИ «Стрела».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Зона ответственности: </a:t>
            </a:r>
            <a:r>
              <a:rPr lang="ru" sz="10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работа в САПР, системах и расчетных программах, постановка задач производственному специалисту</a:t>
            </a:r>
            <a:r>
              <a:rPr lang="ru" sz="9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C823A40-5286-4F39-B36B-F0EF217982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207" t="1508" r="6357" b="4550"/>
          <a:stretch/>
        </p:blipFill>
        <p:spPr>
          <a:xfrm>
            <a:off x="10837514" y="3158039"/>
            <a:ext cx="1343932" cy="1814993"/>
          </a:xfrm>
          <a:prstGeom prst="rect">
            <a:avLst/>
          </a:prstGeom>
        </p:spPr>
      </p:pic>
      <p:sp>
        <p:nvSpPr>
          <p:cNvPr id="21" name="Google Shape;1024;g2c39465235b_0_615">
            <a:extLst>
              <a:ext uri="{FF2B5EF4-FFF2-40B4-BE49-F238E27FC236}">
                <a16:creationId xmlns:a16="http://schemas.microsoft.com/office/drawing/2014/main" id="{D8081AFD-6303-4A9F-9869-A1C71FF3729A}"/>
              </a:ext>
            </a:extLst>
          </p:cNvPr>
          <p:cNvSpPr/>
          <p:nvPr/>
        </p:nvSpPr>
        <p:spPr>
          <a:xfrm flipH="1">
            <a:off x="6375915" y="5133137"/>
            <a:ext cx="5791255" cy="1813086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2" name="Google Shape;1037;g2c39465235b_0_615">
            <a:extLst>
              <a:ext uri="{FF2B5EF4-FFF2-40B4-BE49-F238E27FC236}">
                <a16:creationId xmlns:a16="http://schemas.microsoft.com/office/drawing/2014/main" id="{4CE898CA-692C-4773-8E4E-82FF76A536D3}"/>
              </a:ext>
            </a:extLst>
          </p:cNvPr>
          <p:cNvSpPr txBox="1"/>
          <p:nvPr/>
        </p:nvSpPr>
        <p:spPr>
          <a:xfrm>
            <a:off x="6501501" y="5190518"/>
            <a:ext cx="4345289" cy="11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algn="r"/>
            <a:r>
              <a:rPr lang="ru-RU" sz="1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АМЕЛЮШКИН ИВАН АЛЕКСЕЕВИЧ</a:t>
            </a:r>
            <a:endParaRPr sz="2000" dirty="0"/>
          </a:p>
          <a:p>
            <a:pPr algn="r"/>
            <a:r>
              <a:rPr lang="ru-RU" sz="1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СПЕЦИАЛИСТ ПО АЭРОДИНАМИКЕ</a:t>
            </a:r>
          </a:p>
          <a:p>
            <a:pPr algn="r"/>
            <a:endParaRPr sz="1000" b="1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algn="r"/>
            <a:r>
              <a:rPr lang="ru-RU" sz="10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Образование: </a:t>
            </a:r>
            <a:r>
              <a:rPr lang="ru-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МФТИ ФАЛТ, к. м.-ф. н.</a:t>
            </a:r>
          </a:p>
          <a:p>
            <a:pPr algn="r"/>
            <a:r>
              <a:rPr lang="ru" sz="10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Опыт работы: </a:t>
            </a:r>
            <a:r>
              <a:rPr lang="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ФАУ «ЦАГИ».</a:t>
            </a:r>
            <a:endParaRPr lang="ru-RU" sz="10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algn="r"/>
            <a:r>
              <a:rPr lang="ru" sz="10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Зона ответственности: </a:t>
            </a:r>
            <a:r>
              <a:rPr lang="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проверка результатов аэродинамических экспериментов, проведение расчетных исследований</a:t>
            </a:r>
            <a:r>
              <a:rPr lang="ru" sz="9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8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74AC6D-6E5D-4D9D-A392-8BD0D6B400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961" r="65794" b="59577"/>
          <a:stretch/>
        </p:blipFill>
        <p:spPr>
          <a:xfrm>
            <a:off x="10846788" y="5144253"/>
            <a:ext cx="1345212" cy="1801971"/>
          </a:xfrm>
          <a:prstGeom prst="rect">
            <a:avLst/>
          </a:prstGeom>
        </p:spPr>
      </p:pic>
      <p:sp>
        <p:nvSpPr>
          <p:cNvPr id="24" name="Google Shape;1023;g2c39465235b_0_615">
            <a:extLst>
              <a:ext uri="{FF2B5EF4-FFF2-40B4-BE49-F238E27FC236}">
                <a16:creationId xmlns:a16="http://schemas.microsoft.com/office/drawing/2014/main" id="{1352EF15-199F-407B-B6C5-A21CA247C5DA}"/>
              </a:ext>
            </a:extLst>
          </p:cNvPr>
          <p:cNvSpPr/>
          <p:nvPr/>
        </p:nvSpPr>
        <p:spPr>
          <a:xfrm>
            <a:off x="-5819" y="5130372"/>
            <a:ext cx="5804433" cy="1813086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5" name="Google Shape;1034;g2c39465235b_0_615">
            <a:extLst>
              <a:ext uri="{FF2B5EF4-FFF2-40B4-BE49-F238E27FC236}">
                <a16:creationId xmlns:a16="http://schemas.microsoft.com/office/drawing/2014/main" id="{77E682A5-1063-48CE-85C2-597C953D7053}"/>
              </a:ext>
            </a:extLst>
          </p:cNvPr>
          <p:cNvSpPr txBox="1"/>
          <p:nvPr/>
        </p:nvSpPr>
        <p:spPr>
          <a:xfrm>
            <a:off x="1343460" y="5163017"/>
            <a:ext cx="4181525" cy="134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r>
              <a:rPr lang="ru-RU" sz="1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МОРОЗОВА ИРИНА ВЯЧЕСЛАВОВНА</a:t>
            </a:r>
            <a:endParaRPr sz="2000" dirty="0"/>
          </a:p>
          <a:p>
            <a:r>
              <a:rPr lang="ru-RU" sz="1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СПЕЦИАЛИСТ ПО АЭРОДИНАМИКЕ</a:t>
            </a:r>
          </a:p>
          <a:p>
            <a:endParaRPr lang="ru-RU" sz="1000" b="1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r>
              <a:rPr lang="ru-RU" sz="3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</a:p>
          <a:p>
            <a:r>
              <a:rPr lang="ru" sz="10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Образование: </a:t>
            </a:r>
            <a:r>
              <a:rPr lang="ru-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МАИ «Стрела», аспирантура ФАУ «ЦАГИ».</a:t>
            </a:r>
            <a:endParaRPr sz="2000" dirty="0"/>
          </a:p>
          <a:p>
            <a:r>
              <a:rPr lang="ru-RU" sz="10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Опыт работы: </a:t>
            </a:r>
            <a:r>
              <a:rPr lang="ru-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ФАУ «ЦАГИ», МАИ «Стрела».</a:t>
            </a:r>
            <a:endParaRPr lang="ru-RU" sz="2000" dirty="0"/>
          </a:p>
          <a:p>
            <a:r>
              <a:rPr lang="ru" sz="10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Зона ответственности: </a:t>
            </a:r>
            <a:r>
              <a:rPr lang="ru-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согласование программы испытаний, определение контрольных точек и формы отчёта, составление отчёта с рекомендациями.</a:t>
            </a:r>
            <a:endParaRPr sz="2000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9064EC5-D9EB-4527-BEC9-AFEB7311698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60" r="4512"/>
          <a:stretch/>
        </p:blipFill>
        <p:spPr>
          <a:xfrm>
            <a:off x="-10984" y="5144253"/>
            <a:ext cx="1348542" cy="1813085"/>
          </a:xfrm>
          <a:prstGeom prst="rect">
            <a:avLst/>
          </a:prstGeom>
        </p:spPr>
      </p:pic>
      <p:sp>
        <p:nvSpPr>
          <p:cNvPr id="27" name="Номер слайда 2">
            <a:extLst>
              <a:ext uri="{FF2B5EF4-FFF2-40B4-BE49-F238E27FC236}">
                <a16:creationId xmlns:a16="http://schemas.microsoft.com/office/drawing/2014/main" id="{83B7512E-B8E5-4F1F-84C6-1ABAFAF0F7AF}"/>
              </a:ext>
            </a:extLst>
          </p:cNvPr>
          <p:cNvSpPr txBox="1">
            <a:spLocks/>
          </p:cNvSpPr>
          <p:nvPr/>
        </p:nvSpPr>
        <p:spPr>
          <a:xfrm>
            <a:off x="11287099" y="6306601"/>
            <a:ext cx="730748" cy="524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ru" smtClean="0"/>
              <a:pPr/>
              <a:t>6</a:t>
            </a:fld>
            <a:endParaRPr lang="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E5FF75E-6A12-47EB-A070-858CAB55620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241D576-4728-48D6-AE1D-C73AFC9C2BEC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Google Shape;1022;g2c39465235b_0_615">
            <a:extLst>
              <a:ext uri="{FF2B5EF4-FFF2-40B4-BE49-F238E27FC236}">
                <a16:creationId xmlns:a16="http://schemas.microsoft.com/office/drawing/2014/main" id="{06F7C5E3-3CA0-49DD-B069-4E2BDB04AEAE}"/>
              </a:ext>
            </a:extLst>
          </p:cNvPr>
          <p:cNvSpPr/>
          <p:nvPr/>
        </p:nvSpPr>
        <p:spPr>
          <a:xfrm>
            <a:off x="-28424" y="3160476"/>
            <a:ext cx="5804433" cy="1803387"/>
          </a:xfrm>
          <a:prstGeom prst="snip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027;g2c39465235b_0_615">
            <a:extLst>
              <a:ext uri="{FF2B5EF4-FFF2-40B4-BE49-F238E27FC236}">
                <a16:creationId xmlns:a16="http://schemas.microsoft.com/office/drawing/2014/main" id="{3201F5EB-E957-4B70-BAF4-A0055601EC4A}"/>
              </a:ext>
            </a:extLst>
          </p:cNvPr>
          <p:cNvSpPr txBox="1"/>
          <p:nvPr/>
        </p:nvSpPr>
        <p:spPr>
          <a:xfrm>
            <a:off x="1323258" y="3200247"/>
            <a:ext cx="4443655" cy="1454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chemeClr val="lt1"/>
                </a:solidFill>
                <a:latin typeface="Montserrat SemiBold"/>
                <a:sym typeface="Montserrat SemiBold"/>
              </a:rPr>
              <a:t>МАРТЫНОВ ЕГОР ЮРЬЕВИЧ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ДИРЕКТОР ПО ФИНАНСАМ </a:t>
            </a:r>
            <a:r>
              <a:rPr lang="ru" sz="1000" b="1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ФИНАНСАМ И РАЗВИТИЮ </a:t>
            </a:r>
            <a:r>
              <a:rPr lang="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(CFO</a:t>
            </a:r>
            <a:r>
              <a:rPr lang="en-US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-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 СМО</a:t>
            </a:r>
            <a:r>
              <a:rPr lang="ru" sz="10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) </a:t>
            </a:r>
          </a:p>
          <a:p>
            <a:r>
              <a:rPr lang="ru-RU" sz="1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1000" b="1" i="0" u="none" strike="noStrike" cap="none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Образование: : </a:t>
            </a:r>
            <a:r>
              <a:rPr lang="ru-RU" sz="10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МАИ</a:t>
            </a:r>
            <a:endParaRPr lang="en-US" sz="10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Опыт: </a:t>
            </a:r>
            <a:r>
              <a:rPr lang="ru-RU" sz="10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работа в ФАУ «ЦАГИ», Министерство науки и высшего образования Российской Федерации</a:t>
            </a:r>
            <a:endParaRPr lang="en-US" sz="1000" b="0" i="0" u="none" strike="noStrike" cap="none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Зона ответственности: </a:t>
            </a:r>
            <a:r>
              <a:rPr lang="ru" sz="1000" b="0" i="0" u="none" strike="noStrike" cap="none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составление финансового плана работ, бизнес-планирование, оформление предложений, сбор информации по конкурентам</a:t>
            </a:r>
            <a:endParaRPr sz="2000" dirty="0"/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67E62F2B-324D-4DF5-BFE7-57F650321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6" t="894" r="22197" b="1824"/>
          <a:stretch/>
        </p:blipFill>
        <p:spPr bwMode="auto">
          <a:xfrm>
            <a:off x="-32537" y="3150781"/>
            <a:ext cx="1372435" cy="181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F8E277-338D-4570-A89E-A8845DA0632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703" r="6483"/>
          <a:stretch/>
        </p:blipFill>
        <p:spPr>
          <a:xfrm>
            <a:off x="-5819" y="1113712"/>
            <a:ext cx="1343378" cy="181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97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6"/>
            <a:ext cx="4811222" cy="517190"/>
          </a:xfrm>
        </p:spPr>
        <p:txBody>
          <a:bodyPr anchor="t">
            <a:normAutofit fontScale="90000"/>
          </a:bodyPr>
          <a:lstStyle/>
          <a:p>
            <a:r>
              <a:rPr lang="ru-RU" sz="2000" b="1" dirty="0">
                <a:latin typeface="Calleo-Trial SemiBold" pitchFamily="2" charset="0"/>
              </a:rPr>
              <a:t>Рынок (объем, сегменты, ключевые тренды)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B9AA1D-E3F6-7341-88A2-48904FFFE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1893" y="6252519"/>
            <a:ext cx="591066" cy="365125"/>
          </a:xfrm>
        </p:spPr>
        <p:txBody>
          <a:bodyPr/>
          <a:lstStyle/>
          <a:p>
            <a:fld id="{E874710E-ECD1-44D7-A66B-98F8BBEF131C}" type="slidenum">
              <a:rPr lang="ru-RU" sz="1000" smtClean="0">
                <a:latin typeface="Calleo-Trial" pitchFamily="2" charset="0"/>
              </a:rPr>
              <a:t>7</a:t>
            </a:fld>
            <a:endParaRPr lang="ru-RU" sz="1000" dirty="0">
              <a:latin typeface="Calleo-Trial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3DFD88-3430-0D00-5776-557E4D16D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13" y="232184"/>
            <a:ext cx="542953" cy="625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4C990E-D1DE-450B-B817-AE9B28166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2ACF89F-BE50-4E6F-937D-F4FCF16828D1}"/>
              </a:ext>
            </a:extLst>
          </p:cNvPr>
          <p:cNvGrpSpPr/>
          <p:nvPr/>
        </p:nvGrpSpPr>
        <p:grpSpPr>
          <a:xfrm>
            <a:off x="-472454" y="1347167"/>
            <a:ext cx="12733001" cy="5540056"/>
            <a:chOff x="-327925" y="1000231"/>
            <a:chExt cx="9522691" cy="4143269"/>
          </a:xfrm>
        </p:grpSpPr>
        <p:sp>
          <p:nvSpPr>
            <p:cNvPr id="9" name="Google Shape;721;g2b27067b3df_0_205">
              <a:extLst>
                <a:ext uri="{FF2B5EF4-FFF2-40B4-BE49-F238E27FC236}">
                  <a16:creationId xmlns:a16="http://schemas.microsoft.com/office/drawing/2014/main" id="{C9174600-A93F-4B07-932F-E8BB803F37F3}"/>
                </a:ext>
              </a:extLst>
            </p:cNvPr>
            <p:cNvSpPr/>
            <p:nvPr/>
          </p:nvSpPr>
          <p:spPr>
            <a:xfrm rot="5400000">
              <a:off x="3743355" y="-325136"/>
              <a:ext cx="1708055" cy="9194766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722;g2b27067b3df_0_205">
              <a:extLst>
                <a:ext uri="{FF2B5EF4-FFF2-40B4-BE49-F238E27FC236}">
                  <a16:creationId xmlns:a16="http://schemas.microsoft.com/office/drawing/2014/main" id="{87B67591-1B84-4DCF-9B6D-6EE5691B3ADD}"/>
                </a:ext>
              </a:extLst>
            </p:cNvPr>
            <p:cNvSpPr txBox="1"/>
            <p:nvPr/>
          </p:nvSpPr>
          <p:spPr>
            <a:xfrm>
              <a:off x="697370" y="2549396"/>
              <a:ext cx="1587759" cy="305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Городские школы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pic>
          <p:nvPicPr>
            <p:cNvPr id="11" name="Google Shape;723;g2b27067b3df_0_205">
              <a:extLst>
                <a:ext uri="{FF2B5EF4-FFF2-40B4-BE49-F238E27FC236}">
                  <a16:creationId xmlns:a16="http://schemas.microsoft.com/office/drawing/2014/main" id="{3BD93E98-3137-489D-A660-C8FF54562F5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855" r="855"/>
            <a:stretch/>
          </p:blipFill>
          <p:spPr>
            <a:xfrm>
              <a:off x="-327925" y="3125425"/>
              <a:ext cx="3952364" cy="2018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724;g2b27067b3df_0_205">
              <a:extLst>
                <a:ext uri="{FF2B5EF4-FFF2-40B4-BE49-F238E27FC236}">
                  <a16:creationId xmlns:a16="http://schemas.microsoft.com/office/drawing/2014/main" id="{DE2084ED-6ECF-42A3-98C3-63C88FC8A39A}"/>
                </a:ext>
              </a:extLst>
            </p:cNvPr>
            <p:cNvSpPr txBox="1"/>
            <p:nvPr/>
          </p:nvSpPr>
          <p:spPr>
            <a:xfrm>
              <a:off x="1608902" y="3882216"/>
              <a:ext cx="5042100" cy="75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725;g2b27067b3df_0_205">
              <a:extLst>
                <a:ext uri="{FF2B5EF4-FFF2-40B4-BE49-F238E27FC236}">
                  <a16:creationId xmlns:a16="http://schemas.microsoft.com/office/drawing/2014/main" id="{9C64B8B3-EF30-417D-ABA6-BC71A1BAFC0D}"/>
                </a:ext>
              </a:extLst>
            </p:cNvPr>
            <p:cNvSpPr txBox="1"/>
            <p:nvPr/>
          </p:nvSpPr>
          <p:spPr>
            <a:xfrm>
              <a:off x="5090797" y="3485151"/>
              <a:ext cx="2469213" cy="1634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ru" sz="1300" b="0" i="0" u="none" strike="noStrike" cap="none" dirty="0">
                  <a:solidFill>
                    <a:srgbClr val="FFFFFF"/>
                  </a:solidFill>
                  <a:latin typeface="Comfortaa Medium"/>
                  <a:ea typeface="Comfortaa Medium"/>
                  <a:cs typeface="Comfortaa Medium"/>
                  <a:sym typeface="Comfortaa Medium"/>
                </a:rPr>
                <a:t>PAM – потенциальный объем рынка РФ</a:t>
              </a:r>
            </a:p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ru" sz="1300" b="0" i="0" u="none" strike="noStrike" cap="none" dirty="0">
                  <a:solidFill>
                    <a:srgbClr val="FFFFFF"/>
                  </a:solidFill>
                  <a:latin typeface="Comfortaa Medium"/>
                  <a:ea typeface="Comfortaa Medium"/>
                  <a:cs typeface="Comfortaa Medium"/>
                  <a:sym typeface="Comfortaa Medium"/>
                </a:rPr>
                <a:t>TAM – общий объем целевого рынка РФ</a:t>
              </a:r>
              <a:endParaRPr sz="1300" b="0" i="0" u="none" strike="noStrike" cap="none" dirty="0">
                <a:solidFill>
                  <a:srgbClr val="FFFFFF"/>
                </a:solidFill>
                <a:latin typeface="Comfortaa Medium"/>
                <a:ea typeface="Comfortaa Medium"/>
                <a:cs typeface="Comfortaa Medium"/>
                <a:sym typeface="Comfortaa Medium"/>
              </a:endParaRPr>
            </a:p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ru" sz="1300" b="0" i="0" u="none" strike="noStrike" cap="none" dirty="0">
                  <a:solidFill>
                    <a:srgbClr val="FFFFFF"/>
                  </a:solidFill>
                  <a:latin typeface="Comfortaa Medium"/>
                  <a:ea typeface="Comfortaa Medium"/>
                  <a:cs typeface="Comfortaa Medium"/>
                  <a:sym typeface="Comfortaa Medium"/>
                </a:rPr>
                <a:t>SAM – доступный объем рынка РФ</a:t>
              </a:r>
              <a:endParaRPr sz="1300" b="0" i="0" u="none" strike="noStrike" cap="none" dirty="0">
                <a:solidFill>
                  <a:srgbClr val="FFFFFF"/>
                </a:solidFill>
                <a:latin typeface="Comfortaa Medium"/>
                <a:ea typeface="Comfortaa Medium"/>
                <a:cs typeface="Comfortaa Medium"/>
                <a:sym typeface="Comfortaa Medium"/>
              </a:endParaRPr>
            </a:p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ru" sz="1300" b="0" i="0" u="none" strike="noStrike" cap="none" dirty="0">
                  <a:solidFill>
                    <a:srgbClr val="FFFFFF"/>
                  </a:solidFill>
                  <a:latin typeface="Comfortaa Medium"/>
                  <a:ea typeface="Comfortaa Medium"/>
                  <a:cs typeface="Comfortaa Medium"/>
                  <a:sym typeface="Comfortaa Medium"/>
                </a:rPr>
                <a:t>SOM – достижимый объем рынка РФ</a:t>
              </a:r>
              <a:endParaRPr sz="1300" b="0" i="0" u="none" strike="noStrike" cap="none" dirty="0">
                <a:solidFill>
                  <a:srgbClr val="FFFFFF"/>
                </a:solidFill>
                <a:latin typeface="Comfortaa Medium"/>
                <a:ea typeface="Comfortaa Medium"/>
                <a:cs typeface="Comfortaa Medium"/>
                <a:sym typeface="Comfortaa Medium"/>
              </a:endParaRPr>
            </a:p>
          </p:txBody>
        </p:sp>
        <p:cxnSp>
          <p:nvCxnSpPr>
            <p:cNvPr id="14" name="Google Shape;726;g2b27067b3df_0_205">
              <a:extLst>
                <a:ext uri="{FF2B5EF4-FFF2-40B4-BE49-F238E27FC236}">
                  <a16:creationId xmlns:a16="http://schemas.microsoft.com/office/drawing/2014/main" id="{11A8E01A-AE25-4B62-AE8F-363C10867A15}"/>
                </a:ext>
              </a:extLst>
            </p:cNvPr>
            <p:cNvCxnSpPr>
              <a:cxnSpLocks/>
            </p:cNvCxnSpPr>
            <p:nvPr/>
          </p:nvCxnSpPr>
          <p:spPr>
            <a:xfrm>
              <a:off x="1958675" y="4896300"/>
              <a:ext cx="296795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" name="Google Shape;727;g2b27067b3df_0_205">
              <a:extLst>
                <a:ext uri="{FF2B5EF4-FFF2-40B4-BE49-F238E27FC236}">
                  <a16:creationId xmlns:a16="http://schemas.microsoft.com/office/drawing/2014/main" id="{98D5AF81-FF32-448C-8264-B9B56CA80D4B}"/>
                </a:ext>
              </a:extLst>
            </p:cNvPr>
            <p:cNvSpPr/>
            <p:nvPr/>
          </p:nvSpPr>
          <p:spPr>
            <a:xfrm>
              <a:off x="4926397" y="4812704"/>
              <a:ext cx="164400" cy="167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28;g2b27067b3df_0_205">
              <a:extLst>
                <a:ext uri="{FF2B5EF4-FFF2-40B4-BE49-F238E27FC236}">
                  <a16:creationId xmlns:a16="http://schemas.microsoft.com/office/drawing/2014/main" id="{E4582E29-F252-4902-A197-AA65B4A524AD}"/>
                </a:ext>
              </a:extLst>
            </p:cNvPr>
            <p:cNvSpPr txBox="1"/>
            <p:nvPr/>
          </p:nvSpPr>
          <p:spPr>
            <a:xfrm>
              <a:off x="3294327" y="4583325"/>
              <a:ext cx="1720500" cy="322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2,125 млрд</a:t>
              </a:r>
              <a:r>
                <a:rPr lang="en-US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 </a:t>
              </a:r>
              <a:r>
                <a:rPr lang="ru-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Р</a:t>
              </a:r>
              <a:endParaRPr sz="1600" b="0" i="0" u="none" strike="noStrike" cap="none" dirty="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cxnSp>
          <p:nvCxnSpPr>
            <p:cNvPr id="17" name="Google Shape;729;g2b27067b3df_0_205">
              <a:extLst>
                <a:ext uri="{FF2B5EF4-FFF2-40B4-BE49-F238E27FC236}">
                  <a16:creationId xmlns:a16="http://schemas.microsoft.com/office/drawing/2014/main" id="{1C962DF5-F51B-449E-BE7E-4130C659237E}"/>
                </a:ext>
              </a:extLst>
            </p:cNvPr>
            <p:cNvCxnSpPr/>
            <p:nvPr/>
          </p:nvCxnSpPr>
          <p:spPr>
            <a:xfrm>
              <a:off x="1837375" y="4543675"/>
              <a:ext cx="3089100" cy="0"/>
            </a:xfrm>
            <a:prstGeom prst="straightConnector1">
              <a:avLst/>
            </a:prstGeom>
            <a:noFill/>
            <a:ln w="19050" cap="flat" cmpd="sng">
              <a:solidFill>
                <a:srgbClr val="00E1D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" name="Google Shape;730;g2b27067b3df_0_205">
              <a:extLst>
                <a:ext uri="{FF2B5EF4-FFF2-40B4-BE49-F238E27FC236}">
                  <a16:creationId xmlns:a16="http://schemas.microsoft.com/office/drawing/2014/main" id="{DA0C6AA2-9288-4D57-9518-6D6FB80A0F3A}"/>
                </a:ext>
              </a:extLst>
            </p:cNvPr>
            <p:cNvSpPr/>
            <p:nvPr/>
          </p:nvSpPr>
          <p:spPr>
            <a:xfrm>
              <a:off x="4926397" y="4460071"/>
              <a:ext cx="164400" cy="167100"/>
            </a:xfrm>
            <a:prstGeom prst="ellipse">
              <a:avLst/>
            </a:prstGeom>
            <a:solidFill>
              <a:srgbClr val="00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731;g2b27067b3df_0_205">
              <a:extLst>
                <a:ext uri="{FF2B5EF4-FFF2-40B4-BE49-F238E27FC236}">
                  <a16:creationId xmlns:a16="http://schemas.microsoft.com/office/drawing/2014/main" id="{7538545C-B649-4061-ADED-F9BF3EABE7D6}"/>
                </a:ext>
              </a:extLst>
            </p:cNvPr>
            <p:cNvSpPr txBox="1"/>
            <p:nvPr/>
          </p:nvSpPr>
          <p:spPr>
            <a:xfrm>
              <a:off x="3481226" y="4235200"/>
              <a:ext cx="1533600" cy="322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4,22 мрд</a:t>
              </a:r>
              <a:r>
                <a:rPr lang="en-US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 </a:t>
              </a:r>
              <a:r>
                <a:rPr lang="ru-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Р</a:t>
              </a:r>
              <a:endParaRPr sz="1600" b="0" i="0" u="none" strike="noStrike" cap="none" dirty="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cxnSp>
          <p:nvCxnSpPr>
            <p:cNvPr id="20" name="Google Shape;732;g2b27067b3df_0_205">
              <a:extLst>
                <a:ext uri="{FF2B5EF4-FFF2-40B4-BE49-F238E27FC236}">
                  <a16:creationId xmlns:a16="http://schemas.microsoft.com/office/drawing/2014/main" id="{67A630AE-D07F-46FC-82A6-8CE6C02F4734}"/>
                </a:ext>
              </a:extLst>
            </p:cNvPr>
            <p:cNvCxnSpPr>
              <a:cxnSpLocks/>
            </p:cNvCxnSpPr>
            <p:nvPr/>
          </p:nvCxnSpPr>
          <p:spPr>
            <a:xfrm>
              <a:off x="1688555" y="4172350"/>
              <a:ext cx="3237970" cy="0"/>
            </a:xfrm>
            <a:prstGeom prst="straightConnector1">
              <a:avLst/>
            </a:prstGeom>
            <a:noFill/>
            <a:ln w="19050" cap="flat" cmpd="sng">
              <a:solidFill>
                <a:srgbClr val="B699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1" name="Google Shape;733;g2b27067b3df_0_205">
              <a:extLst>
                <a:ext uri="{FF2B5EF4-FFF2-40B4-BE49-F238E27FC236}">
                  <a16:creationId xmlns:a16="http://schemas.microsoft.com/office/drawing/2014/main" id="{5C855526-9107-4774-8B35-8572BD00DC0A}"/>
                </a:ext>
              </a:extLst>
            </p:cNvPr>
            <p:cNvSpPr/>
            <p:nvPr/>
          </p:nvSpPr>
          <p:spPr>
            <a:xfrm>
              <a:off x="4926397" y="4088762"/>
              <a:ext cx="164400" cy="167100"/>
            </a:xfrm>
            <a:prstGeom prst="ellipse">
              <a:avLst/>
            </a:prstGeom>
            <a:solidFill>
              <a:srgbClr val="AD9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734;g2b27067b3df_0_205">
              <a:extLst>
                <a:ext uri="{FF2B5EF4-FFF2-40B4-BE49-F238E27FC236}">
                  <a16:creationId xmlns:a16="http://schemas.microsoft.com/office/drawing/2014/main" id="{6600E04B-6B30-4755-BFB9-7FE61E0394B0}"/>
                </a:ext>
              </a:extLst>
            </p:cNvPr>
            <p:cNvSpPr txBox="1"/>
            <p:nvPr/>
          </p:nvSpPr>
          <p:spPr>
            <a:xfrm>
              <a:off x="3375318" y="3866075"/>
              <a:ext cx="1639500" cy="322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84,5 млрд</a:t>
              </a:r>
              <a:r>
                <a:rPr lang="en-US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 </a:t>
              </a:r>
              <a:r>
                <a:rPr lang="ru-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Р</a:t>
              </a:r>
              <a:endParaRPr sz="1600" b="0" i="0" u="none" strike="noStrike" cap="none" dirty="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grpSp>
          <p:nvGrpSpPr>
            <p:cNvPr id="23" name="Google Shape;735;g2b27067b3df_0_205">
              <a:extLst>
                <a:ext uri="{FF2B5EF4-FFF2-40B4-BE49-F238E27FC236}">
                  <a16:creationId xmlns:a16="http://schemas.microsoft.com/office/drawing/2014/main" id="{FFB33C47-EF75-43E0-8DEB-0FC3721648EA}"/>
                </a:ext>
              </a:extLst>
            </p:cNvPr>
            <p:cNvGrpSpPr/>
            <p:nvPr/>
          </p:nvGrpSpPr>
          <p:grpSpPr>
            <a:xfrm>
              <a:off x="2967950" y="3717416"/>
              <a:ext cx="2122847" cy="167100"/>
              <a:chOff x="3102675" y="3717416"/>
              <a:chExt cx="1988122" cy="167100"/>
            </a:xfrm>
          </p:grpSpPr>
          <p:cxnSp>
            <p:nvCxnSpPr>
              <p:cNvPr id="24" name="Google Shape;736;g2b27067b3df_0_205">
                <a:extLst>
                  <a:ext uri="{FF2B5EF4-FFF2-40B4-BE49-F238E27FC236}">
                    <a16:creationId xmlns:a16="http://schemas.microsoft.com/office/drawing/2014/main" id="{7FB61B16-E581-404E-9090-40672DFFA5E2}"/>
                  </a:ext>
                </a:extLst>
              </p:cNvPr>
              <p:cNvCxnSpPr/>
              <p:nvPr/>
            </p:nvCxnSpPr>
            <p:spPr>
              <a:xfrm>
                <a:off x="3102675" y="3801000"/>
                <a:ext cx="18240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1BCEC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5" name="Google Shape;737;g2b27067b3df_0_205">
                <a:extLst>
                  <a:ext uri="{FF2B5EF4-FFF2-40B4-BE49-F238E27FC236}">
                    <a16:creationId xmlns:a16="http://schemas.microsoft.com/office/drawing/2014/main" id="{7DAD99A4-C25F-4078-B289-279F1172D215}"/>
                  </a:ext>
                </a:extLst>
              </p:cNvPr>
              <p:cNvSpPr/>
              <p:nvPr/>
            </p:nvSpPr>
            <p:spPr>
              <a:xfrm>
                <a:off x="4926397" y="3717416"/>
                <a:ext cx="164400" cy="167100"/>
              </a:xfrm>
              <a:prstGeom prst="ellipse">
                <a:avLst/>
              </a:prstGeom>
              <a:solidFill>
                <a:srgbClr val="52C3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" name="Google Shape;738;g2b27067b3df_0_205">
              <a:extLst>
                <a:ext uri="{FF2B5EF4-FFF2-40B4-BE49-F238E27FC236}">
                  <a16:creationId xmlns:a16="http://schemas.microsoft.com/office/drawing/2014/main" id="{A3D255DF-FEA6-45D9-986C-17773D4C8E71}"/>
                </a:ext>
              </a:extLst>
            </p:cNvPr>
            <p:cNvSpPr txBox="1"/>
            <p:nvPr/>
          </p:nvSpPr>
          <p:spPr>
            <a:xfrm>
              <a:off x="3375021" y="3490025"/>
              <a:ext cx="1639800" cy="322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330 млрд</a:t>
              </a:r>
              <a:r>
                <a:rPr lang="en-US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 </a:t>
              </a:r>
              <a:r>
                <a:rPr lang="ru-RU" sz="1600" b="0" i="0" u="none" strike="noStrike" cap="none" dirty="0">
                  <a:solidFill>
                    <a:srgbClr val="FFFFFF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Р</a:t>
              </a:r>
              <a:endParaRPr sz="1600" b="0" i="0" u="none" strike="noStrike" cap="none" dirty="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7" name="Google Shape;739;g2b27067b3df_0_205">
              <a:extLst>
                <a:ext uri="{FF2B5EF4-FFF2-40B4-BE49-F238E27FC236}">
                  <a16:creationId xmlns:a16="http://schemas.microsoft.com/office/drawing/2014/main" id="{299F3CDE-273C-42FC-BC85-B5E6D9A45C9F}"/>
                </a:ext>
              </a:extLst>
            </p:cNvPr>
            <p:cNvSpPr txBox="1"/>
            <p:nvPr/>
          </p:nvSpPr>
          <p:spPr>
            <a:xfrm>
              <a:off x="2374681" y="2558721"/>
              <a:ext cx="1584943" cy="299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dirty="0">
                  <a:latin typeface="Comfortaa"/>
                  <a:ea typeface="Comfortaa"/>
                  <a:cs typeface="Comfortaa"/>
                  <a:sym typeface="Comfortaa"/>
                </a:rPr>
                <a:t>Иннополисы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9" name="Google Shape;740;g2b27067b3df_0_205">
              <a:extLst>
                <a:ext uri="{FF2B5EF4-FFF2-40B4-BE49-F238E27FC236}">
                  <a16:creationId xmlns:a16="http://schemas.microsoft.com/office/drawing/2014/main" id="{73D02129-44A2-462C-AA87-488254A2BEFC}"/>
                </a:ext>
              </a:extLst>
            </p:cNvPr>
            <p:cNvSpPr txBox="1"/>
            <p:nvPr/>
          </p:nvSpPr>
          <p:spPr>
            <a:xfrm>
              <a:off x="4049176" y="2557182"/>
              <a:ext cx="1584943" cy="299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Кванториумы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30" name="Google Shape;741;g2b27067b3df_0_205">
              <a:extLst>
                <a:ext uri="{FF2B5EF4-FFF2-40B4-BE49-F238E27FC236}">
                  <a16:creationId xmlns:a16="http://schemas.microsoft.com/office/drawing/2014/main" id="{ABBEAEBE-5708-46EF-B303-49808E896225}"/>
                </a:ext>
              </a:extLst>
            </p:cNvPr>
            <p:cNvSpPr txBox="1"/>
            <p:nvPr/>
          </p:nvSpPr>
          <p:spPr>
            <a:xfrm>
              <a:off x="5761839" y="2548581"/>
              <a:ext cx="1559100" cy="4603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Разработчики и центры БАС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31" name="Google Shape;742;g2b27067b3df_0_205">
              <a:extLst>
                <a:ext uri="{FF2B5EF4-FFF2-40B4-BE49-F238E27FC236}">
                  <a16:creationId xmlns:a16="http://schemas.microsoft.com/office/drawing/2014/main" id="{A1A5B2A2-7F75-495A-9C5A-7288ABA2D103}"/>
                </a:ext>
              </a:extLst>
            </p:cNvPr>
            <p:cNvSpPr txBox="1"/>
            <p:nvPr/>
          </p:nvSpPr>
          <p:spPr>
            <a:xfrm>
              <a:off x="7398166" y="2559404"/>
              <a:ext cx="1613199" cy="621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400" b="1" i="0" u="none" strike="noStrike" cap="none" dirty="0">
                  <a:latin typeface="Comfortaa"/>
                  <a:ea typeface="Comfortaa"/>
                  <a:cs typeface="Comfortaa"/>
                  <a:sym typeface="Comfortaa"/>
                </a:rPr>
                <a:t>Вузы и ссузы аэрокосмического направления</a:t>
              </a:r>
              <a:endParaRPr sz="1400" b="1" i="0" u="none" strike="noStrike" cap="none" dirty="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pic>
          <p:nvPicPr>
            <p:cNvPr id="32" name="Google Shape;743;g2b27067b3df_0_205">
              <a:extLst>
                <a:ext uri="{FF2B5EF4-FFF2-40B4-BE49-F238E27FC236}">
                  <a16:creationId xmlns:a16="http://schemas.microsoft.com/office/drawing/2014/main" id="{AC727AD2-42E8-4C3A-959D-E049772B32F9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7549" y="1000231"/>
              <a:ext cx="8828376" cy="15881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E15A9ECB-D635-47D2-91BC-F9C4699669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sp>
        <p:nvSpPr>
          <p:cNvPr id="36" name="Номер слайда 8">
            <a:extLst>
              <a:ext uri="{FF2B5EF4-FFF2-40B4-BE49-F238E27FC236}">
                <a16:creationId xmlns:a16="http://schemas.microsoft.com/office/drawing/2014/main" id="{400F4321-A956-4835-9267-660397FD88AD}"/>
              </a:ext>
            </a:extLst>
          </p:cNvPr>
          <p:cNvSpPr txBox="1">
            <a:spLocks/>
          </p:cNvSpPr>
          <p:nvPr/>
        </p:nvSpPr>
        <p:spPr>
          <a:xfrm>
            <a:off x="11406782" y="6200313"/>
            <a:ext cx="731600" cy="52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ru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pPr/>
              <a:t>7</a:t>
            </a:fld>
            <a:endParaRPr lang="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51A75557-F41D-4155-B2C5-D48A699EA11E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44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"/>
          <p:cNvSpPr/>
          <p:nvPr/>
        </p:nvSpPr>
        <p:spPr>
          <a:xfrm>
            <a:off x="1033867" y="2194875"/>
            <a:ext cx="4846030" cy="4613414"/>
          </a:xfrm>
          <a:prstGeom prst="rect">
            <a:avLst/>
          </a:prstGeom>
          <a:solidFill>
            <a:srgbClr val="F7F7F7"/>
          </a:solidFill>
          <a:ln w="12700">
            <a:miter lim="400000"/>
          </a:ln>
        </p:spPr>
        <p:txBody>
          <a:bodyPr lIns="64806" tIns="64806" rIns="64806" bIns="64806" anchor="ctr"/>
          <a:lstStyle/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722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25" name="Rectangle"/>
          <p:cNvSpPr/>
          <p:nvPr/>
        </p:nvSpPr>
        <p:spPr>
          <a:xfrm>
            <a:off x="1033869" y="3080939"/>
            <a:ext cx="10124263" cy="3784004"/>
          </a:xfrm>
          <a:prstGeom prst="rect">
            <a:avLst/>
          </a:prstGeom>
          <a:solidFill>
            <a:srgbClr val="F7F7F7"/>
          </a:solidFill>
          <a:ln w="12700">
            <a:miter lim="400000"/>
          </a:ln>
        </p:spPr>
        <p:txBody>
          <a:bodyPr lIns="64806" tIns="64806" rIns="64806" bIns="64806" anchor="ctr"/>
          <a:lstStyle/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722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E7432D-FBD8-0419-A0A7-F7BAEC7E6C9C}"/>
              </a:ext>
            </a:extLst>
          </p:cNvPr>
          <p:cNvSpPr txBox="1"/>
          <p:nvPr/>
        </p:nvSpPr>
        <p:spPr>
          <a:xfrm>
            <a:off x="10355765" y="6381638"/>
            <a:ext cx="392933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89" dirty="0">
                <a:solidFill>
                  <a:schemeClr val="bg1">
                    <a:lumMod val="75000"/>
                  </a:schemeClr>
                </a:solidFill>
                <a:latin typeface="Comfortaa" panose="020B0604020202020204" charset="0"/>
                <a:cs typeface="Comfortaa" panose="020B0604020202020204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7B07B4-58DA-182D-7AFC-52DED3716105}"/>
              </a:ext>
            </a:extLst>
          </p:cNvPr>
          <p:cNvSpPr txBox="1"/>
          <p:nvPr/>
        </p:nvSpPr>
        <p:spPr>
          <a:xfrm>
            <a:off x="6096000" y="1001340"/>
            <a:ext cx="4368320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latin typeface="Comfortaa" panose="020B0604020202020204" charset="0"/>
                <a:ea typeface="Inter Semi Bold" panose="02000703000000020004" pitchFamily="50" charset="0"/>
                <a:cs typeface="Comfortaa" panose="020B0604020202020204" charset="0"/>
              </a:rPr>
              <a:t>Способ привлечение клиентов</a:t>
            </a:r>
          </a:p>
          <a:p>
            <a:pPr>
              <a:lnSpc>
                <a:spcPct val="120000"/>
              </a:lnSpc>
            </a:pPr>
            <a:endParaRPr lang="ru-RU" sz="600" dirty="0">
              <a:latin typeface="Comfortaa" panose="020B0604020202020204" charset="0"/>
              <a:ea typeface="Inter Semi Bold" panose="02000703000000020004" pitchFamily="50" charset="0"/>
              <a:cs typeface="Comfortaa" panose="020B060402020202020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B27F83-6527-F31A-E59E-42F9D4897FE8}"/>
              </a:ext>
            </a:extLst>
          </p:cNvPr>
          <p:cNvSpPr txBox="1"/>
          <p:nvPr/>
        </p:nvSpPr>
        <p:spPr>
          <a:xfrm>
            <a:off x="318086" y="1240451"/>
            <a:ext cx="5738554" cy="162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1200" b="1">
                <a:latin typeface="Inter Semi Bold" panose="02000703000000020004" pitchFamily="50" charset="0"/>
                <a:ea typeface="Inter Semi Bold" panose="02000703000000020004" pitchFamily="50" charset="0"/>
                <a:cs typeface="Inter Semi Bold" panose="02000703000000020004" pitchFamily="50" charset="0"/>
              </a:defRPr>
            </a:lvl1pPr>
          </a:lstStyle>
          <a:p>
            <a:r>
              <a:rPr lang="ru-RU" sz="1400" b="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- прямые продажи АДТ </a:t>
            </a:r>
            <a:r>
              <a:rPr lang="ru-RU" sz="1400" b="0" dirty="0" err="1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Flowtech</a:t>
            </a:r>
            <a:r>
              <a:rPr lang="ru-RU" sz="1400" b="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;</a:t>
            </a:r>
          </a:p>
          <a:p>
            <a:r>
              <a:rPr lang="ru-RU" sz="1400" b="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- услуги по проведению аэродинамических испытаний;</a:t>
            </a:r>
          </a:p>
          <a:p>
            <a:r>
              <a:rPr lang="ru-RU" sz="1400" b="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- платные образовательные услуги;</a:t>
            </a:r>
          </a:p>
          <a:p>
            <a:r>
              <a:rPr lang="ru-RU" sz="1400" b="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- продажа дополнительных компонент АДТ: модули визуализации, подписка на расчеты (приложение ), лицензия на ПО для работы АДТ, изготовление аэродинамически подобных моделей для АДТ</a:t>
            </a:r>
            <a:endParaRPr lang="ru-RU" sz="1400" b="0" dirty="0">
              <a:latin typeface="Comfortaa" panose="020B0604020202020204" charset="0"/>
              <a:cs typeface="Comfortaa" panose="020B0604020202020204" charset="0"/>
            </a:endParaRPr>
          </a:p>
        </p:txBody>
      </p:sp>
      <p:graphicFrame>
        <p:nvGraphicFramePr>
          <p:cNvPr id="22" name="Таблица 9">
            <a:extLst>
              <a:ext uri="{FF2B5EF4-FFF2-40B4-BE49-F238E27FC236}">
                <a16:creationId xmlns:a16="http://schemas.microsoft.com/office/drawing/2014/main" id="{4B294766-D1F6-920C-839A-7E92D2B6B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472067"/>
              </p:ext>
            </p:extLst>
          </p:nvPr>
        </p:nvGraphicFramePr>
        <p:xfrm>
          <a:off x="318085" y="3191695"/>
          <a:ext cx="5415058" cy="2996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44">
                  <a:extLst>
                    <a:ext uri="{9D8B030D-6E8A-4147-A177-3AD203B41FA5}">
                      <a16:colId xmlns:a16="http://schemas.microsoft.com/office/drawing/2014/main" val="3303875243"/>
                    </a:ext>
                  </a:extLst>
                </a:gridCol>
                <a:gridCol w="645885">
                  <a:extLst>
                    <a:ext uri="{9D8B030D-6E8A-4147-A177-3AD203B41FA5}">
                      <a16:colId xmlns:a16="http://schemas.microsoft.com/office/drawing/2014/main" val="2891387112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639589155"/>
                    </a:ext>
                  </a:extLst>
                </a:gridCol>
                <a:gridCol w="638629">
                  <a:extLst>
                    <a:ext uri="{9D8B030D-6E8A-4147-A177-3AD203B41FA5}">
                      <a16:colId xmlns:a16="http://schemas.microsoft.com/office/drawing/2014/main" val="2240170496"/>
                    </a:ext>
                  </a:extLst>
                </a:gridCol>
                <a:gridCol w="638628">
                  <a:extLst>
                    <a:ext uri="{9D8B030D-6E8A-4147-A177-3AD203B41FA5}">
                      <a16:colId xmlns:a16="http://schemas.microsoft.com/office/drawing/2014/main" val="612567307"/>
                    </a:ext>
                  </a:extLst>
                </a:gridCol>
                <a:gridCol w="732972">
                  <a:extLst>
                    <a:ext uri="{9D8B030D-6E8A-4147-A177-3AD203B41FA5}">
                      <a16:colId xmlns:a16="http://schemas.microsoft.com/office/drawing/2014/main" val="843264726"/>
                    </a:ext>
                  </a:extLst>
                </a:gridCol>
              </a:tblGrid>
              <a:tr h="360440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2"/>
                        </a:solidFill>
                        <a:latin typeface="Inter Extra Light" panose="02000303000000020004" pitchFamily="50" charset="0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1-й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2-й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3-й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4-й год</a:t>
                      </a:r>
                      <a:endParaRPr lang="en-US" sz="1100" b="0" dirty="0">
                        <a:solidFill>
                          <a:schemeClr val="tx2"/>
                        </a:solidFill>
                        <a:latin typeface="Montserrat SemiBold" panose="00000700000000000000" pitchFamily="2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dirty="0">
                        <a:solidFill>
                          <a:schemeClr val="tx2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5-й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518587"/>
                  </a:ext>
                </a:extLst>
              </a:tr>
              <a:tr h="276340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Кол-во АДТ на учреждение, ед.</a:t>
                      </a:r>
                      <a:endParaRPr lang="ru-RU" sz="1100" dirty="0">
                        <a:solidFill>
                          <a:schemeClr val="bg1"/>
                        </a:solidFill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32659" anchor="ctr">
                    <a:solidFill>
                      <a:srgbClr val="F8633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8633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8633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86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omfortaa Light"/>
                        </a:rPr>
                        <a:t>1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86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omfortaa Light"/>
                        </a:rPr>
                        <a:t>1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863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040540"/>
                  </a:ext>
                </a:extLst>
              </a:tr>
              <a:tr h="426293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Стоимость АДТ, млн. руб./ед.</a:t>
                      </a:r>
                      <a:endParaRPr lang="ru-RU" sz="1100" dirty="0">
                        <a:solidFill>
                          <a:schemeClr val="bg1"/>
                        </a:solidFill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32659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5,3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5,7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6,1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6,5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6,9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591024"/>
                  </a:ext>
                </a:extLst>
              </a:tr>
              <a:tr h="716375">
                <a:tc>
                  <a:txBody>
                    <a:bodyPr/>
                    <a:lstStyle/>
                    <a:p>
                      <a:pPr marL="84138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Себестоимость производства АДТ, млн руб./ед.</a:t>
                      </a:r>
                    </a:p>
                    <a:p>
                      <a:pPr marL="84138" indent="0" algn="l"/>
                      <a:endParaRPr lang="ru-RU" sz="1100" dirty="0">
                        <a:solidFill>
                          <a:schemeClr val="bg1"/>
                        </a:solidFill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32659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1,5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1,6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1,7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1,8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1,9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965339"/>
                  </a:ext>
                </a:extLst>
              </a:tr>
              <a:tr h="640214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Стоимость дополнительных компонент к АДТ, тыс. руб./ед.</a:t>
                      </a:r>
                      <a:endParaRPr lang="ru-RU" sz="1100" dirty="0">
                        <a:solidFill>
                          <a:schemeClr val="bg1"/>
                        </a:solidFill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32659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220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235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242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omfortaa Light"/>
                        </a:rPr>
                        <a:t>258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omfortaa Light"/>
                        </a:rPr>
                        <a:t>273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rgbClr val="FBA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645054"/>
                  </a:ext>
                </a:extLst>
              </a:tr>
              <a:tr h="576465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Объём продаж, ед.</a:t>
                      </a:r>
                      <a:endParaRPr lang="ru-RU" sz="1100" dirty="0">
                        <a:solidFill>
                          <a:schemeClr val="bg1"/>
                        </a:solidFill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41476" marR="41476" marT="0" marB="32659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Inter Extra Light" panose="02000303000000020004" pitchFamily="50" charset="0"/>
                        <a:cs typeface="Inter Extra Light" panose="02000303000000020004" pitchFamily="50" charset="0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02490"/>
                  </a:ext>
                </a:extLst>
              </a:tr>
            </a:tbl>
          </a:graphicData>
        </a:graphic>
      </p:graphicFrame>
      <p:sp>
        <p:nvSpPr>
          <p:cNvPr id="23" name="Google Shape;138;p18">
            <a:extLst>
              <a:ext uri="{FF2B5EF4-FFF2-40B4-BE49-F238E27FC236}">
                <a16:creationId xmlns:a16="http://schemas.microsoft.com/office/drawing/2014/main" id="{82633138-70BE-D00A-AF62-740EC8320355}"/>
              </a:ext>
            </a:extLst>
          </p:cNvPr>
          <p:cNvSpPr txBox="1"/>
          <p:nvPr/>
        </p:nvSpPr>
        <p:spPr>
          <a:xfrm>
            <a:off x="6151482" y="1315536"/>
            <a:ext cx="4463683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- продвижение через официальные каналы – порталы государственных закупок, специализированные; площадки и конференции;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- активное информационное взаимодействие;</a:t>
            </a:r>
            <a:br>
              <a:rPr lang="ru-RU" sz="14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</a:br>
            <a:r>
              <a:rPr lang="ru-RU" sz="1400" dirty="0">
                <a:latin typeface="Comfortaa" panose="020B0604020202020204" charset="0"/>
                <a:ea typeface="Inter Extra Light" panose="02000303000000020004" pitchFamily="50" charset="0"/>
                <a:cs typeface="Comfortaa" panose="020B0604020202020204" charset="0"/>
              </a:rPr>
              <a:t>с заказчиками, оказание консультационной поддержки, установление партнёрских связей.</a:t>
            </a:r>
          </a:p>
        </p:txBody>
      </p:sp>
      <p:graphicFrame>
        <p:nvGraphicFramePr>
          <p:cNvPr id="24" name="Таблица 9">
            <a:extLst>
              <a:ext uri="{FF2B5EF4-FFF2-40B4-BE49-F238E27FC236}">
                <a16:creationId xmlns:a16="http://schemas.microsoft.com/office/drawing/2014/main" id="{E3AE1477-80E9-B244-00CD-D7FADD40E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643747"/>
              </p:ext>
            </p:extLst>
          </p:nvPr>
        </p:nvGraphicFramePr>
        <p:xfrm>
          <a:off x="6040520" y="3186600"/>
          <a:ext cx="5244336" cy="3001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0276">
                  <a:extLst>
                    <a:ext uri="{9D8B030D-6E8A-4147-A177-3AD203B41FA5}">
                      <a16:colId xmlns:a16="http://schemas.microsoft.com/office/drawing/2014/main" val="3303875243"/>
                    </a:ext>
                  </a:extLst>
                </a:gridCol>
                <a:gridCol w="636812">
                  <a:extLst>
                    <a:ext uri="{9D8B030D-6E8A-4147-A177-3AD203B41FA5}">
                      <a16:colId xmlns:a16="http://schemas.microsoft.com/office/drawing/2014/main" val="2891387112"/>
                    </a:ext>
                  </a:extLst>
                </a:gridCol>
                <a:gridCol w="636812">
                  <a:extLst>
                    <a:ext uri="{9D8B030D-6E8A-4147-A177-3AD203B41FA5}">
                      <a16:colId xmlns:a16="http://schemas.microsoft.com/office/drawing/2014/main" val="735553473"/>
                    </a:ext>
                  </a:extLst>
                </a:gridCol>
                <a:gridCol w="636812">
                  <a:extLst>
                    <a:ext uri="{9D8B030D-6E8A-4147-A177-3AD203B41FA5}">
                      <a16:colId xmlns:a16="http://schemas.microsoft.com/office/drawing/2014/main" val="285204257"/>
                    </a:ext>
                  </a:extLst>
                </a:gridCol>
                <a:gridCol w="636812">
                  <a:extLst>
                    <a:ext uri="{9D8B030D-6E8A-4147-A177-3AD203B41FA5}">
                      <a16:colId xmlns:a16="http://schemas.microsoft.com/office/drawing/2014/main" val="639589155"/>
                    </a:ext>
                  </a:extLst>
                </a:gridCol>
                <a:gridCol w="636812">
                  <a:extLst>
                    <a:ext uri="{9D8B030D-6E8A-4147-A177-3AD203B41FA5}">
                      <a16:colId xmlns:a16="http://schemas.microsoft.com/office/drawing/2014/main" val="2240170496"/>
                    </a:ext>
                  </a:extLst>
                </a:gridCol>
              </a:tblGrid>
              <a:tr h="340673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1476" marR="4147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1-й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2-й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3-й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4-й год</a:t>
                      </a: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2"/>
                          </a:solidFill>
                          <a:latin typeface="Montserrat SemiBold" panose="00000700000000000000" pitchFamily="2" charset="-52"/>
                        </a:rPr>
                        <a:t>5-й год</a:t>
                      </a:r>
                    </a:p>
                    <a:p>
                      <a:pPr algn="ctr"/>
                      <a:endParaRPr lang="ru-RU" sz="1100" b="0" dirty="0">
                        <a:solidFill>
                          <a:schemeClr val="tx2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41476" marR="414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518587"/>
                  </a:ext>
                </a:extLst>
              </a:tr>
              <a:tr h="543465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Средняя стоимость комплекса, тыс. руб.</a:t>
                      </a:r>
                    </a:p>
                  </a:txBody>
                  <a:tcPr marL="41476" marR="41476" marT="0" marB="32659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5 267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8641" marR="8641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5 733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8641" marR="8641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6 126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8641" marR="8641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6 555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8641" marR="8641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6 948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8641" marR="8641" marT="8641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645054"/>
                  </a:ext>
                </a:extLst>
              </a:tr>
              <a:tr h="544193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Средняя выручка с 1 клиента за время использования продукта</a:t>
                      </a:r>
                      <a:r>
                        <a:rPr lang="en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,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 тыс. руб. </a:t>
                      </a:r>
                    </a:p>
                  </a:txBody>
                  <a:tcPr marL="41476" marR="41476" marT="0" marB="32659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6 063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6 529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6 922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7 351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7 744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726951"/>
                  </a:ext>
                </a:extLst>
              </a:tr>
              <a:tr h="544193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Средние расходы маркетинга на 1 нового клиента по всем каналам, тыс. руб.</a:t>
                      </a:r>
                    </a:p>
                  </a:txBody>
                  <a:tcPr marL="41476" marR="41476" marT="0" marB="32659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527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573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919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983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1 042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02490"/>
                  </a:ext>
                </a:extLst>
              </a:tr>
              <a:tr h="514349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Себестоимость обслуживания 1 клиента, тыс. руб. </a:t>
                      </a:r>
                    </a:p>
                  </a:txBody>
                  <a:tcPr marL="41476" marR="41476" marT="0" marB="32659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150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167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185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205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228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omfortaa Ligh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BA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71567"/>
                  </a:ext>
                </a:extLst>
              </a:tr>
              <a:tr h="514349">
                <a:tc>
                  <a:txBody>
                    <a:bodyPr/>
                    <a:lstStyle/>
                    <a:p>
                      <a:pPr marL="84138" indent="0" algn="l"/>
                      <a:r>
                        <a:rPr lang="ru-RU" sz="1100" dirty="0">
                          <a:solidFill>
                            <a:schemeClr val="bg1"/>
                          </a:solidFill>
                          <a:latin typeface="Comfortaa Light"/>
                        </a:rPr>
                        <a:t>Средняя продолжительность использования комплекса, лет</a:t>
                      </a:r>
                    </a:p>
                  </a:txBody>
                  <a:tcPr marL="41476" marR="41476" marT="0" marB="32659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  <a:latin typeface="Comfortaa Light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omfortaa Light"/>
                      </a:endParaRPr>
                    </a:p>
                  </a:txBody>
                  <a:tcPr marL="32659" marR="32659" marT="8641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347904"/>
                  </a:ext>
                </a:extLst>
              </a:tr>
            </a:tbl>
          </a:graphicData>
        </a:graphic>
      </p:graphicFrame>
      <p:sp>
        <p:nvSpPr>
          <p:cNvPr id="26" name="Rectangle"/>
          <p:cNvSpPr/>
          <p:nvPr/>
        </p:nvSpPr>
        <p:spPr>
          <a:xfrm rot="5400000" flipH="1">
            <a:off x="6075263" y="1797580"/>
            <a:ext cx="41475" cy="10124263"/>
          </a:xfrm>
          <a:prstGeom prst="rect">
            <a:avLst/>
          </a:prstGeom>
          <a:solidFill>
            <a:srgbClr val="F90615"/>
          </a:solidFill>
          <a:ln w="12700">
            <a:miter lim="400000"/>
          </a:ln>
        </p:spPr>
        <p:txBody>
          <a:bodyPr lIns="64806" tIns="64806" rIns="64806" bIns="64806" anchor="ctr"/>
          <a:lstStyle/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722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37" name="Line"/>
          <p:cNvSpPr/>
          <p:nvPr/>
        </p:nvSpPr>
        <p:spPr>
          <a:xfrm>
            <a:off x="714895" y="3098589"/>
            <a:ext cx="10443237" cy="0"/>
          </a:xfrm>
          <a:prstGeom prst="line">
            <a:avLst/>
          </a:prstGeom>
          <a:ln w="12700">
            <a:solidFill>
              <a:srgbClr val="9A9DA5"/>
            </a:solidFill>
            <a:miter lim="400000"/>
          </a:ln>
        </p:spPr>
        <p:txBody>
          <a:bodyPr lIns="64806" tIns="64806" rIns="64806" bIns="64806" anchor="ctr"/>
          <a:lstStyle/>
          <a:p>
            <a:endParaRPr sz="2400">
              <a:latin typeface="Comfortaa" panose="020B0604020202020204" charset="0"/>
              <a:cs typeface="Comfortaa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BB2D41-4F0B-4745-AA61-CC0F8A96A793}"/>
              </a:ext>
            </a:extLst>
          </p:cNvPr>
          <p:cNvSpPr txBox="1"/>
          <p:nvPr/>
        </p:nvSpPr>
        <p:spPr>
          <a:xfrm>
            <a:off x="277138" y="1001340"/>
            <a:ext cx="4368320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latin typeface="Comfortaa" panose="020B0604020202020204" charset="0"/>
                <a:ea typeface="Inter Semi Bold" panose="02000703000000020004" pitchFamily="50" charset="0"/>
                <a:cs typeface="Comfortaa" panose="020B0604020202020204" charset="0"/>
              </a:rPr>
              <a:t>Модель монетизации</a:t>
            </a:r>
          </a:p>
          <a:p>
            <a:pPr>
              <a:lnSpc>
                <a:spcPct val="120000"/>
              </a:lnSpc>
            </a:pPr>
            <a:endParaRPr lang="ru-RU" sz="600" dirty="0">
              <a:latin typeface="Comfortaa" panose="020B0604020202020204" charset="0"/>
              <a:ea typeface="Inter Semi Bold" panose="02000703000000020004" pitchFamily="50" charset="0"/>
              <a:cs typeface="Comfortaa" panose="020B060402020202020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3188F21-E1BF-4D4E-9B58-8579C3FF1C89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B640414C-7C8E-4403-9EB7-E040DD27C9C2}"/>
              </a:ext>
            </a:extLst>
          </p:cNvPr>
          <p:cNvSpPr txBox="1">
            <a:spLocks/>
          </p:cNvSpPr>
          <p:nvPr/>
        </p:nvSpPr>
        <p:spPr>
          <a:xfrm>
            <a:off x="739346" y="365126"/>
            <a:ext cx="4811222" cy="517190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atin typeface="Calleo-Trial SemiBold" pitchFamily="2" charset="0"/>
              </a:rPr>
              <a:t>Бизнес-модель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6807FCF-9201-4B4B-8B8B-1A749A3F6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410" y="232184"/>
            <a:ext cx="542953" cy="62550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F3CD117-9A68-48EB-B48B-3B7A26DA3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C7B4D0C-BC92-4C0A-9CF5-568DD7A60A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57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349FB-0393-CF4E-BB5A-B185753E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365125"/>
            <a:ext cx="4747054" cy="537963"/>
          </a:xfrm>
        </p:spPr>
        <p:txBody>
          <a:bodyPr anchor="t">
            <a:normAutofit fontScale="90000"/>
          </a:bodyPr>
          <a:lstStyle/>
          <a:p>
            <a:r>
              <a:rPr lang="ru-RU" sz="2000" b="1" dirty="0">
                <a:latin typeface="Calleo-Trial SemiBold" pitchFamily="2" charset="0"/>
              </a:rPr>
              <a:t>Конкурентная среда (ключевые преимущества продукта)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F90747-59C5-71D9-B6FB-768F4998B6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600" y="358750"/>
            <a:ext cx="625507" cy="625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D3E571-36A5-42F6-88DC-5AB3E1E72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1" y="235845"/>
            <a:ext cx="1463167" cy="621846"/>
          </a:xfrm>
          <a:prstGeom prst="rect">
            <a:avLst/>
          </a:prstGeom>
        </p:spPr>
      </p:pic>
      <p:sp>
        <p:nvSpPr>
          <p:cNvPr id="19" name="Google Shape;604;g268b9ad7efb_0_155">
            <a:extLst>
              <a:ext uri="{FF2B5EF4-FFF2-40B4-BE49-F238E27FC236}">
                <a16:creationId xmlns:a16="http://schemas.microsoft.com/office/drawing/2014/main" id="{41B0E5EC-0609-4F12-90B9-B9070CD307F6}"/>
              </a:ext>
            </a:extLst>
          </p:cNvPr>
          <p:cNvSpPr/>
          <p:nvPr/>
        </p:nvSpPr>
        <p:spPr>
          <a:xfrm>
            <a:off x="372010" y="2122833"/>
            <a:ext cx="11400568" cy="436800"/>
          </a:xfrm>
          <a:prstGeom prst="round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0" name="Google Shape;605;g268b9ad7efb_0_155">
            <a:extLst>
              <a:ext uri="{FF2B5EF4-FFF2-40B4-BE49-F238E27FC236}">
                <a16:creationId xmlns:a16="http://schemas.microsoft.com/office/drawing/2014/main" id="{9A9AFB92-BAFD-42B1-AE4D-86E60543F2A3}"/>
              </a:ext>
            </a:extLst>
          </p:cNvPr>
          <p:cNvSpPr/>
          <p:nvPr/>
        </p:nvSpPr>
        <p:spPr>
          <a:xfrm>
            <a:off x="372009" y="2668700"/>
            <a:ext cx="11400568" cy="436800"/>
          </a:xfrm>
          <a:prstGeom prst="round1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1" name="Google Shape;614;g268b9ad7efb_0_155">
            <a:extLst>
              <a:ext uri="{FF2B5EF4-FFF2-40B4-BE49-F238E27FC236}">
                <a16:creationId xmlns:a16="http://schemas.microsoft.com/office/drawing/2014/main" id="{AB18ACF6-9AE3-488C-8C8D-FD05332652A1}"/>
              </a:ext>
            </a:extLst>
          </p:cNvPr>
          <p:cNvSpPr txBox="1"/>
          <p:nvPr/>
        </p:nvSpPr>
        <p:spPr>
          <a:xfrm>
            <a:off x="655650" y="1967467"/>
            <a:ext cx="1378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endParaRPr sz="16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" name="Google Shape;615;g268b9ad7efb_0_155">
            <a:extLst>
              <a:ext uri="{FF2B5EF4-FFF2-40B4-BE49-F238E27FC236}">
                <a16:creationId xmlns:a16="http://schemas.microsoft.com/office/drawing/2014/main" id="{95787BE9-313B-44DE-9830-11892E61FE14}"/>
              </a:ext>
            </a:extLst>
          </p:cNvPr>
          <p:cNvSpPr txBox="1"/>
          <p:nvPr/>
        </p:nvSpPr>
        <p:spPr>
          <a:xfrm>
            <a:off x="655650" y="2715634"/>
            <a:ext cx="1619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endParaRPr sz="16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3" name="Google Shape;616;g268b9ad7efb_0_155">
            <a:extLst>
              <a:ext uri="{FF2B5EF4-FFF2-40B4-BE49-F238E27FC236}">
                <a16:creationId xmlns:a16="http://schemas.microsoft.com/office/drawing/2014/main" id="{86EF275E-4967-4001-9881-3082861DEBDD}"/>
              </a:ext>
            </a:extLst>
          </p:cNvPr>
          <p:cNvSpPr txBox="1"/>
          <p:nvPr/>
        </p:nvSpPr>
        <p:spPr>
          <a:xfrm>
            <a:off x="1890034" y="2019900"/>
            <a:ext cx="1488400" cy="529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" name="Google Shape;618;g268b9ad7efb_0_155">
            <a:extLst>
              <a:ext uri="{FF2B5EF4-FFF2-40B4-BE49-F238E27FC236}">
                <a16:creationId xmlns:a16="http://schemas.microsoft.com/office/drawing/2014/main" id="{321F067E-CDCF-4C58-A734-5B511C14C2EE}"/>
              </a:ext>
            </a:extLst>
          </p:cNvPr>
          <p:cNvSpPr/>
          <p:nvPr/>
        </p:nvSpPr>
        <p:spPr>
          <a:xfrm>
            <a:off x="372011" y="3172717"/>
            <a:ext cx="11400566" cy="436800"/>
          </a:xfrm>
          <a:prstGeom prst="round1Rect">
            <a:avLst>
              <a:gd name="adj" fmla="val 16667"/>
            </a:avLst>
          </a:prstGeom>
          <a:solidFill>
            <a:srgbClr val="F963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33" name="Google Shape;619;g268b9ad7efb_0_155">
            <a:extLst>
              <a:ext uri="{FF2B5EF4-FFF2-40B4-BE49-F238E27FC236}">
                <a16:creationId xmlns:a16="http://schemas.microsoft.com/office/drawing/2014/main" id="{DD073043-6444-4098-AEA1-09FE33756F9E}"/>
              </a:ext>
            </a:extLst>
          </p:cNvPr>
          <p:cNvSpPr/>
          <p:nvPr/>
        </p:nvSpPr>
        <p:spPr>
          <a:xfrm>
            <a:off x="372009" y="3680666"/>
            <a:ext cx="11411901" cy="436800"/>
          </a:xfrm>
          <a:prstGeom prst="round1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graphicFrame>
        <p:nvGraphicFramePr>
          <p:cNvPr id="40" name="Google Shape;621;g268b9ad7efb_0_155">
            <a:extLst>
              <a:ext uri="{FF2B5EF4-FFF2-40B4-BE49-F238E27FC236}">
                <a16:creationId xmlns:a16="http://schemas.microsoft.com/office/drawing/2014/main" id="{0B8D2A94-681C-40D4-8744-53459EF47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9311699"/>
              </p:ext>
            </p:extLst>
          </p:nvPr>
        </p:nvGraphicFramePr>
        <p:xfrm>
          <a:off x="372009" y="1288906"/>
          <a:ext cx="11411900" cy="314230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33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82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8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48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61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744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9633B"/>
                        </a:solidFill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Использование в школах</a:t>
                      </a:r>
                      <a:endParaRPr sz="1600" dirty="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Стоимость</a:t>
                      </a:r>
                      <a:endParaRPr sz="160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Доступность вводных</a:t>
                      </a:r>
                      <a:endParaRPr sz="1600" dirty="0">
                        <a:solidFill>
                          <a:srgbClr val="F9633B"/>
                        </a:solidFill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Точность</a:t>
                      </a:r>
                      <a:endParaRPr sz="160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rgbClr val="F9633B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Присутствие доп. персонала</a:t>
                      </a:r>
                      <a:endParaRPr sz="1600" dirty="0">
                        <a:solidFill>
                          <a:srgbClr val="F9633B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73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Flowtech</a:t>
                      </a:r>
                      <a:endParaRPr sz="1600" b="1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Да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О</a:t>
                      </a: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 5 млн руб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Все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Высокая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Не требуется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dirty="0" err="1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EvoLab</a:t>
                      </a:r>
                      <a:endParaRPr lang="en-US"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Нет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Более 10 млн руб.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18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Ограничены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Высокая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Требуется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EduLABS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Да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Более 10 млн руб.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Все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Низкая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Требуется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84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Newstyle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Нет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Более 8 млн руб.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Все</a:t>
                      </a:r>
                      <a:endParaRPr lang="ru-RU"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Средняя</a:t>
                      </a:r>
                      <a:endParaRPr sz="1600" b="1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lt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Требуется</a:t>
                      </a:r>
                      <a:endParaRPr sz="1600" dirty="0">
                        <a:solidFill>
                          <a:schemeClr val="lt1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121900" marR="121900" marT="121900" marB="12190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1" name="Прямоугольник: усеченные противолежащие углы 40">
            <a:extLst>
              <a:ext uri="{FF2B5EF4-FFF2-40B4-BE49-F238E27FC236}">
                <a16:creationId xmlns:a16="http://schemas.microsoft.com/office/drawing/2014/main" id="{435FEED7-5064-493B-AF1E-5A693FC26559}"/>
              </a:ext>
            </a:extLst>
          </p:cNvPr>
          <p:cNvSpPr/>
          <p:nvPr/>
        </p:nvSpPr>
        <p:spPr>
          <a:xfrm>
            <a:off x="-33" y="4903401"/>
            <a:ext cx="12192033" cy="1954599"/>
          </a:xfrm>
          <a:prstGeom prst="snip2DiagRect">
            <a:avLst/>
          </a:prstGeom>
          <a:solidFill>
            <a:srgbClr val="F9633B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2" name="Google Shape;613;g268b9ad7efb_0_155">
            <a:extLst>
              <a:ext uri="{FF2B5EF4-FFF2-40B4-BE49-F238E27FC236}">
                <a16:creationId xmlns:a16="http://schemas.microsoft.com/office/drawing/2014/main" id="{3524F224-B780-4A3D-8F1F-A6B8DF946827}"/>
              </a:ext>
            </a:extLst>
          </p:cNvPr>
          <p:cNvSpPr txBox="1">
            <a:spLocks/>
          </p:cNvSpPr>
          <p:nvPr/>
        </p:nvSpPr>
        <p:spPr>
          <a:xfrm>
            <a:off x="235427" y="5256367"/>
            <a:ext cx="3424224" cy="710400"/>
          </a:xfrm>
          <a:prstGeom prst="rect">
            <a:avLst/>
          </a:prstGeom>
          <a:solidFill>
            <a:srgbClr val="F9633B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Pts val="1946"/>
              <a:buNone/>
            </a:pPr>
            <a:r>
              <a:rPr lang="ru-RU" sz="2133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Аэродинамические</a:t>
            </a:r>
          </a:p>
          <a:p>
            <a:pPr marL="0" indent="0">
              <a:buSzPts val="1946"/>
              <a:buNone/>
            </a:pPr>
            <a:r>
              <a:rPr lang="ru-RU" sz="2133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трубы</a:t>
            </a:r>
            <a:endParaRPr lang="ru-RU" sz="2133" b="1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" name="Прямоугольник: усеченные противолежащие углы 42">
            <a:extLst>
              <a:ext uri="{FF2B5EF4-FFF2-40B4-BE49-F238E27FC236}">
                <a16:creationId xmlns:a16="http://schemas.microsoft.com/office/drawing/2014/main" id="{E6C83D5C-F317-42B6-99D4-59027B1A44BF}"/>
              </a:ext>
            </a:extLst>
          </p:cNvPr>
          <p:cNvSpPr/>
          <p:nvPr/>
        </p:nvSpPr>
        <p:spPr>
          <a:xfrm>
            <a:off x="9114015" y="4970292"/>
            <a:ext cx="2723880" cy="1732192"/>
          </a:xfrm>
          <a:prstGeom prst="snip2DiagRect">
            <a:avLst/>
          </a:prstGeom>
          <a:blipFill dpi="0" rotWithShape="1">
            <a:blip r:embed="rId4"/>
            <a:srcRect/>
            <a:stretch>
              <a:fillRect t="-7000" r="-7000" b="-18000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4" name="Прямоугольник: усеченные противолежащие углы 43">
            <a:extLst>
              <a:ext uri="{FF2B5EF4-FFF2-40B4-BE49-F238E27FC236}">
                <a16:creationId xmlns:a16="http://schemas.microsoft.com/office/drawing/2014/main" id="{97470838-7904-4515-87D3-125E144C882E}"/>
              </a:ext>
            </a:extLst>
          </p:cNvPr>
          <p:cNvSpPr/>
          <p:nvPr/>
        </p:nvSpPr>
        <p:spPr>
          <a:xfrm>
            <a:off x="3474387" y="4970292"/>
            <a:ext cx="2723880" cy="1732192"/>
          </a:xfrm>
          <a:prstGeom prst="snip2DiagRect">
            <a:avLst/>
          </a:prstGeom>
          <a:blipFill dpi="0" rotWithShape="1">
            <a:blip r:embed="rId5"/>
            <a:srcRect/>
            <a:stretch>
              <a:fillRect l="-1000" t="-6000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5" name="Прямоугольник: усеченные противолежащие углы 44">
            <a:extLst>
              <a:ext uri="{FF2B5EF4-FFF2-40B4-BE49-F238E27FC236}">
                <a16:creationId xmlns:a16="http://schemas.microsoft.com/office/drawing/2014/main" id="{6515B12A-183F-4C93-B522-80B493CB30F4}"/>
              </a:ext>
            </a:extLst>
          </p:cNvPr>
          <p:cNvSpPr/>
          <p:nvPr/>
        </p:nvSpPr>
        <p:spPr>
          <a:xfrm>
            <a:off x="6295031" y="4970292"/>
            <a:ext cx="2723880" cy="1732192"/>
          </a:xfrm>
          <a:prstGeom prst="snip2DiagRect">
            <a:avLst/>
          </a:prstGeom>
          <a:blipFill dpi="0" rotWithShape="1">
            <a:blip r:embed="rId6"/>
            <a:srcRect/>
            <a:stretch>
              <a:fillRect r="-7000" b="-20000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6" name="Номер слайда 8">
            <a:extLst>
              <a:ext uri="{FF2B5EF4-FFF2-40B4-BE49-F238E27FC236}">
                <a16:creationId xmlns:a16="http://schemas.microsoft.com/office/drawing/2014/main" id="{263AA652-EDFA-4A53-9877-4014188B97C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406782" y="6200313"/>
            <a:ext cx="731600" cy="524800"/>
          </a:xfrm>
          <a:noFill/>
        </p:spPr>
        <p:txBody>
          <a:bodyPr/>
          <a:lstStyle/>
          <a:p>
            <a:fld id="{00000000-1234-1234-1234-123412341234}" type="slidenum">
              <a:rPr lang="ru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pPr/>
              <a:t>9</a:t>
            </a:fld>
            <a:endParaRPr lang="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15EB3BC8-9B82-4124-B027-51A849A147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357" r="12317" b="6388"/>
          <a:stretch/>
        </p:blipFill>
        <p:spPr>
          <a:xfrm>
            <a:off x="8660096" y="87086"/>
            <a:ext cx="1570730" cy="638392"/>
          </a:xfrm>
          <a:prstGeom prst="rect">
            <a:avLst/>
          </a:prstGeom>
        </p:spPr>
      </p:pic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BA1A70DD-2151-4488-A330-0AD4A726C7C7}"/>
              </a:ext>
            </a:extLst>
          </p:cNvPr>
          <p:cNvCxnSpPr>
            <a:cxnSpLocks/>
          </p:cNvCxnSpPr>
          <p:nvPr/>
        </p:nvCxnSpPr>
        <p:spPr>
          <a:xfrm>
            <a:off x="0" y="990467"/>
            <a:ext cx="12294524" cy="0"/>
          </a:xfrm>
          <a:prstGeom prst="line">
            <a:avLst/>
          </a:prstGeom>
          <a:ln cap="rnd">
            <a:solidFill>
              <a:srgbClr val="81837D">
                <a:alpha val="7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238752"/>
      </p:ext>
    </p:extLst>
  </p:cSld>
  <p:clrMapOvr>
    <a:masterClrMapping/>
  </p:clrMapOvr>
</p:sld>
</file>

<file path=ppt/theme/theme1.xml><?xml version="1.0" encoding="utf-8"?>
<a:theme xmlns:a="http://schemas.openxmlformats.org/drawingml/2006/main" name="Архи 2023">
  <a:themeElements>
    <a:clrScheme name="Архи 2025">
      <a:dk1>
        <a:srgbClr val="211E1E"/>
      </a:dk1>
      <a:lt1>
        <a:srgbClr val="FFFFFF"/>
      </a:lt1>
      <a:dk2>
        <a:srgbClr val="F8633A"/>
      </a:dk2>
      <a:lt2>
        <a:srgbClr val="E7E6E6"/>
      </a:lt2>
      <a:accent1>
        <a:srgbClr val="F8633A"/>
      </a:accent1>
      <a:accent2>
        <a:srgbClr val="80837D"/>
      </a:accent2>
      <a:accent3>
        <a:srgbClr val="FEFEFE"/>
      </a:accent3>
      <a:accent4>
        <a:srgbClr val="211E1E"/>
      </a:accent4>
      <a:accent5>
        <a:srgbClr val="F76339"/>
      </a:accent5>
      <a:accent6>
        <a:srgbClr val="817D79"/>
      </a:accent6>
      <a:hlink>
        <a:srgbClr val="F8633A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Архи 2023" id="{7B8F6B7E-5808-8247-8D63-AC903D2AEEF8}" vid="{C26D26CF-877B-DA47-88CF-6504CCD6EFB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1885</Words>
  <Application>Microsoft Office PowerPoint</Application>
  <PresentationFormat>Широкоэкранный</PresentationFormat>
  <Paragraphs>442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2" baseType="lpstr">
      <vt:lpstr>Arial</vt:lpstr>
      <vt:lpstr>Calibri</vt:lpstr>
      <vt:lpstr>Calibri Light</vt:lpstr>
      <vt:lpstr>Calleo-Trial</vt:lpstr>
      <vt:lpstr>Calleo-Trial SemiBold</vt:lpstr>
      <vt:lpstr>Century Gothic</vt:lpstr>
      <vt:lpstr>Comfortaa</vt:lpstr>
      <vt:lpstr>Comfortaa Light</vt:lpstr>
      <vt:lpstr>Comfortaa Medium</vt:lpstr>
      <vt:lpstr>Inter Extra Light</vt:lpstr>
      <vt:lpstr>Inter Semi Bold</vt:lpstr>
      <vt:lpstr>Montserrat Black</vt:lpstr>
      <vt:lpstr>Montserrat ExtraBold</vt:lpstr>
      <vt:lpstr>Montserrat SemiBold</vt:lpstr>
      <vt:lpstr>Архи 2023</vt:lpstr>
      <vt:lpstr>АЭРОДИНАМИЧЕСКАЯ ТРУБА FLOWTECH</vt:lpstr>
      <vt:lpstr>Презентация PowerPoint</vt:lpstr>
      <vt:lpstr>Описание проекта</vt:lpstr>
      <vt:lpstr>Описание проекта</vt:lpstr>
      <vt:lpstr>Описание продукта</vt:lpstr>
      <vt:lpstr>Команда</vt:lpstr>
      <vt:lpstr>Рынок (объем, сегменты, ключевые тренды)</vt:lpstr>
      <vt:lpstr>Презентация PowerPoint</vt:lpstr>
      <vt:lpstr>Конкурентная среда (ключевые преимущества продукта)</vt:lpstr>
      <vt:lpstr>Конкурентная среда (ключевые преимущества продукта)</vt:lpstr>
      <vt:lpstr>Стратегия правовой охраны продукта </vt:lpstr>
      <vt:lpstr>Статус Проекта</vt:lpstr>
      <vt:lpstr>Статус Проекта</vt:lpstr>
      <vt:lpstr>Статус Проекта</vt:lpstr>
      <vt:lpstr>Статус Проекта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Архипелаг презентация</dc:title>
  <dc:creator>Microsoft Office User</dc:creator>
  <cp:lastModifiedBy>Никита</cp:lastModifiedBy>
  <cp:revision>83</cp:revision>
  <dcterms:created xsi:type="dcterms:W3CDTF">2023-07-06T08:04:04Z</dcterms:created>
  <dcterms:modified xsi:type="dcterms:W3CDTF">2025-08-01T00:24:27Z</dcterms:modified>
</cp:coreProperties>
</file>