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C6FE"/>
    <a:srgbClr val="A3FF2E"/>
    <a:srgbClr val="6B0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zdr2-1%20(1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502\OneDrive\&#1056;&#1072;&#1073;&#1086;&#1095;&#1080;&#1081;%20&#1089;&#1090;&#1086;&#1083;\&#1055;&#1083;&#1072;&#1085;%20&#1055;&#106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Заболеваемость населения РФ</a:t>
            </a:r>
          </a:p>
        </c:rich>
      </c:tx>
      <c:layout>
        <c:manualLayout>
          <c:xMode val="edge"/>
          <c:yMode val="edge"/>
          <c:x val="0.17540857018842479"/>
          <c:y val="2.93792283070573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428449819958699"/>
          <c:y val="0.15297061383808794"/>
          <c:w val="0.80479475341234408"/>
          <c:h val="0.714460451539563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'[zdr2-1 (1).xls]1'!$A$7</c:f>
              <c:strCache>
                <c:ptCount val="1"/>
                <c:pt idx="0">
                  <c:v>Все болезни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strRef>
              <c:f>'[zdr2-1 (1).xls]1'!$M$5:$Y$6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'[zdr2-1 (1).xls]1'!$M$7:$Y$7</c:f>
              <c:numCache>
                <c:formatCode>0.0</c:formatCode>
                <c:ptCount val="13"/>
                <c:pt idx="0">
                  <c:v>113921.8</c:v>
                </c:pt>
                <c:pt idx="1">
                  <c:v>113688.4</c:v>
                </c:pt>
                <c:pt idx="2">
                  <c:v>114721.1</c:v>
                </c:pt>
                <c:pt idx="3">
                  <c:v>114989</c:v>
                </c:pt>
                <c:pt idx="4">
                  <c:v>113926.9</c:v>
                </c:pt>
                <c:pt idx="5">
                  <c:v>115187.3</c:v>
                </c:pt>
                <c:pt idx="6">
                  <c:v>114382.2</c:v>
                </c:pt>
                <c:pt idx="7">
                  <c:v>114840.8</c:v>
                </c:pt>
                <c:pt idx="8">
                  <c:v>114512.2</c:v>
                </c:pt>
                <c:pt idx="9">
                  <c:v>111294.3</c:v>
                </c:pt>
                <c:pt idx="10">
                  <c:v>125022.39999999999</c:v>
                </c:pt>
                <c:pt idx="11">
                  <c:v>130442.6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07-4D4F-91D9-58A4339876FA}"/>
            </c:ext>
          </c:extLst>
        </c:ser>
        <c:ser>
          <c:idx val="1"/>
          <c:order val="1"/>
          <c:tx>
            <c:strRef>
              <c:f>'[zdr2-1 (1).xls]1'!$A$8</c:f>
              <c:strCache>
                <c:ptCount val="1"/>
                <c:pt idx="0">
                  <c:v>         из них: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  <a:satMod val="130000"/>
                  </a:schemeClr>
                </a:gs>
                <a:gs pos="34000">
                  <a:schemeClr val="accent2">
                    <a:shade val="87000"/>
                    <a:satMod val="125000"/>
                  </a:schemeClr>
                </a:gs>
                <a:gs pos="70000">
                  <a:schemeClr val="accent2">
                    <a:tint val="100000"/>
                    <a:shade val="90000"/>
                    <a:satMod val="130000"/>
                  </a:schemeClr>
                </a:gs>
                <a:gs pos="100000">
                  <a:schemeClr val="accent2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strRef>
              <c:f>'[zdr2-1 (1).xls]1'!$M$5:$Y$6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'[zdr2-1 (1).xls]1'!$M$8:$Y$8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7A07-4D4F-91D9-58A4339876FA}"/>
            </c:ext>
          </c:extLst>
        </c:ser>
        <c:ser>
          <c:idx val="2"/>
          <c:order val="2"/>
          <c:tx>
            <c:strRef>
              <c:f>'[zdr2-1 (1).xls]1'!$A$9</c:f>
              <c:strCache>
                <c:ptCount val="1"/>
                <c:pt idx="0">
                  <c:v>некоторые инфекционные и паразитарные болезни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85000"/>
                    <a:satMod val="130000"/>
                  </a:schemeClr>
                </a:gs>
                <a:gs pos="34000">
                  <a:schemeClr val="accent3">
                    <a:shade val="87000"/>
                    <a:satMod val="125000"/>
                  </a:schemeClr>
                </a:gs>
                <a:gs pos="70000">
                  <a:schemeClr val="accent3">
                    <a:tint val="100000"/>
                    <a:shade val="90000"/>
                    <a:satMod val="130000"/>
                  </a:schemeClr>
                </a:gs>
                <a:gs pos="100000">
                  <a:schemeClr val="accent3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strRef>
              <c:f>'[zdr2-1 (1).xls]1'!$M$5:$Y$6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'[zdr2-1 (1).xls]1'!$M$9:$Y$9</c:f>
              <c:numCache>
                <c:formatCode>0.0</c:formatCode>
                <c:ptCount val="13"/>
                <c:pt idx="0">
                  <c:v>4626.1000000000004</c:v>
                </c:pt>
                <c:pt idx="1">
                  <c:v>4591.8</c:v>
                </c:pt>
                <c:pt idx="2">
                  <c:v>4434.1000000000004</c:v>
                </c:pt>
                <c:pt idx="3">
                  <c:v>4504.1000000000004</c:v>
                </c:pt>
                <c:pt idx="4">
                  <c:v>4116.3</c:v>
                </c:pt>
                <c:pt idx="5">
                  <c:v>4086.4</c:v>
                </c:pt>
                <c:pt idx="6">
                  <c:v>4012.1</c:v>
                </c:pt>
                <c:pt idx="7">
                  <c:v>3970.5</c:v>
                </c:pt>
                <c:pt idx="8">
                  <c:v>3902.5</c:v>
                </c:pt>
                <c:pt idx="9">
                  <c:v>2999.4</c:v>
                </c:pt>
                <c:pt idx="10">
                  <c:v>3114.6</c:v>
                </c:pt>
                <c:pt idx="11">
                  <c:v>3324.4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07-4D4F-91D9-58A433987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67704447"/>
        <c:axId val="267704863"/>
      </c:barChart>
      <c:catAx>
        <c:axId val="267704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7704863"/>
        <c:crosses val="autoZero"/>
        <c:auto val="1"/>
        <c:lblAlgn val="ctr"/>
        <c:lblOffset val="100"/>
        <c:noMultiLvlLbl val="0"/>
      </c:catAx>
      <c:valAx>
        <c:axId val="267704863"/>
        <c:scaling>
          <c:orientation val="minMax"/>
          <c:min val="8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Количество заболевших</a:t>
                </a:r>
              </a:p>
            </c:rich>
          </c:tx>
          <c:layout>
            <c:manualLayout>
              <c:xMode val="edge"/>
              <c:yMode val="edge"/>
              <c:x val="9.3847451627821644E-3"/>
              <c:y val="0.318855630080843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7704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92D05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Срок окупаемости проекта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7048556430446192E-2"/>
          <c:y val="0.19895851560221639"/>
          <c:w val="0.84639588801399823"/>
          <c:h val="0.605748396033829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A3FF2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010433070866137"/>
                  <c:y val="-7.87037037037037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A5F-4AEF-B09D-EAD7DAB1E8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Лист1!$A$1:$A$3</c:f>
              <c:strCache>
                <c:ptCount val="3"/>
                <c:pt idx="0">
                  <c:v>1 год</c:v>
                </c:pt>
                <c:pt idx="1">
                  <c:v>2 год</c:v>
                </c:pt>
                <c:pt idx="2">
                  <c:v>3 год 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-819900</c:v>
                </c:pt>
                <c:pt idx="1">
                  <c:v>660200</c:v>
                </c:pt>
                <c:pt idx="2">
                  <c:v>3010200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5F-4AEF-B09D-EAD7DAB1E87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3902240"/>
        <c:axId val="863903072"/>
      </c:barChart>
      <c:catAx>
        <c:axId val="86390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3903072"/>
        <c:crosses val="autoZero"/>
        <c:auto val="1"/>
        <c:lblAlgn val="ctr"/>
        <c:lblOffset val="100"/>
        <c:noMultiLvlLbl val="0"/>
      </c:catAx>
      <c:valAx>
        <c:axId val="863903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рубли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390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50A5AD-A6DF-49E8-8DDD-B30075FB152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28BD93E-7271-439D-99F7-DCC87EECF0F2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0" i="0" u="none" dirty="0" smtClean="0"/>
            <a:t>-Исследование рынка</a:t>
          </a:r>
          <a:br>
            <a:rPr lang="ru-RU" sz="1800" b="0" i="0" u="none" dirty="0" smtClean="0"/>
          </a:br>
          <a:r>
            <a:rPr lang="ru-RU" sz="1800" b="0" i="0" u="none" dirty="0" smtClean="0"/>
            <a:t>-Разработка продукта </a:t>
          </a:r>
          <a:r>
            <a:rPr lang="ru-RU" sz="1800" dirty="0" smtClean="0"/>
            <a:t> </a:t>
          </a:r>
          <a:br>
            <a:rPr lang="ru-RU" sz="1800" dirty="0" smtClean="0"/>
          </a:br>
          <a:r>
            <a:rPr lang="ru-RU" sz="1800" dirty="0" smtClean="0"/>
            <a:t>-</a:t>
          </a:r>
          <a:r>
            <a:rPr lang="ru-RU" sz="1800" b="0" i="0" u="none" dirty="0" smtClean="0"/>
            <a:t>Закупка оборудования </a:t>
          </a:r>
          <a:r>
            <a:rPr lang="ru-RU" sz="1800" dirty="0" smtClean="0"/>
            <a:t> -</a:t>
          </a:r>
          <a:r>
            <a:rPr lang="ru-RU" sz="1800" b="0" i="0" u="none" dirty="0" smtClean="0"/>
            <a:t>Маркетинг и реклама </a:t>
          </a:r>
          <a:r>
            <a:rPr lang="ru-RU" sz="1800" dirty="0" smtClean="0"/>
            <a:t> </a:t>
          </a:r>
          <a:br>
            <a:rPr lang="ru-RU" sz="1800" dirty="0" smtClean="0"/>
          </a:br>
          <a:r>
            <a:rPr lang="ru-RU" sz="1800" dirty="0" smtClean="0"/>
            <a:t>-</a:t>
          </a:r>
          <a:r>
            <a:rPr lang="ru-RU" sz="1800" b="0" i="0" u="none" dirty="0" smtClean="0"/>
            <a:t>Финансовое планирование </a:t>
          </a:r>
          <a:endParaRPr lang="ru-RU" sz="1800" dirty="0"/>
        </a:p>
      </dgm:t>
    </dgm:pt>
    <dgm:pt modelId="{17E40C0E-D597-43B2-8AE7-73D189F7B42E}" type="parTrans" cxnId="{8A737061-4BB5-49AF-A2DC-1E76D0A90FCB}">
      <dgm:prSet/>
      <dgm:spPr/>
      <dgm:t>
        <a:bodyPr/>
        <a:lstStyle/>
        <a:p>
          <a:endParaRPr lang="ru-RU"/>
        </a:p>
      </dgm:t>
    </dgm:pt>
    <dgm:pt modelId="{AFFE1303-2A99-4247-B6E5-BDC802D8FB3E}" type="sibTrans" cxnId="{8A737061-4BB5-49AF-A2DC-1E76D0A90FCB}">
      <dgm:prSet/>
      <dgm:spPr/>
      <dgm:t>
        <a:bodyPr/>
        <a:lstStyle/>
        <a:p>
          <a:endParaRPr lang="ru-RU"/>
        </a:p>
      </dgm:t>
    </dgm:pt>
    <dgm:pt modelId="{63207A0B-1687-4894-B243-5A56EEAC3F16}">
      <dgm:prSet phldrT="[Текст]"/>
      <dgm:spPr/>
      <dgm:t>
        <a:bodyPr/>
        <a:lstStyle/>
        <a:p>
          <a:r>
            <a:rPr lang="ru-RU" b="0" i="0" u="none" dirty="0" smtClean="0"/>
            <a:t>- Увеличение объемов производства</a:t>
          </a:r>
          <a:endParaRPr lang="ru-RU" dirty="0" smtClean="0"/>
        </a:p>
        <a:p>
          <a:r>
            <a:rPr lang="ru-RU" b="0" i="0" u="none" dirty="0" smtClean="0"/>
            <a:t>- Расширение ассортимента</a:t>
          </a:r>
          <a:endParaRPr lang="ru-RU" dirty="0" smtClean="0"/>
        </a:p>
        <a:p>
          <a:r>
            <a:rPr lang="ru-RU" b="0" i="0" u="none" dirty="0" smtClean="0"/>
            <a:t>- Укрепление маркетинга</a:t>
          </a:r>
          <a:endParaRPr lang="ru-RU" dirty="0" smtClean="0"/>
        </a:p>
        <a:p>
          <a:r>
            <a:rPr lang="ru-RU" b="0" i="0" u="none" dirty="0" smtClean="0"/>
            <a:t>- Анализ финансовых показателей</a:t>
          </a:r>
          <a:endParaRPr lang="ru-RU" dirty="0"/>
        </a:p>
      </dgm:t>
    </dgm:pt>
    <dgm:pt modelId="{01CAF8FD-B739-400D-B85E-67E5FDD5A461}" type="parTrans" cxnId="{07B1FB15-60B2-47D3-9BCA-2AB073D0E844}">
      <dgm:prSet/>
      <dgm:spPr/>
      <dgm:t>
        <a:bodyPr/>
        <a:lstStyle/>
        <a:p>
          <a:endParaRPr lang="ru-RU"/>
        </a:p>
      </dgm:t>
    </dgm:pt>
    <dgm:pt modelId="{6DDD0CA9-D05C-4CEF-BBD2-36A8A01D1ADA}" type="sibTrans" cxnId="{07B1FB15-60B2-47D3-9BCA-2AB073D0E844}">
      <dgm:prSet/>
      <dgm:spPr/>
      <dgm:t>
        <a:bodyPr/>
        <a:lstStyle/>
        <a:p>
          <a:endParaRPr lang="ru-RU"/>
        </a:p>
      </dgm:t>
    </dgm:pt>
    <dgm:pt modelId="{6D901ACE-C874-447A-BC78-405075899AD8}">
      <dgm:prSet phldrT="[Текст]"/>
      <dgm:spPr/>
      <dgm:t>
        <a:bodyPr/>
        <a:lstStyle/>
        <a:p>
          <a:r>
            <a:rPr lang="ru-RU" b="0" i="0" u="none" dirty="0" smtClean="0"/>
            <a:t>- Оптимизация производственных процессов</a:t>
          </a:r>
          <a:endParaRPr lang="ru-RU" dirty="0" smtClean="0"/>
        </a:p>
        <a:p>
          <a:r>
            <a:rPr lang="ru-RU" b="0" i="0" u="none" dirty="0" smtClean="0"/>
            <a:t>- Расширение дистрибуции</a:t>
          </a:r>
          <a:endParaRPr lang="ru-RU" dirty="0" smtClean="0"/>
        </a:p>
        <a:p>
          <a:r>
            <a:rPr lang="ru-RU" b="0" i="0" u="none" dirty="0" smtClean="0"/>
            <a:t>- Углубленный анализ рынка</a:t>
          </a:r>
          <a:endParaRPr lang="ru-RU" dirty="0" smtClean="0"/>
        </a:p>
        <a:p>
          <a:r>
            <a:rPr lang="ru-RU" b="0" i="0" u="none" dirty="0" smtClean="0"/>
            <a:t>- Финансовая устойчивость</a:t>
          </a:r>
          <a:endParaRPr lang="ru-RU" dirty="0"/>
        </a:p>
      </dgm:t>
    </dgm:pt>
    <dgm:pt modelId="{07355742-CB2F-422B-9DF7-ADDDEF274A9A}" type="parTrans" cxnId="{F65682BC-B43F-4BB4-9893-10CF25EDE08A}">
      <dgm:prSet/>
      <dgm:spPr/>
      <dgm:t>
        <a:bodyPr/>
        <a:lstStyle/>
        <a:p>
          <a:endParaRPr lang="ru-RU"/>
        </a:p>
      </dgm:t>
    </dgm:pt>
    <dgm:pt modelId="{2290ECCD-C4FA-4DB5-8BEB-88A6B07BE6E0}" type="sibTrans" cxnId="{F65682BC-B43F-4BB4-9893-10CF25EDE08A}">
      <dgm:prSet/>
      <dgm:spPr/>
      <dgm:t>
        <a:bodyPr/>
        <a:lstStyle/>
        <a:p>
          <a:endParaRPr lang="ru-RU"/>
        </a:p>
      </dgm:t>
    </dgm:pt>
    <dgm:pt modelId="{42CC3C31-0819-47B3-8C01-03D16FA54EE2}" type="pres">
      <dgm:prSet presAssocID="{F850A5AD-A6DF-49E8-8DDD-B30075FB152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B51DE80-DA8A-40A7-92D9-3D21B134B8CF}" type="pres">
      <dgm:prSet presAssocID="{C28BD93E-7271-439D-99F7-DCC87EECF0F2}" presName="composite" presStyleCnt="0"/>
      <dgm:spPr/>
    </dgm:pt>
    <dgm:pt modelId="{59F75DE4-FD9E-43A6-ACDF-1089CF8537B9}" type="pres">
      <dgm:prSet presAssocID="{C28BD93E-7271-439D-99F7-DCC87EECF0F2}" presName="LShape" presStyleLbl="alignNode1" presStyleIdx="0" presStyleCnt="5"/>
      <dgm:spPr/>
    </dgm:pt>
    <dgm:pt modelId="{7371A00D-53CF-40FF-9E9C-1DDF4BE37A71}" type="pres">
      <dgm:prSet presAssocID="{C28BD93E-7271-439D-99F7-DCC87EECF0F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AD6CC-EFF4-47A5-9610-91ADE441162F}" type="pres">
      <dgm:prSet presAssocID="{C28BD93E-7271-439D-99F7-DCC87EECF0F2}" presName="Triangle" presStyleLbl="alignNode1" presStyleIdx="1" presStyleCnt="5"/>
      <dgm:spPr/>
    </dgm:pt>
    <dgm:pt modelId="{55110975-C0D4-449C-9119-A2A0683D8D05}" type="pres">
      <dgm:prSet presAssocID="{AFFE1303-2A99-4247-B6E5-BDC802D8FB3E}" presName="sibTrans" presStyleCnt="0"/>
      <dgm:spPr/>
    </dgm:pt>
    <dgm:pt modelId="{DA89B845-AC6C-4CD5-815E-9DA81DE568F6}" type="pres">
      <dgm:prSet presAssocID="{AFFE1303-2A99-4247-B6E5-BDC802D8FB3E}" presName="space" presStyleCnt="0"/>
      <dgm:spPr/>
    </dgm:pt>
    <dgm:pt modelId="{4284048F-9A8E-4953-8ACE-70274B82AEB1}" type="pres">
      <dgm:prSet presAssocID="{63207A0B-1687-4894-B243-5A56EEAC3F16}" presName="composite" presStyleCnt="0"/>
      <dgm:spPr/>
    </dgm:pt>
    <dgm:pt modelId="{1C32A562-9442-4F3C-A595-CD862809CE60}" type="pres">
      <dgm:prSet presAssocID="{63207A0B-1687-4894-B243-5A56EEAC3F16}" presName="LShape" presStyleLbl="alignNode1" presStyleIdx="2" presStyleCnt="5"/>
      <dgm:spPr/>
    </dgm:pt>
    <dgm:pt modelId="{450A3C24-2205-42BC-A408-1A07A84658AA}" type="pres">
      <dgm:prSet presAssocID="{63207A0B-1687-4894-B243-5A56EEAC3F16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488DB-407D-4E6C-A94B-9C79E58D2D15}" type="pres">
      <dgm:prSet presAssocID="{63207A0B-1687-4894-B243-5A56EEAC3F16}" presName="Triangle" presStyleLbl="alignNode1" presStyleIdx="3" presStyleCnt="5"/>
      <dgm:spPr/>
    </dgm:pt>
    <dgm:pt modelId="{1E4B4DFB-CB29-4DC7-9E69-93B134C9023A}" type="pres">
      <dgm:prSet presAssocID="{6DDD0CA9-D05C-4CEF-BBD2-36A8A01D1ADA}" presName="sibTrans" presStyleCnt="0"/>
      <dgm:spPr/>
    </dgm:pt>
    <dgm:pt modelId="{12F41E7E-80E8-4073-8027-8BBA3FE8A7E8}" type="pres">
      <dgm:prSet presAssocID="{6DDD0CA9-D05C-4CEF-BBD2-36A8A01D1ADA}" presName="space" presStyleCnt="0"/>
      <dgm:spPr/>
    </dgm:pt>
    <dgm:pt modelId="{2D5270D3-C63D-4800-AC45-01892EBC599D}" type="pres">
      <dgm:prSet presAssocID="{6D901ACE-C874-447A-BC78-405075899AD8}" presName="composite" presStyleCnt="0"/>
      <dgm:spPr/>
    </dgm:pt>
    <dgm:pt modelId="{CDF9E748-88D7-46CD-979A-02D7413E7DF1}" type="pres">
      <dgm:prSet presAssocID="{6D901ACE-C874-447A-BC78-405075899AD8}" presName="LShape" presStyleLbl="alignNode1" presStyleIdx="4" presStyleCnt="5" custLinFactNeighborX="994" custLinFactNeighborY="846"/>
      <dgm:spPr/>
    </dgm:pt>
    <dgm:pt modelId="{E8A9EA83-6588-40CE-8E0A-58FF7E408BC8}" type="pres">
      <dgm:prSet presAssocID="{6D901ACE-C874-447A-BC78-405075899AD8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B1FB15-60B2-47D3-9BCA-2AB073D0E844}" srcId="{F850A5AD-A6DF-49E8-8DDD-B30075FB1520}" destId="{63207A0B-1687-4894-B243-5A56EEAC3F16}" srcOrd="1" destOrd="0" parTransId="{01CAF8FD-B739-400D-B85E-67E5FDD5A461}" sibTransId="{6DDD0CA9-D05C-4CEF-BBD2-36A8A01D1ADA}"/>
    <dgm:cxn modelId="{2A1B0655-E27B-4396-8925-BFD20FBFF3B8}" type="presOf" srcId="{63207A0B-1687-4894-B243-5A56EEAC3F16}" destId="{450A3C24-2205-42BC-A408-1A07A84658AA}" srcOrd="0" destOrd="0" presId="urn:microsoft.com/office/officeart/2009/3/layout/StepUpProcess"/>
    <dgm:cxn modelId="{F65682BC-B43F-4BB4-9893-10CF25EDE08A}" srcId="{F850A5AD-A6DF-49E8-8DDD-B30075FB1520}" destId="{6D901ACE-C874-447A-BC78-405075899AD8}" srcOrd="2" destOrd="0" parTransId="{07355742-CB2F-422B-9DF7-ADDDEF274A9A}" sibTransId="{2290ECCD-C4FA-4DB5-8BEB-88A6B07BE6E0}"/>
    <dgm:cxn modelId="{EA8E4EDA-6FE9-4F3E-BA53-9A59CDECB3D8}" type="presOf" srcId="{6D901ACE-C874-447A-BC78-405075899AD8}" destId="{E8A9EA83-6588-40CE-8E0A-58FF7E408BC8}" srcOrd="0" destOrd="0" presId="urn:microsoft.com/office/officeart/2009/3/layout/StepUpProcess"/>
    <dgm:cxn modelId="{B34CA64C-2AA0-4231-AAE7-C0794C41A759}" type="presOf" srcId="{F850A5AD-A6DF-49E8-8DDD-B30075FB1520}" destId="{42CC3C31-0819-47B3-8C01-03D16FA54EE2}" srcOrd="0" destOrd="0" presId="urn:microsoft.com/office/officeart/2009/3/layout/StepUpProcess"/>
    <dgm:cxn modelId="{8A737061-4BB5-49AF-A2DC-1E76D0A90FCB}" srcId="{F850A5AD-A6DF-49E8-8DDD-B30075FB1520}" destId="{C28BD93E-7271-439D-99F7-DCC87EECF0F2}" srcOrd="0" destOrd="0" parTransId="{17E40C0E-D597-43B2-8AE7-73D189F7B42E}" sibTransId="{AFFE1303-2A99-4247-B6E5-BDC802D8FB3E}"/>
    <dgm:cxn modelId="{2BE9B9AD-2594-48A8-A4D6-D580A6B5402B}" type="presOf" srcId="{C28BD93E-7271-439D-99F7-DCC87EECF0F2}" destId="{7371A00D-53CF-40FF-9E9C-1DDF4BE37A71}" srcOrd="0" destOrd="0" presId="urn:microsoft.com/office/officeart/2009/3/layout/StepUpProcess"/>
    <dgm:cxn modelId="{B333A9F3-1D73-4306-BE2D-A77C9A928700}" type="presParOf" srcId="{42CC3C31-0819-47B3-8C01-03D16FA54EE2}" destId="{4B51DE80-DA8A-40A7-92D9-3D21B134B8CF}" srcOrd="0" destOrd="0" presId="urn:microsoft.com/office/officeart/2009/3/layout/StepUpProcess"/>
    <dgm:cxn modelId="{A3001CE1-10C3-4251-9365-E20050532995}" type="presParOf" srcId="{4B51DE80-DA8A-40A7-92D9-3D21B134B8CF}" destId="{59F75DE4-FD9E-43A6-ACDF-1089CF8537B9}" srcOrd="0" destOrd="0" presId="urn:microsoft.com/office/officeart/2009/3/layout/StepUpProcess"/>
    <dgm:cxn modelId="{046EAD69-4540-424D-BAC7-02992EAD6A46}" type="presParOf" srcId="{4B51DE80-DA8A-40A7-92D9-3D21B134B8CF}" destId="{7371A00D-53CF-40FF-9E9C-1DDF4BE37A71}" srcOrd="1" destOrd="0" presId="urn:microsoft.com/office/officeart/2009/3/layout/StepUpProcess"/>
    <dgm:cxn modelId="{DBDDDEEC-3B67-4A3F-B5F2-A7433694CFCB}" type="presParOf" srcId="{4B51DE80-DA8A-40A7-92D9-3D21B134B8CF}" destId="{B49AD6CC-EFF4-47A5-9610-91ADE441162F}" srcOrd="2" destOrd="0" presId="urn:microsoft.com/office/officeart/2009/3/layout/StepUpProcess"/>
    <dgm:cxn modelId="{19E643EA-3266-4E8E-99DB-FE1D45ED49FF}" type="presParOf" srcId="{42CC3C31-0819-47B3-8C01-03D16FA54EE2}" destId="{55110975-C0D4-449C-9119-A2A0683D8D05}" srcOrd="1" destOrd="0" presId="urn:microsoft.com/office/officeart/2009/3/layout/StepUpProcess"/>
    <dgm:cxn modelId="{6AAFE61F-2039-46D3-8EF0-C168D8B289BE}" type="presParOf" srcId="{55110975-C0D4-449C-9119-A2A0683D8D05}" destId="{DA89B845-AC6C-4CD5-815E-9DA81DE568F6}" srcOrd="0" destOrd="0" presId="urn:microsoft.com/office/officeart/2009/3/layout/StepUpProcess"/>
    <dgm:cxn modelId="{D77A0B9C-6323-4F57-A0D1-B7AEEFCA56DA}" type="presParOf" srcId="{42CC3C31-0819-47B3-8C01-03D16FA54EE2}" destId="{4284048F-9A8E-4953-8ACE-70274B82AEB1}" srcOrd="2" destOrd="0" presId="urn:microsoft.com/office/officeart/2009/3/layout/StepUpProcess"/>
    <dgm:cxn modelId="{EB821F49-AAD6-4D43-8090-2174B00A3984}" type="presParOf" srcId="{4284048F-9A8E-4953-8ACE-70274B82AEB1}" destId="{1C32A562-9442-4F3C-A595-CD862809CE60}" srcOrd="0" destOrd="0" presId="urn:microsoft.com/office/officeart/2009/3/layout/StepUpProcess"/>
    <dgm:cxn modelId="{902ABFEE-86D9-4E75-A1AA-B09FCB756D74}" type="presParOf" srcId="{4284048F-9A8E-4953-8ACE-70274B82AEB1}" destId="{450A3C24-2205-42BC-A408-1A07A84658AA}" srcOrd="1" destOrd="0" presId="urn:microsoft.com/office/officeart/2009/3/layout/StepUpProcess"/>
    <dgm:cxn modelId="{526CE02D-09A0-4447-9507-9F608F840600}" type="presParOf" srcId="{4284048F-9A8E-4953-8ACE-70274B82AEB1}" destId="{045488DB-407D-4E6C-A94B-9C79E58D2D15}" srcOrd="2" destOrd="0" presId="urn:microsoft.com/office/officeart/2009/3/layout/StepUpProcess"/>
    <dgm:cxn modelId="{1D27BCDB-426A-4AEC-9579-58625F1B2A01}" type="presParOf" srcId="{42CC3C31-0819-47B3-8C01-03D16FA54EE2}" destId="{1E4B4DFB-CB29-4DC7-9E69-93B134C9023A}" srcOrd="3" destOrd="0" presId="urn:microsoft.com/office/officeart/2009/3/layout/StepUpProcess"/>
    <dgm:cxn modelId="{627D1A04-02C0-4BE9-83EF-04AAB57390D8}" type="presParOf" srcId="{1E4B4DFB-CB29-4DC7-9E69-93B134C9023A}" destId="{12F41E7E-80E8-4073-8027-8BBA3FE8A7E8}" srcOrd="0" destOrd="0" presId="urn:microsoft.com/office/officeart/2009/3/layout/StepUpProcess"/>
    <dgm:cxn modelId="{06CC5F16-88C2-4555-B941-0D59213C9953}" type="presParOf" srcId="{42CC3C31-0819-47B3-8C01-03D16FA54EE2}" destId="{2D5270D3-C63D-4800-AC45-01892EBC599D}" srcOrd="4" destOrd="0" presId="urn:microsoft.com/office/officeart/2009/3/layout/StepUpProcess"/>
    <dgm:cxn modelId="{0A4F6475-DBF1-450D-B08E-8ED61155C71B}" type="presParOf" srcId="{2D5270D3-C63D-4800-AC45-01892EBC599D}" destId="{CDF9E748-88D7-46CD-979A-02D7413E7DF1}" srcOrd="0" destOrd="0" presId="urn:microsoft.com/office/officeart/2009/3/layout/StepUpProcess"/>
    <dgm:cxn modelId="{58856607-C94E-4970-90B1-624BF502EB43}" type="presParOf" srcId="{2D5270D3-C63D-4800-AC45-01892EBC599D}" destId="{E8A9EA83-6588-40CE-8E0A-58FF7E408BC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75DE4-FD9E-43A6-ACDF-1089CF8537B9}">
      <dsp:nvSpPr>
        <dsp:cNvPr id="0" name=""/>
        <dsp:cNvSpPr/>
      </dsp:nvSpPr>
      <dsp:spPr>
        <a:xfrm rot="5400000">
          <a:off x="562138" y="1786274"/>
          <a:ext cx="1690130" cy="281233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1A00D-53CF-40FF-9E9C-1DDF4BE37A71}">
      <dsp:nvSpPr>
        <dsp:cNvPr id="0" name=""/>
        <dsp:cNvSpPr/>
      </dsp:nvSpPr>
      <dsp:spPr>
        <a:xfrm>
          <a:off x="280014" y="2626558"/>
          <a:ext cx="2538995" cy="222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dirty="0" smtClean="0"/>
            <a:t>-Исследование рынка</a:t>
          </a:r>
          <a:br>
            <a:rPr lang="ru-RU" sz="1800" b="0" i="0" u="none" kern="1200" dirty="0" smtClean="0"/>
          </a:br>
          <a:r>
            <a:rPr lang="ru-RU" sz="1800" b="0" i="0" u="none" kern="1200" dirty="0" smtClean="0"/>
            <a:t>-Разработка продукта </a:t>
          </a:r>
          <a:r>
            <a:rPr lang="ru-RU" sz="1800" kern="1200" dirty="0" smtClean="0"/>
            <a:t> </a:t>
          </a:r>
          <a:br>
            <a:rPr lang="ru-RU" sz="1800" kern="1200" dirty="0" smtClean="0"/>
          </a:br>
          <a:r>
            <a:rPr lang="ru-RU" sz="1800" kern="1200" dirty="0" smtClean="0"/>
            <a:t>-</a:t>
          </a:r>
          <a:r>
            <a:rPr lang="ru-RU" sz="1800" b="0" i="0" u="none" kern="1200" dirty="0" smtClean="0"/>
            <a:t>Закупка оборудования </a:t>
          </a:r>
          <a:r>
            <a:rPr lang="ru-RU" sz="1800" kern="1200" dirty="0" smtClean="0"/>
            <a:t> -</a:t>
          </a:r>
          <a:r>
            <a:rPr lang="ru-RU" sz="1800" b="0" i="0" u="none" kern="1200" dirty="0" smtClean="0"/>
            <a:t>Маркетинг и реклама </a:t>
          </a:r>
          <a:r>
            <a:rPr lang="ru-RU" sz="1800" kern="1200" dirty="0" smtClean="0"/>
            <a:t> </a:t>
          </a:r>
          <a:br>
            <a:rPr lang="ru-RU" sz="1800" kern="1200" dirty="0" smtClean="0"/>
          </a:br>
          <a:r>
            <a:rPr lang="ru-RU" sz="1800" kern="1200" dirty="0" smtClean="0"/>
            <a:t>-</a:t>
          </a:r>
          <a:r>
            <a:rPr lang="ru-RU" sz="1800" b="0" i="0" u="none" kern="1200" dirty="0" smtClean="0"/>
            <a:t>Финансовое планирование </a:t>
          </a:r>
          <a:endParaRPr lang="ru-RU" sz="1800" kern="1200" dirty="0"/>
        </a:p>
      </dsp:txBody>
      <dsp:txXfrm>
        <a:off x="280014" y="2626558"/>
        <a:ext cx="2538995" cy="2225578"/>
      </dsp:txXfrm>
    </dsp:sp>
    <dsp:sp modelId="{B49AD6CC-EFF4-47A5-9610-91ADE441162F}">
      <dsp:nvSpPr>
        <dsp:cNvPr id="0" name=""/>
        <dsp:cNvSpPr/>
      </dsp:nvSpPr>
      <dsp:spPr>
        <a:xfrm>
          <a:off x="2339953" y="1579227"/>
          <a:ext cx="479055" cy="479055"/>
        </a:xfrm>
        <a:prstGeom prst="triangle">
          <a:avLst>
            <a:gd name="adj" fmla="val 10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2A562-9442-4F3C-A595-CD862809CE60}">
      <dsp:nvSpPr>
        <dsp:cNvPr id="0" name=""/>
        <dsp:cNvSpPr/>
      </dsp:nvSpPr>
      <dsp:spPr>
        <a:xfrm rot="5400000">
          <a:off x="3670364" y="1017141"/>
          <a:ext cx="1690130" cy="281233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A3C24-2205-42BC-A408-1A07A84658AA}">
      <dsp:nvSpPr>
        <dsp:cNvPr id="0" name=""/>
        <dsp:cNvSpPr/>
      </dsp:nvSpPr>
      <dsp:spPr>
        <a:xfrm>
          <a:off x="3388240" y="1857424"/>
          <a:ext cx="2538995" cy="222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Увеличение объемов производства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Расширение ассортимента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Укрепление маркетинга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Анализ финансовых показателей</a:t>
          </a:r>
          <a:endParaRPr lang="ru-RU" sz="1600" kern="1200" dirty="0"/>
        </a:p>
      </dsp:txBody>
      <dsp:txXfrm>
        <a:off x="3388240" y="1857424"/>
        <a:ext cx="2538995" cy="2225578"/>
      </dsp:txXfrm>
    </dsp:sp>
    <dsp:sp modelId="{045488DB-407D-4E6C-A94B-9C79E58D2D15}">
      <dsp:nvSpPr>
        <dsp:cNvPr id="0" name=""/>
        <dsp:cNvSpPr/>
      </dsp:nvSpPr>
      <dsp:spPr>
        <a:xfrm>
          <a:off x="5448179" y="810093"/>
          <a:ext cx="479055" cy="479055"/>
        </a:xfrm>
        <a:prstGeom prst="triangle">
          <a:avLst>
            <a:gd name="adj" fmla="val 10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9E748-88D7-46CD-979A-02D7413E7DF1}">
      <dsp:nvSpPr>
        <dsp:cNvPr id="0" name=""/>
        <dsp:cNvSpPr/>
      </dsp:nvSpPr>
      <dsp:spPr>
        <a:xfrm rot="5400000">
          <a:off x="6806545" y="262306"/>
          <a:ext cx="1690130" cy="281233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9EA83-6588-40CE-8E0A-58FF7E408BC8}">
      <dsp:nvSpPr>
        <dsp:cNvPr id="0" name=""/>
        <dsp:cNvSpPr/>
      </dsp:nvSpPr>
      <dsp:spPr>
        <a:xfrm>
          <a:off x="6496466" y="1088290"/>
          <a:ext cx="2538995" cy="222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Оптимизация производственных процессов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Расширение дистрибуции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Углубленный анализ рынка</a:t>
          </a: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/>
            <a:t>- Финансовая устойчивость</a:t>
          </a:r>
          <a:endParaRPr lang="ru-RU" sz="1600" kern="1200" dirty="0"/>
        </a:p>
      </dsp:txBody>
      <dsp:txXfrm>
        <a:off x="6496466" y="1088290"/>
        <a:ext cx="2538995" cy="2225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DF1BA-9CDF-484E-846A-9EA9AF22DE8F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3EE8B-0558-45EF-93F4-DDDDD505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9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9063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D930F41F-7AA7-1706-8BDA-FCBA87FF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C39820CB-5F2A-6A15-4E5A-F0C55FEDA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E16B1541-3F25-5F3F-3987-BFAD37FBF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62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1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microsoft.com/office/2007/relationships/hdphoto" Target="../media/hdphoto6.wdp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4" Type="http://schemas.openxmlformats.org/officeDocument/2006/relationships/chart" Target="../charts/chart2.xml"/><Relationship Id="rId9" Type="http://schemas.openxmlformats.org/officeDocument/2006/relationships/image" Target="../media/image31.png"/><Relationship Id="rId1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hdphoto" Target="../media/hdphoto9.wdp"/><Relationship Id="rId2" Type="http://schemas.openxmlformats.org/officeDocument/2006/relationships/image" Target="../media/image27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9.png"/><Relationship Id="rId5" Type="http://schemas.openxmlformats.org/officeDocument/2006/relationships/diagramQuickStyle" Target="../diagrams/quickStyle1.xml"/><Relationship Id="rId15" Type="http://schemas.microsoft.com/office/2007/relationships/hdphoto" Target="../media/hdphoto10.wdp"/><Relationship Id="rId10" Type="http://schemas.microsoft.com/office/2007/relationships/hdphoto" Target="../media/hdphoto8.wdp"/><Relationship Id="rId4" Type="http://schemas.openxmlformats.org/officeDocument/2006/relationships/diagramLayout" Target="../diagrams/layout1.xml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886"/>
            <a:ext cx="9144000" cy="527586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164" y="1812171"/>
            <a:ext cx="8659688" cy="1008112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+mj-lt"/>
              </a:rPr>
              <a:t>«Полезные сладости»</a:t>
            </a:r>
            <a:endParaRPr lang="ru-RU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120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" y="272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419872" y="3768605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65645" y="3783869"/>
            <a:ext cx="201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j-lt"/>
              </a:rPr>
              <a:t>стартап проект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905722"/>
            <a:ext cx="2089273" cy="7702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12" y="4466935"/>
            <a:ext cx="1409772" cy="33021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14" y="4466935"/>
            <a:ext cx="1409772" cy="33021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033" y="4466934"/>
            <a:ext cx="1409772" cy="330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DA4241B-4944-4365-AD43-5E05568F56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552" y="269033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Создание витаминизированных протеиновых сладостей для повышения общего иммунного статуса людей следящих за здоровым питанием</a:t>
            </a:r>
          </a:p>
        </p:txBody>
      </p:sp>
    </p:spTree>
    <p:extLst>
      <p:ext uri="{BB962C8B-B14F-4D97-AF65-F5344CB8AC3E}">
        <p14:creationId xmlns:p14="http://schemas.microsoft.com/office/powerpoint/2010/main" val="25103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01    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326" y="3669797"/>
            <a:ext cx="907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ТРЕНДЫ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1115616" y="160818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id="{B9F7F063-4AE2-49D3-9F25-DEA68A8E1944}"/>
              </a:ext>
            </a:extLst>
          </p:cNvPr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5984A1-6C1E-45C0-B841-25AD7BB65325}"/>
              </a:ext>
            </a:extLst>
          </p:cNvPr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094788" y="300827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id="{D7D9E6D0-1F6C-467C-AD38-3B73ECD48C0A}"/>
              </a:ext>
            </a:extLst>
          </p:cNvPr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2D5103-2543-459C-8598-F4AC5B39E99B}"/>
              </a:ext>
            </a:extLst>
          </p:cNvPr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1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E60290B-9995-407C-8D1D-4610C8B7D6A6}"/>
              </a:ext>
            </a:extLst>
          </p:cNvPr>
          <p:cNvCxnSpPr>
            <a:cxnSpLocks/>
          </p:cNvCxnSpPr>
          <p:nvPr/>
        </p:nvCxnSpPr>
        <p:spPr>
          <a:xfrm>
            <a:off x="1110337" y="457047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4">
            <a:extLst>
              <a:ext uri="{FF2B5EF4-FFF2-40B4-BE49-F238E27FC236}">
                <a16:creationId xmlns:a16="http://schemas.microsoft.com/office/drawing/2014/main" id="{6C521A1A-C850-4E9C-BA11-20D6D5BE899C}"/>
              </a:ext>
            </a:extLst>
          </p:cNvPr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EA6A1E-AD9A-4FA9-AFF2-B6BA0C7FF29D}"/>
              </a:ext>
            </a:extLst>
          </p:cNvPr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2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92A32F8-F1CF-4A75-B9F1-188F3918DE98}"/>
              </a:ext>
            </a:extLst>
          </p:cNvPr>
          <p:cNvCxnSpPr>
            <a:cxnSpLocks/>
          </p:cNvCxnSpPr>
          <p:nvPr/>
        </p:nvCxnSpPr>
        <p:spPr>
          <a:xfrm>
            <a:off x="1090033" y="528968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14">
            <a:extLst>
              <a:ext uri="{FF2B5EF4-FFF2-40B4-BE49-F238E27FC236}">
                <a16:creationId xmlns:a16="http://schemas.microsoft.com/office/drawing/2014/main" id="{68FD2161-CABA-474A-8954-FAC9E1B82351}"/>
              </a:ext>
            </a:extLst>
          </p:cNvPr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4877F47-166A-4F66-9FC6-C398C47F413A}"/>
              </a:ext>
            </a:extLst>
          </p:cNvPr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3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E57E0EFC-8283-4E3D-9446-09AA71D0D4F8}"/>
              </a:ext>
            </a:extLst>
          </p:cNvPr>
          <p:cNvCxnSpPr>
            <a:cxnSpLocks/>
          </p:cNvCxnSpPr>
          <p:nvPr/>
        </p:nvCxnSpPr>
        <p:spPr>
          <a:xfrm>
            <a:off x="1089509" y="597056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89509" y="1169273"/>
            <a:ext cx="756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Повышение пищевой биологической </a:t>
            </a:r>
            <a:r>
              <a:rPr lang="ru-RU" dirty="0" smtClean="0"/>
              <a:t>ценности кондитерских изделий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4984" y="4183289"/>
            <a:ext cx="6979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Функциональное </a:t>
            </a:r>
            <a:r>
              <a:rPr lang="ru-RU" dirty="0" smtClean="0"/>
              <a:t>питание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89509" y="1834994"/>
            <a:ext cx="707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Технология сохранения полезных свойств компонентов продукта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75391" y="5542968"/>
            <a:ext cx="6630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dirty="0" smtClean="0"/>
              <a:t>Промышленные биотехнологии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84984" y="4915224"/>
            <a:ext cx="50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Здоровый образ жизни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9509" y="2575302"/>
            <a:ext cx="640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Высокобелковый </a:t>
            </a:r>
            <a:r>
              <a:rPr lang="ru-RU" dirty="0"/>
              <a:t>растительный компонент </a:t>
            </a:r>
          </a:p>
        </p:txBody>
      </p:sp>
    </p:spTree>
    <p:extLst>
      <p:ext uri="{BB962C8B-B14F-4D97-AF65-F5344CB8AC3E}">
        <p14:creationId xmlns:p14="http://schemas.microsoft.com/office/powerpoint/2010/main" val="224429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868144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02    ЦЕЛЕВАЯ АУДИТОРИЯ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9631" y="3680141"/>
            <a:ext cx="9508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ЗОЖ 3+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12158" y="3676550"/>
            <a:ext cx="2191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Спортсмены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48601" y="5805264"/>
            <a:ext cx="32758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Люди с </a:t>
            </a:r>
            <a:endParaRPr lang="ru-RU" sz="2800" dirty="0" smtClean="0"/>
          </a:p>
          <a:p>
            <a:r>
              <a:rPr lang="ru-RU" sz="2800" dirty="0" err="1" smtClean="0"/>
              <a:t>железодефицитом</a:t>
            </a:r>
            <a:endParaRPr lang="ru-RU" sz="2800" dirty="0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16182"/>
            <a:ext cx="2753158" cy="2753158"/>
          </a:xfrm>
          <a:prstGeom prst="ellipse">
            <a:avLst/>
          </a:prstGeom>
          <a:noFill/>
          <a:ln>
            <a:solidFill>
              <a:srgbClr val="DEC6F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4" t="1255" r="32718" b="62603"/>
          <a:stretch/>
        </p:blipFill>
        <p:spPr bwMode="auto">
          <a:xfrm>
            <a:off x="5661584" y="916182"/>
            <a:ext cx="2893089" cy="2873138"/>
          </a:xfrm>
          <a:prstGeom prst="ellipse">
            <a:avLst/>
          </a:prstGeom>
          <a:noFill/>
          <a:ln>
            <a:solidFill>
              <a:srgbClr val="DEC6F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7" t="2802" r="3147" b="10322"/>
          <a:stretch/>
        </p:blipFill>
        <p:spPr bwMode="auto">
          <a:xfrm>
            <a:off x="3298355" y="3158240"/>
            <a:ext cx="2576348" cy="2576350"/>
          </a:xfrm>
          <a:prstGeom prst="ellipse">
            <a:avLst/>
          </a:prstGeom>
          <a:noFill/>
          <a:ln>
            <a:solidFill>
              <a:srgbClr val="DEC6F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5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76" b="89933" l="3095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30371">
            <a:off x="3285775" y="721111"/>
            <a:ext cx="8492655" cy="602574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03  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8581" y="943440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Для ЦА </a:t>
            </a:r>
            <a:r>
              <a:rPr lang="ru-RU" sz="1600" dirty="0" smtClean="0"/>
              <a:t>1,2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89527" y="2212203"/>
            <a:ext cx="965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Для ЦА </a:t>
            </a:r>
            <a:r>
              <a:rPr lang="ru-RU" sz="1600" dirty="0" smtClean="0"/>
              <a:t>3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321388" y="5380672"/>
            <a:ext cx="37261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Абрамушкина</a:t>
            </a:r>
            <a:r>
              <a:rPr lang="ru-RU" sz="900" dirty="0"/>
              <a:t> Анна Александровна, Иванникова Татьяна Викторовна Новое направление развития пищевой индустрии - десерты функционального назначения // Сервис в России и за рубежом. 2011. №4</a:t>
            </a:r>
            <a:r>
              <a:rPr lang="ru-RU" sz="900" dirty="0" smtClean="0"/>
              <a:t>..</a:t>
            </a:r>
            <a:endParaRPr lang="ru-RU" sz="900" dirty="0"/>
          </a:p>
          <a:p>
            <a:endParaRPr lang="ru-RU" sz="900" dirty="0" smtClean="0"/>
          </a:p>
          <a:p>
            <a:r>
              <a:rPr lang="ru-RU" sz="900" dirty="0" smtClean="0"/>
              <a:t>Мареев </a:t>
            </a:r>
            <a:r>
              <a:rPr lang="ru-RU" sz="900" dirty="0"/>
              <a:t>В. </a:t>
            </a:r>
            <a:r>
              <a:rPr lang="ru-RU" sz="900" dirty="0" err="1"/>
              <a:t>Ю.Распространенность</a:t>
            </a:r>
            <a:r>
              <a:rPr lang="ru-RU" sz="900" dirty="0"/>
              <a:t> дефицита железа у пациентов с хронической сердечной недостаточностью в Российской Федерации. Данные наблюдательного одномоментного исследования // Кардиология. 2022 Т.62, №5. С.4-8.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01695" y="914606"/>
            <a:ext cx="6696744" cy="1101593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id="{A7CADEE9-BFD6-49B0-BF05-27839E448BB6}"/>
              </a:ext>
            </a:extLst>
          </p:cNvPr>
          <p:cNvSpPr/>
          <p:nvPr/>
        </p:nvSpPr>
        <p:spPr>
          <a:xfrm>
            <a:off x="2001695" y="2214923"/>
            <a:ext cx="6696744" cy="1034710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08870" y="1093264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Скудное разнообразие десертов наполненных </a:t>
            </a:r>
            <a:r>
              <a:rPr lang="ru-RU" sz="1600" dirty="0"/>
              <a:t>н</a:t>
            </a:r>
            <a:r>
              <a:rPr lang="ru-RU" sz="1600" dirty="0" smtClean="0"/>
              <a:t>утриентами: витаминами, белком, макро- и микроэлементами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217719" y="2449903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Дефицит </a:t>
            </a:r>
            <a:r>
              <a:rPr lang="ru-RU" sz="1600" dirty="0" err="1"/>
              <a:t>железообогащённых</a:t>
            </a:r>
            <a:r>
              <a:rPr lang="ru-RU" sz="1600" dirty="0"/>
              <a:t> </a:t>
            </a:r>
            <a:r>
              <a:rPr lang="ru-RU" sz="1600" dirty="0" smtClean="0"/>
              <a:t>продуктов, специфичный (металлический) вкус имеющихся  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18089" y="6251870"/>
            <a:ext cx="47927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Федеральная служба государственной статистики : офиц. сайт. – </a:t>
            </a:r>
            <a:r>
              <a:rPr lang="en-US" sz="1200" dirty="0"/>
              <a:t>URL</a:t>
            </a:r>
            <a:r>
              <a:rPr lang="ru-RU" sz="1200" dirty="0"/>
              <a:t>: </a:t>
            </a:r>
            <a:r>
              <a:rPr lang="en-US" sz="1200" dirty="0"/>
              <a:t>https://rosstat.gov.ru/</a:t>
            </a:r>
            <a:endParaRPr lang="ru-RU" sz="1200" dirty="0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41324"/>
              </p:ext>
            </p:extLst>
          </p:nvPr>
        </p:nvGraphicFramePr>
        <p:xfrm>
          <a:off x="107504" y="3547714"/>
          <a:ext cx="5213883" cy="2774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58079" y="4054362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/>
              <a:t>Анализ рынка показал, что ниша функциональных десертов относительно </a:t>
            </a:r>
            <a:r>
              <a:rPr lang="ru-RU" sz="1600" u="sng" dirty="0" smtClean="0"/>
              <a:t>свободна.</a:t>
            </a:r>
            <a:endParaRPr lang="ru-RU" sz="1600" u="sng" dirty="0"/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76" b="89933" l="3095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171">
            <a:off x="-1199146" y="975576"/>
            <a:ext cx="10386773" cy="73696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7668344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04    ПРЕДЛАГАЕМОЕ РЕШЕНИЕ И ОСНОВНОЙ ФУНКЦИОНАЛ</a:t>
            </a:r>
          </a:p>
        </p:txBody>
      </p:sp>
      <p:sp>
        <p:nvSpPr>
          <p:cNvPr id="36" name="Скругленный прямоугольник 21">
            <a:extLst>
              <a:ext uri="{FF2B5EF4-FFF2-40B4-BE49-F238E27FC236}">
                <a16:creationId xmlns:a16="http://schemas.microsoft.com/office/drawing/2014/main" id="{0B40104A-C006-4151-807A-320AC2C61B51}"/>
              </a:ext>
            </a:extLst>
          </p:cNvPr>
          <p:cNvSpPr/>
          <p:nvPr/>
        </p:nvSpPr>
        <p:spPr>
          <a:xfrm>
            <a:off x="1979712" y="128309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21">
            <a:extLst>
              <a:ext uri="{FF2B5EF4-FFF2-40B4-BE49-F238E27FC236}">
                <a16:creationId xmlns:a16="http://schemas.microsoft.com/office/drawing/2014/main" id="{037FE2F9-ECC4-4BEE-A500-C844238BC58F}"/>
              </a:ext>
            </a:extLst>
          </p:cNvPr>
          <p:cNvSpPr/>
          <p:nvPr/>
        </p:nvSpPr>
        <p:spPr>
          <a:xfrm>
            <a:off x="1979712" y="2867269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21">
            <a:extLst>
              <a:ext uri="{FF2B5EF4-FFF2-40B4-BE49-F238E27FC236}">
                <a16:creationId xmlns:a16="http://schemas.microsoft.com/office/drawing/2014/main" id="{18E1DD4A-BE57-4555-80AD-2A2B78854713}"/>
              </a:ext>
            </a:extLst>
          </p:cNvPr>
          <p:cNvSpPr/>
          <p:nvPr/>
        </p:nvSpPr>
        <p:spPr>
          <a:xfrm>
            <a:off x="1979712" y="4451448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">
            <a:extLst>
              <a:ext uri="{FF2B5EF4-FFF2-40B4-BE49-F238E27FC236}">
                <a16:creationId xmlns:a16="http://schemas.microsoft.com/office/drawing/2014/main" id="{0C11F87E-9243-4727-BD28-17577D950685}"/>
              </a:ext>
            </a:extLst>
          </p:cNvPr>
          <p:cNvSpPr/>
          <p:nvPr/>
        </p:nvSpPr>
        <p:spPr>
          <a:xfrm>
            <a:off x="107504" y="162880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751229-4FEF-4647-B0F7-3F5286241818}"/>
              </a:ext>
            </a:extLst>
          </p:cNvPr>
          <p:cNvSpPr txBox="1"/>
          <p:nvPr/>
        </p:nvSpPr>
        <p:spPr>
          <a:xfrm>
            <a:off x="369532" y="1630541"/>
            <a:ext cx="1864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Базовый продукт</a:t>
            </a:r>
          </a:p>
        </p:txBody>
      </p:sp>
      <p:sp>
        <p:nvSpPr>
          <p:cNvPr id="30" name="Скругленный прямоугольник 18">
            <a:extLst>
              <a:ext uri="{FF2B5EF4-FFF2-40B4-BE49-F238E27FC236}">
                <a16:creationId xmlns:a16="http://schemas.microsoft.com/office/drawing/2014/main" id="{FAEF7E11-A5F0-4D3F-92D2-1B13D9A71CB7}"/>
              </a:ext>
            </a:extLst>
          </p:cNvPr>
          <p:cNvSpPr/>
          <p:nvPr/>
        </p:nvSpPr>
        <p:spPr>
          <a:xfrm>
            <a:off x="91820" y="3361499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2BC8D-72B8-4EE2-8ED9-2E53A2919AA1}"/>
              </a:ext>
            </a:extLst>
          </p:cNvPr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Свойства</a:t>
            </a:r>
          </a:p>
        </p:txBody>
      </p:sp>
      <p:sp>
        <p:nvSpPr>
          <p:cNvPr id="28" name="Скругленный прямоугольник 20">
            <a:extLst>
              <a:ext uri="{FF2B5EF4-FFF2-40B4-BE49-F238E27FC236}">
                <a16:creationId xmlns:a16="http://schemas.microsoft.com/office/drawing/2014/main" id="{0C64351B-DEB2-46D2-805A-338CACCA9403}"/>
              </a:ext>
            </a:extLst>
          </p:cNvPr>
          <p:cNvSpPr/>
          <p:nvPr/>
        </p:nvSpPr>
        <p:spPr>
          <a:xfrm>
            <a:off x="107504" y="479154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6671F6-FA5E-4367-B516-3632841C47BD}"/>
              </a:ext>
            </a:extLst>
          </p:cNvPr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Функционал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9142" y="1528638"/>
            <a:ext cx="5964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Дегустационный набор функциональных десертов с последующей возможностью выбора индивидуального </a:t>
            </a:r>
            <a:r>
              <a:rPr lang="ru-RU" sz="1600" dirty="0" smtClean="0"/>
              <a:t>продукта. </a:t>
            </a:r>
            <a:br>
              <a:rPr lang="ru-RU" sz="1600" dirty="0" smtClean="0"/>
            </a:br>
            <a:r>
              <a:rPr lang="ru-RU" sz="1600" dirty="0" smtClean="0"/>
              <a:t>Состав</a:t>
            </a:r>
            <a:r>
              <a:rPr lang="ru-RU" sz="1600" dirty="0"/>
              <a:t>: </a:t>
            </a:r>
            <a:r>
              <a:rPr lang="ru-RU" sz="1600" dirty="0" err="1"/>
              <a:t>маршмеллоу</a:t>
            </a:r>
            <a:r>
              <a:rPr lang="ru-RU" sz="1600" dirty="0"/>
              <a:t>, </a:t>
            </a:r>
            <a:r>
              <a:rPr lang="ru-RU" sz="1600" dirty="0" smtClean="0"/>
              <a:t>пастила и мармелад с </a:t>
            </a:r>
            <a:r>
              <a:rPr lang="en-US" sz="1600" dirty="0" err="1"/>
              <a:t>Limnaspira</a:t>
            </a:r>
            <a:r>
              <a:rPr lang="en-US" sz="1600" dirty="0"/>
              <a:t> </a:t>
            </a:r>
            <a:r>
              <a:rPr lang="en-US" sz="1600" dirty="0" err="1"/>
              <a:t>fuziformis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2707908" y="3267993"/>
            <a:ext cx="5749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Базовые компоненты для благоприятного воздействия на организм человека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07908" y="4959081"/>
            <a:ext cx="5837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Повышение </a:t>
            </a:r>
            <a:r>
              <a:rPr lang="ru-RU" sz="1600" dirty="0"/>
              <a:t>общего иммунного </a:t>
            </a:r>
            <a:r>
              <a:rPr lang="ru-RU" sz="1600" dirty="0" smtClean="0"/>
              <a:t>статуса потребителя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ks2024.ktalk.ru/api/file/Uhff7qKOlrCsFqZPPe9ggKpuScs2ud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53922" cy="689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0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5</a:t>
            </a:r>
            <a:r>
              <a:rPr lang="ru-RU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  ЦЕННОСТНОЕ ПРЕДЛОЖЕНИЕ</a:t>
            </a:r>
          </a:p>
        </p:txBody>
      </p:sp>
      <p:sp>
        <p:nvSpPr>
          <p:cNvPr id="3" name="TextBox 2"/>
          <p:cNvSpPr txBox="1"/>
          <p:nvPr/>
        </p:nvSpPr>
        <p:spPr>
          <a:xfrm rot="21413303">
            <a:off x="895983" y="2970935"/>
            <a:ext cx="350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entury Gothic" panose="020B0502020202020204" pitchFamily="34" charset="0"/>
              </a:rPr>
              <a:t>- Полезный перекус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6" name="AutoShape 2" descr="blob:https://web.telegram.org/c7437618-3123-418a-9a27-426775274e2e"/>
          <p:cNvSpPr>
            <a:spLocks noChangeAspect="1" noChangeArrowheads="1"/>
          </p:cNvSpPr>
          <p:nvPr/>
        </p:nvSpPr>
        <p:spPr bwMode="auto">
          <a:xfrm>
            <a:off x="155574" y="-144463"/>
            <a:ext cx="4797583" cy="479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2" descr="https://aks2024.ktalk.ru/api/file/BaqRk6VXdhrTfjBs3qzRqJnRgRZo69CP">
            <a:extLst>
              <a:ext uri="{FF2B5EF4-FFF2-40B4-BE49-F238E27FC236}">
                <a16:creationId xmlns:a16="http://schemas.microsoft.com/office/drawing/2014/main" id="{1BE5991B-CFBD-4F5C-9A81-D019AB79A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9" t="24762" r="34762" b="14444"/>
          <a:stretch/>
        </p:blipFill>
        <p:spPr bwMode="auto">
          <a:xfrm rot="21401698">
            <a:off x="5828368" y="1465886"/>
            <a:ext cx="2544595" cy="355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t="27596" r="31285" b="28250"/>
          <a:stretch/>
        </p:blipFill>
        <p:spPr>
          <a:xfrm rot="512380">
            <a:off x="5053883" y="1721532"/>
            <a:ext cx="1072143" cy="953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 descr="D:\Turbotext AI Image 4999672.pn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44" t="12419" r="21156" b="29531"/>
          <a:stretch/>
        </p:blipFill>
        <p:spPr bwMode="auto">
          <a:xfrm rot="284159">
            <a:off x="4838890" y="3961502"/>
            <a:ext cx="1437136" cy="984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 rot="21430846">
            <a:off x="1217390" y="3453261"/>
            <a:ext cx="3705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entury Gothic" panose="020B0502020202020204" pitchFamily="34" charset="0"/>
              </a:rPr>
              <a:t>- Комплекс </a:t>
            </a:r>
            <a:r>
              <a:rPr lang="ru-RU" dirty="0">
                <a:latin typeface="Century Gothic" panose="020B0502020202020204" pitchFamily="34" charset="0"/>
              </a:rPr>
              <a:t>витаминов, белка</a:t>
            </a:r>
            <a:r>
              <a:rPr lang="ru-RU" sz="1200" dirty="0" smtClean="0">
                <a:latin typeface="Century Gothic" panose="020B0502020202020204" pitchFamily="34" charset="0"/>
              </a:rPr>
              <a:t>, </a:t>
            </a:r>
            <a:r>
              <a:rPr lang="ru-RU" dirty="0">
                <a:latin typeface="Century Gothic" panose="020B0502020202020204" pitchFamily="34" charset="0"/>
              </a:rPr>
              <a:t>макро- и </a:t>
            </a:r>
            <a:r>
              <a:rPr lang="ru-RU" dirty="0" err="1">
                <a:latin typeface="Century Gothic" panose="020B0502020202020204" pitchFamily="34" charset="0"/>
              </a:rPr>
              <a:t>микроэлемонтов</a:t>
            </a:r>
            <a:r>
              <a:rPr lang="ru-RU" dirty="0">
                <a:latin typeface="Century Gothic" panose="020B0502020202020204" pitchFamily="34" charset="0"/>
              </a:rPr>
              <a:t> для поддержания иммунного статуса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E1645CA-C18C-4799-9D79-8A82181981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477" r="33168"/>
          <a:stretch/>
        </p:blipFill>
        <p:spPr>
          <a:xfrm rot="20685803">
            <a:off x="4992935" y="2802184"/>
            <a:ext cx="1194041" cy="1042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 rot="21398295">
            <a:off x="1297233" y="1817476"/>
            <a:ext cx="3738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ahnschrift" panose="020B0502040204020203" pitchFamily="34" charset="0"/>
              </a:rPr>
              <a:t>Сладости с </a:t>
            </a:r>
            <a:r>
              <a:rPr lang="en-US" sz="2800" dirty="0" err="1">
                <a:latin typeface="Bahnschrift" panose="020B0502040204020203" pitchFamily="34" charset="0"/>
              </a:rPr>
              <a:t>Limnaspira</a:t>
            </a:r>
            <a:r>
              <a:rPr lang="en-US" sz="2800" dirty="0">
                <a:latin typeface="Bahnschrift" panose="020B0502040204020203" pitchFamily="34" charset="0"/>
              </a:rPr>
              <a:t> </a:t>
            </a:r>
            <a:r>
              <a:rPr lang="en-US" sz="2800" dirty="0" err="1">
                <a:latin typeface="Bahnschrift" panose="020B0502040204020203" pitchFamily="34" charset="0"/>
              </a:rPr>
              <a:t>fuziformis</a:t>
            </a:r>
            <a:r>
              <a:rPr lang="ru-RU" sz="2800" dirty="0" smtClean="0">
                <a:latin typeface="Bahnschrift" panose="020B0502040204020203" pitchFamily="34" charset="0"/>
              </a:rPr>
              <a:t> </a:t>
            </a:r>
            <a:endParaRPr lang="ru-RU" sz="28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9000" t="-9000" r="-23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06    КАНАЛЫ КОММУНИКАЦИЙ И ПРОДАЖ</a:t>
            </a:r>
          </a:p>
        </p:txBody>
      </p:sp>
      <p:sp>
        <p:nvSpPr>
          <p:cNvPr id="27" name="Скругленный прямоугольник 21">
            <a:extLst>
              <a:ext uri="{FF2B5EF4-FFF2-40B4-BE49-F238E27FC236}">
                <a16:creationId xmlns:a16="http://schemas.microsoft.com/office/drawing/2014/main" id="{FE7AD5DC-F427-4664-BA97-EE108E2FCA76}"/>
              </a:ext>
            </a:extLst>
          </p:cNvPr>
          <p:cNvSpPr/>
          <p:nvPr/>
        </p:nvSpPr>
        <p:spPr>
          <a:xfrm>
            <a:off x="4751188" y="3816424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22">
            <a:extLst>
              <a:ext uri="{FF2B5EF4-FFF2-40B4-BE49-F238E27FC236}">
                <a16:creationId xmlns:a16="http://schemas.microsoft.com/office/drawing/2014/main" id="{5CBDEEA6-6E0F-4E8C-9F3D-532C6F4CB6F6}"/>
              </a:ext>
            </a:extLst>
          </p:cNvPr>
          <p:cNvSpPr/>
          <p:nvPr/>
        </p:nvSpPr>
        <p:spPr>
          <a:xfrm>
            <a:off x="4751188" y="5256584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23">
            <a:extLst>
              <a:ext uri="{FF2B5EF4-FFF2-40B4-BE49-F238E27FC236}">
                <a16:creationId xmlns:a16="http://schemas.microsoft.com/office/drawing/2014/main" id="{7A501D78-C4D2-4461-BB3B-5CCDFFA42CA3}"/>
              </a:ext>
            </a:extLst>
          </p:cNvPr>
          <p:cNvSpPr/>
          <p:nvPr/>
        </p:nvSpPr>
        <p:spPr>
          <a:xfrm>
            <a:off x="2013606" y="3816424"/>
            <a:ext cx="2342816" cy="206084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24">
            <a:extLst>
              <a:ext uri="{FF2B5EF4-FFF2-40B4-BE49-F238E27FC236}">
                <a16:creationId xmlns:a16="http://schemas.microsoft.com/office/drawing/2014/main" id="{D442E56C-0F56-4D27-8E0E-7B17A1EFC19C}"/>
              </a:ext>
            </a:extLst>
          </p:cNvPr>
          <p:cNvSpPr/>
          <p:nvPr/>
        </p:nvSpPr>
        <p:spPr>
          <a:xfrm>
            <a:off x="2013606" y="5256584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19">
            <a:extLst>
              <a:ext uri="{FF2B5EF4-FFF2-40B4-BE49-F238E27FC236}">
                <a16:creationId xmlns:a16="http://schemas.microsoft.com/office/drawing/2014/main" id="{C5AE0ECB-201E-4172-8BBB-F1554FB85825}"/>
              </a:ext>
            </a:extLst>
          </p:cNvPr>
          <p:cNvSpPr/>
          <p:nvPr/>
        </p:nvSpPr>
        <p:spPr>
          <a:xfrm>
            <a:off x="6081612" y="1152128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20">
            <a:extLst>
              <a:ext uri="{FF2B5EF4-FFF2-40B4-BE49-F238E27FC236}">
                <a16:creationId xmlns:a16="http://schemas.microsoft.com/office/drawing/2014/main" id="{D5AB1A52-7913-4EF5-BEC6-2BFF7D946727}"/>
              </a:ext>
            </a:extLst>
          </p:cNvPr>
          <p:cNvSpPr/>
          <p:nvPr/>
        </p:nvSpPr>
        <p:spPr>
          <a:xfrm>
            <a:off x="6081612" y="2592288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17">
            <a:extLst>
              <a:ext uri="{FF2B5EF4-FFF2-40B4-BE49-F238E27FC236}">
                <a16:creationId xmlns:a16="http://schemas.microsoft.com/office/drawing/2014/main" id="{23FE36B4-A5BD-4F74-A2E3-EAE57315FC51}"/>
              </a:ext>
            </a:extLst>
          </p:cNvPr>
          <p:cNvSpPr/>
          <p:nvPr/>
        </p:nvSpPr>
        <p:spPr>
          <a:xfrm>
            <a:off x="3310582" y="1124744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18">
            <a:extLst>
              <a:ext uri="{FF2B5EF4-FFF2-40B4-BE49-F238E27FC236}">
                <a16:creationId xmlns:a16="http://schemas.microsoft.com/office/drawing/2014/main" id="{DEEDE06B-624F-441C-8A11-F1C3627CC992}"/>
              </a:ext>
            </a:extLst>
          </p:cNvPr>
          <p:cNvSpPr/>
          <p:nvPr/>
        </p:nvSpPr>
        <p:spPr>
          <a:xfrm>
            <a:off x="3310582" y="2564904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2">
            <a:extLst>
              <a:ext uri="{FF2B5EF4-FFF2-40B4-BE49-F238E27FC236}">
                <a16:creationId xmlns:a16="http://schemas.microsoft.com/office/drawing/2014/main" id="{D7B0AE2F-D2C1-481C-A97C-38E92F3CFBCA}"/>
              </a:ext>
            </a:extLst>
          </p:cNvPr>
          <p:cNvSpPr/>
          <p:nvPr/>
        </p:nvSpPr>
        <p:spPr>
          <a:xfrm>
            <a:off x="573000" y="1124744"/>
            <a:ext cx="2342816" cy="20608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3">
            <a:extLst>
              <a:ext uri="{FF2B5EF4-FFF2-40B4-BE49-F238E27FC236}">
                <a16:creationId xmlns:a16="http://schemas.microsoft.com/office/drawing/2014/main" id="{058B7A16-F423-4CC8-80E8-AB2D85E85F1E}"/>
              </a:ext>
            </a:extLst>
          </p:cNvPr>
          <p:cNvSpPr/>
          <p:nvPr/>
        </p:nvSpPr>
        <p:spPr>
          <a:xfrm>
            <a:off x="573000" y="2564904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51B61A-05A5-4F37-A3E7-1AAC13B2844E}"/>
              </a:ext>
            </a:extLst>
          </p:cNvPr>
          <p:cNvSpPr txBox="1"/>
          <p:nvPr/>
        </p:nvSpPr>
        <p:spPr>
          <a:xfrm>
            <a:off x="835028" y="2566645"/>
            <a:ext cx="1864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B2B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FDFFCA-FE2B-477F-92D6-E5CB9F9F30B9}"/>
              </a:ext>
            </a:extLst>
          </p:cNvPr>
          <p:cNvSpPr txBox="1"/>
          <p:nvPr/>
        </p:nvSpPr>
        <p:spPr>
          <a:xfrm>
            <a:off x="3491880" y="256664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B2C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F889F3-6D41-4EBD-B1E2-B06D4F13AB6B}"/>
              </a:ext>
            </a:extLst>
          </p:cNvPr>
          <p:cNvSpPr txBox="1"/>
          <p:nvPr/>
        </p:nvSpPr>
        <p:spPr>
          <a:xfrm>
            <a:off x="6228184" y="2628201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B2G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9273CC-955F-488F-B631-C3264856BE68}"/>
              </a:ext>
            </a:extLst>
          </p:cNvPr>
          <p:cNvSpPr txBox="1"/>
          <p:nvPr/>
        </p:nvSpPr>
        <p:spPr>
          <a:xfrm>
            <a:off x="4932040" y="5197596"/>
            <a:ext cx="198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Партнеры в продажах и коммуникации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12A713-E1A0-4486-9A98-73CA8135D751}"/>
              </a:ext>
            </a:extLst>
          </p:cNvPr>
          <p:cNvSpPr txBox="1"/>
          <p:nvPr/>
        </p:nvSpPr>
        <p:spPr>
          <a:xfrm>
            <a:off x="2231740" y="5363924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Как информируем о продукте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1340768"/>
            <a:ext cx="219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Магазины спортивного питания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Аптеки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44030" y="1340768"/>
            <a:ext cx="2128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Спортсмены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Montserrat Medium" panose="00000600000000000000" pitchFamily="2" charset="-52"/>
              </a:rPr>
              <a:t>Люди с ДЖ</a:t>
            </a:r>
            <a:endParaRPr lang="ru-RU" sz="1600" dirty="0">
              <a:latin typeface="Montserrat Medium" panose="000006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Montserrat Medium" panose="00000600000000000000" pitchFamily="2" charset="-52"/>
              </a:rPr>
              <a:t>Люди следящие за правильным питанием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1340768"/>
            <a:ext cx="2196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Школьное питание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Дошкольное питание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31740" y="3887088"/>
            <a:ext cx="2124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err="1">
                <a:latin typeface="Montserrat Medium" panose="00000600000000000000" pitchFamily="2" charset="-52"/>
              </a:rPr>
              <a:t>Соц.сети</a:t>
            </a:r>
            <a:endParaRPr lang="ru-RU" sz="1600" dirty="0">
              <a:latin typeface="Montserrat Medium" panose="000006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Контекстная реклама 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latin typeface="Montserrat Medium" panose="00000600000000000000" pitchFamily="2" charset="-52"/>
              </a:rPr>
              <a:t>Формумы</a:t>
            </a:r>
            <a:endParaRPr lang="ru-RU" sz="1600" dirty="0">
              <a:latin typeface="Montserrat Medium" panose="000006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Выставки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1188" y="4068507"/>
            <a:ext cx="2268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Кондитерские предприятия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ontserrat Medium" panose="00000600000000000000" pitchFamily="2" charset="-52"/>
              </a:rPr>
              <a:t>Индивидуальные кондитеры 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;p5">
            <a:extLst>
              <a:ext uri="{FF2B5EF4-FFF2-40B4-BE49-F238E27FC236}">
                <a16:creationId xmlns:a16="http://schemas.microsoft.com/office/drawing/2014/main" id="{9FF2A781-729D-A7D8-EC4C-E41F2AD4AA64}"/>
              </a:ext>
            </a:extLst>
          </p:cNvPr>
          <p:cNvGrpSpPr/>
          <p:nvPr/>
        </p:nvGrpSpPr>
        <p:grpSpPr>
          <a:xfrm>
            <a:off x="1011913" y="1592949"/>
            <a:ext cx="2981713" cy="2814763"/>
            <a:chOff x="1974850" y="3027325"/>
            <a:chExt cx="6248400" cy="6361150"/>
          </a:xfrm>
        </p:grpSpPr>
        <p:sp>
          <p:nvSpPr>
            <p:cNvPr id="4" name="Google Shape;125;p5">
              <a:extLst>
                <a:ext uri="{FF2B5EF4-FFF2-40B4-BE49-F238E27FC236}">
                  <a16:creationId xmlns:a16="http://schemas.microsoft.com/office/drawing/2014/main" id="{648A9502-B491-1B73-D445-833C819A213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1100" kern="0" dirty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6;p5">
              <a:extLst>
                <a:ext uri="{FF2B5EF4-FFF2-40B4-BE49-F238E27FC236}">
                  <a16:creationId xmlns:a16="http://schemas.microsoft.com/office/drawing/2014/main" id="{F69A4304-8578-6DC2-A88C-81683285C579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1100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7;p5">
              <a:extLst>
                <a:ext uri="{FF2B5EF4-FFF2-40B4-BE49-F238E27FC236}">
                  <a16:creationId xmlns:a16="http://schemas.microsoft.com/office/drawing/2014/main" id="{86DB53FE-35FE-537B-9B02-D5A9877153D8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1100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8;p5">
              <a:extLst>
                <a:ext uri="{FF2B5EF4-FFF2-40B4-BE49-F238E27FC236}">
                  <a16:creationId xmlns:a16="http://schemas.microsoft.com/office/drawing/2014/main" id="{255B930C-4170-74B2-E5C2-A4084D504F5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1100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141;p5">
            <a:extLst>
              <a:ext uri="{FF2B5EF4-FFF2-40B4-BE49-F238E27FC236}">
                <a16:creationId xmlns:a16="http://schemas.microsoft.com/office/drawing/2014/main" id="{FF436A89-292E-8DB6-25B2-C185A52FB22E}"/>
              </a:ext>
            </a:extLst>
          </p:cNvPr>
          <p:cNvGrpSpPr/>
          <p:nvPr/>
        </p:nvGrpSpPr>
        <p:grpSpPr>
          <a:xfrm>
            <a:off x="736298" y="1366466"/>
            <a:ext cx="945160" cy="3248615"/>
            <a:chOff x="1658384" y="3226727"/>
            <a:chExt cx="1766381" cy="6044067"/>
          </a:xfrm>
        </p:grpSpPr>
        <p:sp>
          <p:nvSpPr>
            <p:cNvPr id="9" name="Google Shape;142;p5">
              <a:extLst>
                <a:ext uri="{FF2B5EF4-FFF2-40B4-BE49-F238E27FC236}">
                  <a16:creationId xmlns:a16="http://schemas.microsoft.com/office/drawing/2014/main" id="{E2ABD7D1-3CC0-DC91-7A95-D25022873DF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en-US" sz="11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P</a:t>
              </a:r>
              <a:r>
                <a:rPr lang="ru-RU" sz="1100" kern="0" dirty="0" smtClea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AM</a:t>
              </a:r>
              <a:endParaRPr sz="11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3;p5">
              <a:extLst>
                <a:ext uri="{FF2B5EF4-FFF2-40B4-BE49-F238E27FC236}">
                  <a16:creationId xmlns:a16="http://schemas.microsoft.com/office/drawing/2014/main" id="{DB353AC6-43DC-BB79-6BD2-34394CDDD9B7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1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TAM</a:t>
              </a:r>
              <a:endParaRPr sz="11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4;p5">
              <a:extLst>
                <a:ext uri="{FF2B5EF4-FFF2-40B4-BE49-F238E27FC236}">
                  <a16:creationId xmlns:a16="http://schemas.microsoft.com/office/drawing/2014/main" id="{48FE139D-3DA6-97B3-7839-5EF3D91B0029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1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SAM</a:t>
              </a:r>
              <a:endParaRPr sz="11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5;p5">
              <a:extLst>
                <a:ext uri="{FF2B5EF4-FFF2-40B4-BE49-F238E27FC236}">
                  <a16:creationId xmlns:a16="http://schemas.microsoft.com/office/drawing/2014/main" id="{32477CCB-C8FD-3183-05DC-0D56AE3E6F0B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1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SOM</a:t>
              </a:r>
              <a:endParaRPr sz="11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371317-9FB2-B50F-D2D4-10528CAA7A5A}"/>
              </a:ext>
            </a:extLst>
          </p:cNvPr>
          <p:cNvSpPr txBox="1"/>
          <p:nvPr/>
        </p:nvSpPr>
        <p:spPr>
          <a:xfrm>
            <a:off x="2111591" y="1749227"/>
            <a:ext cx="1155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smtClean="0">
                <a:solidFill>
                  <a:srgbClr val="000000"/>
                </a:solidFill>
                <a:cs typeface="Arial"/>
                <a:sym typeface="Arial"/>
              </a:rPr>
              <a:t>17 трлн.</a:t>
            </a:r>
            <a:r>
              <a:rPr lang="en-US" sz="1200" kern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1B4B-CB9A-9EF3-11A1-8F42C54F9EE3}"/>
              </a:ext>
            </a:extLst>
          </p:cNvPr>
          <p:cNvSpPr txBox="1"/>
          <p:nvPr/>
        </p:nvSpPr>
        <p:spPr>
          <a:xfrm>
            <a:off x="2111591" y="3351588"/>
            <a:ext cx="1085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1 млрд.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7B2BF9-99A6-D08C-35AF-70EC886B97FA}"/>
              </a:ext>
            </a:extLst>
          </p:cNvPr>
          <p:cNvSpPr txBox="1"/>
          <p:nvPr/>
        </p:nvSpPr>
        <p:spPr>
          <a:xfrm>
            <a:off x="2111591" y="2259682"/>
            <a:ext cx="1155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1,5 трлн.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6342A-3119-401D-EBFD-71CD432720A0}"/>
              </a:ext>
            </a:extLst>
          </p:cNvPr>
          <p:cNvSpPr txBox="1"/>
          <p:nvPr/>
        </p:nvSpPr>
        <p:spPr>
          <a:xfrm>
            <a:off x="2111591" y="2856612"/>
            <a:ext cx="1155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46 млрд.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F1BDFA-70A1-9095-4C9E-CD18565B1661}"/>
              </a:ext>
            </a:extLst>
          </p:cNvPr>
          <p:cNvSpPr/>
          <p:nvPr/>
        </p:nvSpPr>
        <p:spPr>
          <a:xfrm>
            <a:off x="8062" y="188640"/>
            <a:ext cx="7876306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en-US" sz="2183" kern="0" dirty="0">
                <a:solidFill>
                  <a:srgbClr val="000000"/>
                </a:solidFill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   07 ОЦЕНКА </a:t>
            </a:r>
            <a:r>
              <a:rPr lang="ru-RU" sz="2183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РЫНКА ФУНКЦИОНАЛЬНОГО ПИТАНИЯ </a:t>
            </a:r>
            <a:endParaRPr lang="ru-RU" sz="2183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:a16="http://schemas.microsoft.com/office/drawing/2014/main" id="{D4AAFEA9-E796-B133-A078-2CF7ED52B360}"/>
              </a:ext>
            </a:extLst>
          </p:cNvPr>
          <p:cNvSpPr/>
          <p:nvPr/>
        </p:nvSpPr>
        <p:spPr>
          <a:xfrm>
            <a:off x="5148064" y="1060807"/>
            <a:ext cx="3384376" cy="396845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91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9" name="Скругленный прямоугольник 3">
            <a:extLst>
              <a:ext uri="{FF2B5EF4-FFF2-40B4-BE49-F238E27FC236}">
                <a16:creationId xmlns:a16="http://schemas.microsoft.com/office/drawing/2014/main" id="{3839783B-4DDA-ED23-0D3D-BD1D177BEB19}"/>
              </a:ext>
            </a:extLst>
          </p:cNvPr>
          <p:cNvSpPr/>
          <p:nvPr/>
        </p:nvSpPr>
        <p:spPr>
          <a:xfrm>
            <a:off x="5149194" y="4199499"/>
            <a:ext cx="3383246" cy="829765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91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A49E0A-F401-5C09-DE72-B6133CC872A6}"/>
              </a:ext>
            </a:extLst>
          </p:cNvPr>
          <p:cNvSpPr txBox="1"/>
          <p:nvPr/>
        </p:nvSpPr>
        <p:spPr>
          <a:xfrm>
            <a:off x="5148064" y="4322054"/>
            <a:ext cx="3384376" cy="54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cs typeface="Arial"/>
                <a:sym typeface="Arial"/>
              </a:rPr>
              <a:t>Анализ</a:t>
            </a:r>
          </a:p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cs typeface="Arial"/>
                <a:sym typeface="Arial"/>
              </a:rPr>
              <a:t>рынка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489111"/>
              </p:ext>
            </p:extLst>
          </p:nvPr>
        </p:nvGraphicFramePr>
        <p:xfrm>
          <a:off x="5207724" y="1480875"/>
          <a:ext cx="3265056" cy="247119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32001">
                  <a:extLst>
                    <a:ext uri="{9D8B030D-6E8A-4147-A177-3AD203B41FA5}">
                      <a16:colId xmlns:a16="http://schemas.microsoft.com/office/drawing/2014/main" val="3101332350"/>
                    </a:ext>
                  </a:extLst>
                </a:gridCol>
                <a:gridCol w="1133055">
                  <a:extLst>
                    <a:ext uri="{9D8B030D-6E8A-4147-A177-3AD203B41FA5}">
                      <a16:colId xmlns:a16="http://schemas.microsoft.com/office/drawing/2014/main" val="338584743"/>
                    </a:ext>
                  </a:extLst>
                </a:gridCol>
              </a:tblGrid>
              <a:tr h="1055013"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Глобальный рынок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К 2027</a:t>
                      </a:r>
                    </a:p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17 трлн руб.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137411"/>
                  </a:ext>
                </a:extLst>
              </a:tr>
              <a:tr h="708092"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Российский рынок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К 2025 </a:t>
                      </a:r>
                    </a:p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1 трлн руб.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092712"/>
                  </a:ext>
                </a:extLst>
              </a:tr>
              <a:tr h="708092"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Прогнозируемый рост рынка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/>
                        </a:rPr>
                        <a:t>15-20 %</a:t>
                      </a:r>
                      <a:endParaRPr lang="ru-RU" sz="1600" kern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DEC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007322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062" y="5650816"/>
            <a:ext cx="913593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1" dirty="0" smtClean="0"/>
              <a:t>1. Размер </a:t>
            </a:r>
            <a:r>
              <a:rPr lang="ru-RU" sz="1050" b="1" i="1" dirty="0"/>
              <a:t>и доля рынка функциональных продуктов питания | Прогнозный отчет </a:t>
            </a:r>
            <a:r>
              <a:rPr lang="ru-RU" sz="1050" b="1" i="1" dirty="0" smtClean="0"/>
              <a:t>2032 (</a:t>
            </a:r>
            <a:r>
              <a:rPr lang="en-US" sz="1050" b="1" i="1" dirty="0"/>
              <a:t>https://</a:t>
            </a:r>
            <a:r>
              <a:rPr lang="en-US" sz="1050" b="1" i="1" dirty="0" smtClean="0"/>
              <a:t>www.gminsights.com/ru/industry-analysis/functional-foods-market</a:t>
            </a:r>
            <a:r>
              <a:rPr lang="ru-RU" sz="1050" b="1" i="1" dirty="0" smtClean="0"/>
              <a:t>). </a:t>
            </a:r>
          </a:p>
          <a:p>
            <a:r>
              <a:rPr lang="ru-RU" sz="1050" b="1" i="1" dirty="0" smtClean="0"/>
              <a:t>2. </a:t>
            </a:r>
            <a:r>
              <a:rPr lang="ru-RU" sz="1050" b="1" i="1" dirty="0" err="1" smtClean="0"/>
              <a:t>Асякина</a:t>
            </a:r>
            <a:r>
              <a:rPr lang="ru-RU" sz="1050" b="1" i="1" dirty="0" smtClean="0"/>
              <a:t> </a:t>
            </a:r>
            <a:r>
              <a:rPr lang="ru-RU" sz="1050" b="1" i="1" dirty="0"/>
              <a:t>Людмила </a:t>
            </a:r>
            <a:r>
              <a:rPr lang="ru-RU" sz="1050" b="1" i="1" dirty="0" smtClean="0"/>
              <a:t>Константиновна Российский рынок функциональных продуктов питания для здорового образа жизни человека // </a:t>
            </a:r>
            <a:r>
              <a:rPr lang="ru-RU" sz="1050" b="1" i="1" dirty="0"/>
              <a:t>Социально-экономический и гуманитарный журнал Красноярского ГАУ. 2022. №3 (25). URL: https://</a:t>
            </a:r>
            <a:r>
              <a:rPr lang="ru-RU" sz="1050" b="1" i="1" dirty="0" smtClean="0"/>
              <a:t>cyberleninka.ru/article/n/rossiyskiy-rynok-funktsionalnyh-produktov-pitaniya-dlya-zdorovogo-obraza-zhizni-cheloveka</a:t>
            </a:r>
          </a:p>
          <a:p>
            <a:r>
              <a:rPr lang="ru-RU" sz="1050" b="1" i="1" dirty="0" smtClean="0"/>
              <a:t>3. Сфера </a:t>
            </a:r>
            <a:r>
              <a:rPr lang="ru-RU" sz="1050" b="1" i="1" dirty="0"/>
              <a:t>медиа (</a:t>
            </a:r>
            <a:r>
              <a:rPr lang="en-US" sz="1050" b="1" i="1" dirty="0"/>
              <a:t>https://sfera.fm/news/fud-reteil/roskachestvo-predstavilo-strategiyu-razvitiyu-rynka-naturalnykh-funktsionalnykh-produktov-pitaniya</a:t>
            </a:r>
            <a:r>
              <a:rPr lang="ru-RU" sz="1050" b="1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19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r="-41000" b="-17000"/>
          </a:stretch>
        </a:blipFill>
        <a:effectLst/>
      </p:bgPr>
    </p:bg>
    <p:spTree>
      <p:nvGrpSpPr>
        <p:cNvPr id="1" name="Shape 123">
          <a:extLst>
            <a:ext uri="{FF2B5EF4-FFF2-40B4-BE49-F238E27FC236}">
              <a16:creationId xmlns:a16="http://schemas.microsoft.com/office/drawing/2014/main" id="{7CC6643A-5AF0-4F9F-59BA-080111D0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97D789-A193-AEDE-8E57-2406FD370DFD}"/>
              </a:ext>
            </a:extLst>
          </p:cNvPr>
          <p:cNvSpPr/>
          <p:nvPr/>
        </p:nvSpPr>
        <p:spPr>
          <a:xfrm>
            <a:off x="0" y="332656"/>
            <a:ext cx="7812361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ru-RU" kern="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08 ФИНАНСОВЫЕ ПОКАЗАТЕЛИ ПРОЕКТА</a:t>
            </a: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id="{AFC3B28F-73F9-BFB2-34F2-70D133248F2B}"/>
              </a:ext>
            </a:extLst>
          </p:cNvPr>
          <p:cNvSpPr/>
          <p:nvPr/>
        </p:nvSpPr>
        <p:spPr>
          <a:xfrm>
            <a:off x="415375" y="1192467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kern="0">
              <a:solidFill>
                <a:srgbClr val="FFFFFF"/>
              </a:solidFill>
              <a:latin typeface="+mj-lt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787649-A48A-AB34-617B-D9C975992465}"/>
              </a:ext>
            </a:extLst>
          </p:cNvPr>
          <p:cNvSpPr txBox="1"/>
          <p:nvPr/>
        </p:nvSpPr>
        <p:spPr>
          <a:xfrm>
            <a:off x="477551" y="1214032"/>
            <a:ext cx="2438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Стоимость </a:t>
            </a:r>
            <a:r>
              <a:rPr lang="ru-RU" sz="1200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продукта</a:t>
            </a:r>
            <a:r>
              <a:rPr lang="ru-RU" sz="12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: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6029DD0-FB70-C94E-954B-C1925621B4AA}"/>
              </a:ext>
            </a:extLst>
          </p:cNvPr>
          <p:cNvCxnSpPr>
            <a:cxnSpLocks/>
          </p:cNvCxnSpPr>
          <p:nvPr/>
        </p:nvCxnSpPr>
        <p:spPr>
          <a:xfrm>
            <a:off x="2375277" y="1552735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408112" y="1130477"/>
            <a:ext cx="572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400 р за набор 300 г. </a:t>
            </a:r>
            <a:endParaRPr lang="ru-RU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9081" y="2329818"/>
            <a:ext cx="3304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Заработная </a:t>
            </a:r>
            <a:r>
              <a:rPr lang="ru-RU" dirty="0">
                <a:latin typeface="+mj-lt"/>
              </a:rPr>
              <a:t>плата (12 месяцев</a:t>
            </a:r>
            <a:r>
              <a:rPr lang="ru-RU" dirty="0" smtClean="0">
                <a:latin typeface="+mj-lt"/>
              </a:rPr>
              <a:t>) </a:t>
            </a:r>
            <a:r>
              <a:rPr lang="ru-RU" dirty="0">
                <a:latin typeface="+mj-lt"/>
              </a:rPr>
              <a:t>600 000 </a:t>
            </a:r>
            <a:r>
              <a:rPr lang="ru-RU" dirty="0" smtClean="0">
                <a:latin typeface="+mj-lt"/>
              </a:rPr>
              <a:t>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09803" y="1598913"/>
            <a:ext cx="39174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Транспортировка</a:t>
            </a:r>
            <a:r>
              <a:rPr lang="ru-RU" dirty="0">
                <a:latin typeface="+mj-lt"/>
              </a:rPr>
              <a:t>: 50,000 рублей </a:t>
            </a:r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  <a:p>
            <a:r>
              <a:rPr lang="ru-RU" dirty="0" smtClean="0">
                <a:latin typeface="+mj-lt"/>
              </a:rPr>
              <a:t>Упаковочные </a:t>
            </a:r>
            <a:r>
              <a:rPr lang="ru-RU" dirty="0">
                <a:latin typeface="+mj-lt"/>
              </a:rPr>
              <a:t>материалы: 100,000 </a:t>
            </a:r>
            <a:r>
              <a:rPr lang="ru-RU" dirty="0" smtClean="0">
                <a:latin typeface="+mj-lt"/>
              </a:rPr>
              <a:t>рублей</a:t>
            </a:r>
          </a:p>
          <a:p>
            <a:endParaRPr lang="ru-RU" dirty="0">
              <a:latin typeface="+mj-lt"/>
            </a:endParaRPr>
          </a:p>
          <a:p>
            <a:r>
              <a:rPr lang="ru-RU" dirty="0" smtClean="0">
                <a:latin typeface="+mj-lt"/>
              </a:rPr>
              <a:t>Сырьё</a:t>
            </a:r>
            <a:r>
              <a:rPr lang="ru-RU" dirty="0">
                <a:latin typeface="+mj-lt"/>
              </a:rPr>
              <a:t>: 400,000 рублей </a:t>
            </a:r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r>
              <a:rPr lang="ru-RU" dirty="0" smtClean="0">
                <a:latin typeface="+mj-lt"/>
              </a:rPr>
              <a:t>Маркетинг</a:t>
            </a:r>
            <a:r>
              <a:rPr lang="ru-RU" dirty="0">
                <a:latin typeface="+mj-lt"/>
              </a:rPr>
              <a:t>: 200,000 </a:t>
            </a:r>
            <a:r>
              <a:rPr lang="ru-RU" dirty="0" smtClean="0">
                <a:latin typeface="+mj-lt"/>
              </a:rPr>
              <a:t>рублей</a:t>
            </a:r>
          </a:p>
          <a:p>
            <a:endParaRPr lang="ru-RU" dirty="0">
              <a:latin typeface="+mj-lt"/>
            </a:endParaRPr>
          </a:p>
          <a:p>
            <a:r>
              <a:rPr lang="ru-RU" dirty="0" smtClean="0">
                <a:latin typeface="+mj-lt"/>
              </a:rPr>
              <a:t>Оборудование</a:t>
            </a:r>
            <a:r>
              <a:rPr lang="ru-RU" dirty="0">
                <a:latin typeface="+mj-lt"/>
              </a:rPr>
              <a:t>: </a:t>
            </a:r>
            <a:r>
              <a:rPr lang="ru-RU" dirty="0" smtClean="0">
                <a:latin typeface="+mj-lt"/>
              </a:rPr>
              <a:t>3,500,000 рублей</a:t>
            </a:r>
            <a:endParaRPr lang="ru-RU" dirty="0">
              <a:latin typeface="+mj-lt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061588"/>
              </p:ext>
            </p:extLst>
          </p:nvPr>
        </p:nvGraphicFramePr>
        <p:xfrm>
          <a:off x="9351925" y="458996"/>
          <a:ext cx="4825299" cy="2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43" b="100000" l="0" r="98556">
                        <a14:foregroundMark x1="21333" y1="25857" x2="21333" y2="25857"/>
                        <a14:foregroundMark x1="33889" y1="39429" x2="33889" y2="39429"/>
                        <a14:foregroundMark x1="46222" y1="42000" x2="46222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2" y="1759482"/>
            <a:ext cx="561809" cy="4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80057" y="1739672"/>
            <a:ext cx="2656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Аренда (12 месяцев): </a:t>
            </a:r>
            <a:r>
              <a:rPr lang="ru-RU" dirty="0" smtClean="0"/>
              <a:t>150,000 </a:t>
            </a:r>
            <a:r>
              <a:rPr lang="ru-RU" dirty="0"/>
              <a:t>рублей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37" b="100000" l="109" r="100000">
                        <a14:foregroundMark x1="40870" y1="21429" x2="40870" y2="21429"/>
                        <a14:foregroundMark x1="59130" y1="20816" x2="59130" y2="20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39" y="2281371"/>
            <a:ext cx="468972" cy="49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86" y="1502830"/>
            <a:ext cx="760553" cy="7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86" y="2227410"/>
            <a:ext cx="459153" cy="42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750" l="0" r="98889">
                        <a14:foregroundMark x1="52000" y1="63229" x2="52000" y2="63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687" y="2890438"/>
            <a:ext cx="424321" cy="4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886" y="3456470"/>
            <a:ext cx="603922" cy="6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t="18461" r="6423"/>
          <a:stretch/>
        </p:blipFill>
        <p:spPr>
          <a:xfrm>
            <a:off x="47320" y="4428431"/>
            <a:ext cx="5079267" cy="24338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5278" y="4043711"/>
            <a:ext cx="365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График точки безубыточности </a:t>
            </a:r>
            <a:endParaRPr lang="ru-RU" dirty="0"/>
          </a:p>
        </p:txBody>
      </p:sp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500" b="97885" l="7556" r="94222">
                        <a14:foregroundMark x1="30222" y1="64808" x2="30222" y2="64808"/>
                        <a14:foregroundMark x1="38889" y1="66538" x2="38889" y2="66538"/>
                        <a14:foregroundMark x1="47000" y1="65769" x2="47000" y2="65769"/>
                        <a14:foregroundMark x1="55667" y1="65385" x2="55667" y2="65385"/>
                        <a14:foregroundMark x1="64333" y1="66154" x2="64333" y2="66154"/>
                        <a14:foregroundMark x1="71889" y1="66154" x2="71889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51" y="4043711"/>
            <a:ext cx="751510" cy="4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3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96F8CF-2364-98DC-DC3E-3F8F2DF1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656228-AAF9-9B70-FED4-574BCFBE2EEB}"/>
              </a:ext>
            </a:extLst>
          </p:cNvPr>
          <p:cNvSpPr/>
          <p:nvPr/>
        </p:nvSpPr>
        <p:spPr>
          <a:xfrm>
            <a:off x="0" y="188640"/>
            <a:ext cx="7236296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09    ПЛАН РАЗВИТИЯ ПРОЕКТА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119357"/>
              </p:ext>
            </p:extLst>
          </p:nvPr>
        </p:nvGraphicFramePr>
        <p:xfrm>
          <a:off x="107504" y="1920145"/>
          <a:ext cx="903649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5895">
            <a:off x="6849" y="3531461"/>
            <a:ext cx="769656" cy="76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1419" y1="10376" x2="41419" y2="10376"/>
                        <a14:foregroundMark x1="32948" y1="13835" x2="32948" y2="13835"/>
                        <a14:foregroundMark x1="27283" y1="14962" x2="27283" y2="14962"/>
                        <a14:foregroundMark x1="28108" y1="34737" x2="28108" y2="34737"/>
                        <a14:foregroundMark x1="20462" y1="23308" x2="20462" y2="23308"/>
                        <a14:foregroundMark x1="31573" y1="30376" x2="31573" y2="30376"/>
                        <a14:foregroundMark x1="42409" y1="35865" x2="42409" y2="35865"/>
                        <a14:foregroundMark x1="51870" y1="27293" x2="51870" y2="27293"/>
                        <a14:foregroundMark x1="36414" y1="60000" x2="36414" y2="60000"/>
                        <a14:foregroundMark x1="52970" y1="40451" x2="52970" y2="40451"/>
                        <a14:foregroundMark x1="49780" y1="22932" x2="49780" y2="22932"/>
                        <a14:backgroundMark x1="42134" y1="63985" x2="42134" y2="63985"/>
                        <a14:backgroundMark x1="23762" y1="19323" x2="23762" y2="19323"/>
                        <a14:backgroundMark x1="79681" y1="71739" x2="79681" y2="71739"/>
                        <a14:backgroundMark x1="25100" y1="94022" x2="25100" y2="94022"/>
                        <a14:backgroundMark x1="46614" y1="89130" x2="76892" y2="81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7362">
            <a:off x="3096067" y="2897466"/>
            <a:ext cx="1044159" cy="76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722" b="90000" l="64400" r="93600">
                        <a14:foregroundMark x1="72400" y1="59722" x2="72400" y2="59722"/>
                        <a14:foregroundMark x1="80600" y1="50833" x2="80600" y2="5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24" t="39918" b="7583"/>
          <a:stretch/>
        </p:blipFill>
        <p:spPr bwMode="auto">
          <a:xfrm>
            <a:off x="5168806" y="2492894"/>
            <a:ext cx="1002147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040" b="93671" l="1865" r="16781">
                        <a14:foregroundMark x1="10600" y1="66667" x2="10600" y2="66667"/>
                        <a14:foregroundMark x1="13000" y1="58611" x2="13000" y2="58611"/>
                        <a14:foregroundMark x1="6600" y1="79167" x2="6600" y2="7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711" r="81354"/>
          <a:stretch/>
        </p:blipFill>
        <p:spPr bwMode="auto">
          <a:xfrm rot="3021405" flipH="1">
            <a:off x="2238406" y="3210606"/>
            <a:ext cx="416090" cy="10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71778" y1="42105" x2="71778" y2="42105"/>
                        <a14:foregroundMark x1="78000" y1="22478" x2="78000" y2="22478"/>
                        <a14:foregroundMark x1="22667" y1="15789" x2="22667" y2="15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619" y="2328830"/>
            <a:ext cx="407118" cy="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836" y="2031420"/>
            <a:ext cx="723363" cy="7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5322" y="2754783"/>
            <a:ext cx="1892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I</a:t>
            </a:r>
            <a:r>
              <a:rPr lang="ru-RU" sz="4000" dirty="0" smtClean="0"/>
              <a:t> ГОД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794573" y="1996593"/>
            <a:ext cx="1892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I</a:t>
            </a:r>
            <a:r>
              <a:rPr lang="en-US" sz="4000" dirty="0">
                <a:latin typeface="Algerian" panose="04020705040A02060702" pitchFamily="82" charset="0"/>
              </a:rPr>
              <a:t>I</a:t>
            </a:r>
            <a:r>
              <a:rPr lang="ru-RU" sz="4000" dirty="0" smtClean="0"/>
              <a:t> ГОД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6893031" y="1288707"/>
            <a:ext cx="1892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III</a:t>
            </a:r>
            <a:r>
              <a:rPr lang="ru-RU" sz="4000" dirty="0" smtClean="0"/>
              <a:t> ГОД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956346"/>
            <a:ext cx="202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 тонны десертов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648384" y="3167492"/>
            <a:ext cx="202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 тонн десертов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656160" y="2441022"/>
            <a:ext cx="202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 тонн десертов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9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t="-2000" r="-6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796136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08    КОМАНДА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480170"/>
            <a:ext cx="3240360" cy="504056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Необходимые роли в проекте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477863"/>
            <a:ext cx="4032448" cy="506363"/>
          </a:xfrm>
          <a:prstGeom prst="rect">
            <a:avLst/>
          </a:prstGeom>
          <a:solidFill>
            <a:srgbClr val="A3FF2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Обоснование, краткое описание функций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98422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1984226"/>
            <a:ext cx="4032448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2490589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2488282"/>
            <a:ext cx="4032448" cy="506363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2994645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2992338"/>
            <a:ext cx="4032448" cy="5063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3498701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3" name="Прямоугольник 12"/>
          <p:cNvSpPr/>
          <p:nvPr/>
        </p:nvSpPr>
        <p:spPr>
          <a:xfrm>
            <a:off x="4355976" y="3496394"/>
            <a:ext cx="4032448" cy="506363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4002757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5" name="Прямоугольник 14"/>
          <p:cNvSpPr/>
          <p:nvPr/>
        </p:nvSpPr>
        <p:spPr>
          <a:xfrm>
            <a:off x="4355976" y="4000450"/>
            <a:ext cx="4032448" cy="5063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6" name="Прямоугольник 15"/>
          <p:cNvSpPr/>
          <p:nvPr/>
        </p:nvSpPr>
        <p:spPr>
          <a:xfrm>
            <a:off x="1115616" y="4509120"/>
            <a:ext cx="3240360" cy="504056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4506813"/>
            <a:ext cx="4032448" cy="506363"/>
          </a:xfrm>
          <a:prstGeom prst="rect">
            <a:avLst/>
          </a:prstGeom>
          <a:solidFill>
            <a:srgbClr val="DEC6F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8" name="Прямоугольник 17"/>
          <p:cNvSpPr/>
          <p:nvPr/>
        </p:nvSpPr>
        <p:spPr>
          <a:xfrm>
            <a:off x="1115616" y="5013176"/>
            <a:ext cx="3240360" cy="5040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5010869"/>
            <a:ext cx="4032448" cy="5063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" name="TextBox 2"/>
          <p:cNvSpPr txBox="1"/>
          <p:nvPr/>
        </p:nvSpPr>
        <p:spPr>
          <a:xfrm>
            <a:off x="1115616" y="2051588"/>
            <a:ext cx="329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Биотехнолог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365816" y="1983151"/>
            <a:ext cx="402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Ведение процесса получения порошка из </a:t>
            </a:r>
            <a:r>
              <a:rPr lang="en-US" sz="1600" dirty="0" err="1"/>
              <a:t>Limnaspira</a:t>
            </a:r>
            <a:r>
              <a:rPr lang="en-US" sz="1600" dirty="0"/>
              <a:t> </a:t>
            </a:r>
            <a:r>
              <a:rPr lang="en-US" sz="1600" dirty="0" err="1"/>
              <a:t>fuziformis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115617" y="260532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Кондитер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65816" y="2614721"/>
            <a:ext cx="4022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Изготовление продукта</a:t>
            </a:r>
            <a:endParaRPr lang="ru-R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1115616" y="2953131"/>
            <a:ext cx="3131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Специалист по рецептуре и составу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4365816" y="3064485"/>
            <a:ext cx="400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Разработка и улучшение продуктов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616" y="3587598"/>
            <a:ext cx="3131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Дизайнер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5976" y="3470713"/>
            <a:ext cx="4005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Разработка фирменного стиля и оформление продукта</a:t>
            </a:r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115616" y="4116519"/>
            <a:ext cx="3221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Маркетолог*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374659" y="4110044"/>
            <a:ext cx="309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Продвижение продукта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102156" y="4464157"/>
            <a:ext cx="3275847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600" dirty="0"/>
              <a:t>Менеджер по работе с </a:t>
            </a:r>
            <a:r>
              <a:rPr lang="ru-RU" sz="1600" dirty="0" smtClean="0"/>
              <a:t>партнёрами*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346136" y="4486563"/>
            <a:ext cx="4015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Ответственный за взаимодействие с партнерами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5616" y="5099416"/>
            <a:ext cx="327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Руководитель проекта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364379" y="4991694"/>
            <a:ext cx="4051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Постановка задач команды и контроль их выполнения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758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498542"/>
            <a:ext cx="2089273" cy="7702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1614" y="2471391"/>
            <a:ext cx="70054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Контакты команды </a:t>
            </a:r>
            <a:r>
              <a:rPr lang="ru-RU" sz="2400" dirty="0" smtClean="0">
                <a:latin typeface="Montserrat Medium" panose="00000600000000000000" pitchFamily="2" charset="-52"/>
              </a:rPr>
              <a:t>:</a:t>
            </a:r>
          </a:p>
          <a:p>
            <a:endParaRPr lang="ru-RU" sz="2400" dirty="0" smtClean="0">
              <a:latin typeface="Montserrat Medium" panose="00000600000000000000" pitchFamily="2" charset="-52"/>
            </a:endParaRPr>
          </a:p>
          <a:p>
            <a:r>
              <a:rPr lang="ru-RU" sz="2400" dirty="0">
                <a:latin typeface="Montserrat Medium" panose="00000600000000000000" pitchFamily="2" charset="-52"/>
              </a:rPr>
              <a:t>Телефон: +7(950)-216-98-78</a:t>
            </a:r>
          </a:p>
          <a:p>
            <a:r>
              <a:rPr lang="ru-RU" sz="2400" dirty="0">
                <a:latin typeface="Montserrat Medium" panose="00000600000000000000" pitchFamily="2" charset="-52"/>
              </a:rPr>
              <a:t>Почта: polyakova.anasteisha@yandex.ru</a:t>
            </a:r>
          </a:p>
          <a:p>
            <a:endParaRPr lang="ru-RU" sz="2400" dirty="0" smtClean="0">
              <a:latin typeface="Montserrat Medium" panose="00000600000000000000" pitchFamily="2" charset="-52"/>
            </a:endParaRPr>
          </a:p>
          <a:p>
            <a:endParaRPr lang="ru-RU" sz="2400" dirty="0">
              <a:latin typeface="Montserrat Medium" panose="00000600000000000000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Спасибо за внимание!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8E292D-B714-4806-981F-60C08611C6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6472403" y="1454572"/>
            <a:ext cx="2123728" cy="212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572</Words>
  <Application>Microsoft Office PowerPoint</Application>
  <PresentationFormat>Экран (4:3)</PresentationFormat>
  <Paragraphs>142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Algerian</vt:lpstr>
      <vt:lpstr>Arial</vt:lpstr>
      <vt:lpstr>Bahnschrift</vt:lpstr>
      <vt:lpstr>Calibri</vt:lpstr>
      <vt:lpstr>Century Gothic</vt:lpstr>
      <vt:lpstr>Montserrat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ОмГТУ</dc:title>
  <dc:creator>Мария И. Веревкина</dc:creator>
  <cp:lastModifiedBy>79502</cp:lastModifiedBy>
  <cp:revision>115</cp:revision>
  <dcterms:created xsi:type="dcterms:W3CDTF">2024-06-06T03:31:29Z</dcterms:created>
  <dcterms:modified xsi:type="dcterms:W3CDTF">2024-11-29T16:47:37Z</dcterms:modified>
</cp:coreProperties>
</file>