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12" r:id="rId2"/>
    <p:sldId id="313" r:id="rId3"/>
    <p:sldId id="281" r:id="rId4"/>
    <p:sldId id="286" r:id="rId5"/>
    <p:sldId id="306" r:id="rId6"/>
    <p:sldId id="310" r:id="rId7"/>
    <p:sldId id="307" r:id="rId8"/>
    <p:sldId id="309" r:id="rId9"/>
    <p:sldId id="308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FCAF17"/>
    <a:srgbClr val="B5D8E1"/>
    <a:srgbClr val="8F00FF"/>
    <a:srgbClr val="9F00FF"/>
    <a:srgbClr val="FD493D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10" d="100"/>
          <a:sy n="110" d="100"/>
        </p:scale>
        <p:origin x="312" y="10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lada\OneDrive\&#1056;&#1072;&#1073;&#1086;&#1095;&#1080;&#1081;%20&#1089;&#1090;&#1086;&#1083;\&#1086;&#1087;&#1088;&#1086;&#1089;.xlsx" TargetMode="External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lada\OneDrive\&#1056;&#1072;&#1073;&#1086;&#1095;&#1080;&#1081;%20&#1089;&#1090;&#1086;&#1083;\&#1086;&#1087;&#1088;&#1086;&#1089;.xlsx" TargetMode="External" /><Relationship Id="rId2" Type="http://schemas.microsoft.com/office/2011/relationships/chartColorStyle" Target="colors2.xml" /><Relationship Id="rId1" Type="http://schemas.microsoft.com/office/2011/relationships/chartStyle" Target="style2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ХОТЕЛИ БЫ ВЫ ИМЕТЬ ПОДРАБОТКУ В СВОБОДНОЕ ОТ УЧЁБЫ ВРЕМЯ?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C53-4640-B147-D3489952A153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C53-4640-B147-D3489952A15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Лист1!$B$7:$B$8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Лист1!$C$7:$C$8</c:f>
              <c:numCache>
                <c:formatCode>General</c:formatCode>
                <c:ptCount val="2"/>
                <c:pt idx="0">
                  <c:v>96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53-4640-B147-D3489952A15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6483030305945678"/>
          <c:y val="0.13948059124188425"/>
          <c:w val="0.32014566907880637"/>
          <c:h val="0.180342934106920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Хотели бы Вы подрабатывать по той профессии, на которую обучаетесь, если бы была возможность?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31E-4291-BCAA-A4329DAB32D5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31E-4291-BCAA-A4329DAB32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Лист1!$B$3:$B$4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Лист1!$C$3:$C$4</c:f>
              <c:numCache>
                <c:formatCode>General</c:formatCode>
                <c:ptCount val="2"/>
                <c:pt idx="0">
                  <c:v>84.5</c:v>
                </c:pt>
                <c:pt idx="1">
                  <c:v>15.5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1E-4291-BCAA-A4329DAB32D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5798896181391731"/>
          <c:y val="0.21932364611327815"/>
          <c:w val="0.33569077110477363"/>
          <c:h val="0.140339513132937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298901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240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669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8.png" /><Relationship Id="rId5" Type="http://schemas.openxmlformats.org/officeDocument/2006/relationships/image" Target="../media/image7.png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 /><Relationship Id="rId2" Type="http://schemas.openxmlformats.org/officeDocument/2006/relationships/chart" Target="../charts/chart1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fif" /><Relationship Id="rId2" Type="http://schemas.openxmlformats.org/officeDocument/2006/relationships/image" Target="../media/image16.jfif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223555" y="2842905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06" y="1430752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4294967295"/>
          </p:nvPr>
        </p:nvSpPr>
        <p:spPr>
          <a:xfrm>
            <a:off x="4648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913" y="147542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47708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914" y="12123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658" y="1652843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705336" y="2434017"/>
            <a:ext cx="71179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Площадка для студенческой подработки «</a:t>
            </a:r>
            <a:r>
              <a:rPr lang="ru-RU" altLang="ru-RU" sz="4000" dirty="0" err="1">
                <a:solidFill>
                  <a:srgbClr val="173277"/>
                </a:solidFill>
                <a:latin typeface="Geometria" pitchFamily="34" charset="-52"/>
              </a:rPr>
              <a:t>Студ</a:t>
            </a:r>
            <a:r>
              <a:rPr lang="en-US" altLang="ru-RU" sz="4000" dirty="0" err="1">
                <a:solidFill>
                  <a:srgbClr val="173277"/>
                </a:solidFill>
                <a:latin typeface="Geometria" pitchFamily="34" charset="-52"/>
              </a:rPr>
              <a:t>Proff</a:t>
            </a:r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»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705336" y="4154578"/>
            <a:ext cx="7416824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200" dirty="0" err="1">
                <a:solidFill>
                  <a:srgbClr val="173277"/>
                </a:solidFill>
                <a:latin typeface="Geometria" pitchFamily="34" charset="-52"/>
              </a:rPr>
              <a:t>Абуталипова</a:t>
            </a:r>
            <a:r>
              <a:rPr lang="ru-RU" altLang="ru-RU" sz="3200" dirty="0">
                <a:solidFill>
                  <a:srgbClr val="173277"/>
                </a:solidFill>
                <a:latin typeface="Geometria" pitchFamily="34" charset="-52"/>
              </a:rPr>
              <a:t> Инна</a:t>
            </a:r>
          </a:p>
          <a:p>
            <a:pPr algn="ctr" eaLnBrk="1" hangingPunct="1"/>
            <a:endParaRPr lang="ru-RU" altLang="ru-RU" sz="3200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Захарова Влада</a:t>
            </a:r>
          </a:p>
          <a:p>
            <a:pPr algn="ctr" eaLnBrk="1" hangingPunct="1"/>
            <a:endParaRPr lang="ru-RU" altLang="ru-RU" sz="2400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101 группа</a:t>
            </a:r>
            <a:endParaRPr lang="ru-RU" altLang="ru-RU" sz="2000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210" y="542535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0443" y="562953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78769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3C1">
            <a:alpha val="4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52608" y="84636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Актуальность проекта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95B107F8-30CC-4C45-B724-44FD72AFD1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8912458"/>
              </p:ext>
            </p:extLst>
          </p:nvPr>
        </p:nvGraphicFramePr>
        <p:xfrm>
          <a:off x="77539" y="1992513"/>
          <a:ext cx="5483506" cy="3885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ACE65722-0F33-417B-97F5-3536FA3528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2544569"/>
              </p:ext>
            </p:extLst>
          </p:nvPr>
        </p:nvGraphicFramePr>
        <p:xfrm>
          <a:off x="5906277" y="1646564"/>
          <a:ext cx="5399821" cy="4346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Текст 18">
            <a:extLst>
              <a:ext uri="{FF2B5EF4-FFF2-40B4-BE49-F238E27FC236}">
                <a16:creationId xmlns:a16="http://schemas.microsoft.com/office/drawing/2014/main" id="{14DB9882-088B-414B-A942-AE81747F6DC8}"/>
              </a:ext>
            </a:extLst>
          </p:cNvPr>
          <p:cNvSpPr txBox="1">
            <a:spLocks/>
          </p:cNvSpPr>
          <p:nvPr/>
        </p:nvSpPr>
        <p:spPr>
          <a:xfrm>
            <a:off x="4217437" y="450163"/>
            <a:ext cx="7827291" cy="83023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algn="r" hangingPunct="1">
              <a:buNone/>
            </a:pPr>
            <a:r>
              <a:rPr lang="ru-RU" sz="2000" dirty="0"/>
              <a:t>Проведя опрос среди студентов экономического факультета, мы выяснили, что большинству была бы интересна подработка по специальности в свободное от учёбы время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D8E1">
            <a:alpha val="4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2608" y="1555255"/>
            <a:ext cx="6518934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400" dirty="0"/>
              <a:t>Проблема</a:t>
            </a:r>
            <a:endParaRPr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2608" y="2324692"/>
            <a:ext cx="59740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Проект решает проблему студента в поиске работы по квалификации, а так же проблему организаций по “выращиванию” себе новых квалифицированных сотрудников, так как студенты начнут выполнять самую простую работу, постепенно наращивая свои навыки и умения.</a:t>
            </a:r>
          </a:p>
          <a:p>
            <a:pPr algn="just"/>
            <a:r>
              <a:rPr lang="ru-RU" dirty="0"/>
              <a:t>Проблема будет решена с помощью приложения (или сайта), где организации будут предоставлять данные для поиска работы.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542" y="1939973"/>
            <a:ext cx="5031544" cy="327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AF17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498427" y="80496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Решение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36583" y="1518703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dirty="0"/>
              <a:t>Наш проект предполагает создание удобной площадки, где студенты смогут находить подработку по своей специальности. Мы разработаем площадку для прямой связи работодателя и студента, где работодатель дает студентам работу на неполный рабочий день. Это будет удобное приложение, где студент сможет повысить квалификацию , начиная с мелких задач, с возможностью выхода на новый уровень. С помощью искусственного интеллекта приложение может выбрать оптимальные вакансии и давать советы по трудоустройству для конкретного соискателя.</a:t>
            </a:r>
          </a:p>
          <a:p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7787" y="3867968"/>
            <a:ext cx="3004213" cy="30042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1962968"/>
            <a:ext cx="3810000" cy="1905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434" y="4568735"/>
            <a:ext cx="3052353" cy="228926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5727" y="-5170"/>
            <a:ext cx="3936274" cy="196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3C1">
            <a:alpha val="4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20955" y="134969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Рынок </a:t>
            </a:r>
            <a:endParaRPr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0955" y="2469113"/>
            <a:ext cx="952442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данный момент, рынок на котором мы работаем – это организации города Казань. </a:t>
            </a:r>
          </a:p>
          <a:p>
            <a:r>
              <a:rPr lang="ru-RU" dirty="0"/>
              <a:t>Он составляет 5 724 организаций.</a:t>
            </a:r>
          </a:p>
          <a:p>
            <a:r>
              <a:rPr lang="ru-RU" dirty="0"/>
              <a:t>Уровень конкуренции – средний.</a:t>
            </a:r>
          </a:p>
          <a:p>
            <a:endParaRPr lang="ru-RU" dirty="0"/>
          </a:p>
          <a:p>
            <a:r>
              <a:rPr lang="ru-RU" dirty="0"/>
              <a:t>Наша площадка, это не одно и то же, что у конкурентов.</a:t>
            </a:r>
          </a:p>
          <a:p>
            <a:endParaRPr lang="ru-RU" dirty="0"/>
          </a:p>
          <a:p>
            <a:r>
              <a:rPr lang="ru-RU" sz="1800" dirty="0"/>
              <a:t>Преимущество заключается в том, что организации по итогу получают сотрудников с опытом работы, а студенты опыт и дальнейшее трудоустройство. Т.к. студенты выполняют задания по своему направлению (например, экономика), этим изучает и анализирует работу работодателя и к тому же расширяет свои знания, что может помочь в ходе учёбы.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90208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D8E1">
            <a:alpha val="2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20955" y="134969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 - модель </a:t>
            </a:r>
            <a:endParaRPr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6583" y="2035944"/>
            <a:ext cx="567233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Основная модель денежного потока - размещение задания на сайте. </a:t>
            </a:r>
          </a:p>
          <a:p>
            <a:r>
              <a:rPr lang="ru-RU" dirty="0"/>
              <a:t>Масштабирование: увеличение числа организаций, увеличение регионов.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Например, подписка в месяц стоит 300 рублей.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261" y="1349694"/>
            <a:ext cx="5388429" cy="404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2112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3C1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149407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Планы развития</a:t>
            </a:r>
            <a:endParaRPr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20955" y="2419003"/>
            <a:ext cx="570987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Создание сайта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Поиск работодателей и связь с ними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Внесение их данных, получение заданий от них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Агитирование других ВУЗов Казани, далее Татарстана и России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692" y="1754097"/>
            <a:ext cx="5807855" cy="363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9213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AF17">
            <a:alpha val="3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55213" y="85853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  </a:t>
            </a:r>
            <a:endParaRPr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569288" y="1982449"/>
            <a:ext cx="276884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err="1"/>
              <a:t>Абуталипова</a:t>
            </a:r>
            <a:r>
              <a:rPr lang="ru-RU" sz="1400" dirty="0"/>
              <a:t> Инна </a:t>
            </a:r>
            <a:r>
              <a:rPr lang="ru-RU" sz="1400" dirty="0" err="1"/>
              <a:t>Салаватовна</a:t>
            </a:r>
            <a:r>
              <a:rPr lang="ru-RU" sz="1400" dirty="0"/>
              <a:t> - </a:t>
            </a:r>
            <a:r>
              <a:rPr lang="ru-RU" sz="1400" b="1" dirty="0"/>
              <a:t>СЕО </a:t>
            </a:r>
          </a:p>
          <a:p>
            <a:pPr algn="ctr"/>
            <a:r>
              <a:rPr lang="ru-RU" sz="1400" b="1" dirty="0"/>
              <a:t>Главный исполнительный директор; </a:t>
            </a:r>
          </a:p>
          <a:p>
            <a:pPr algn="ctr"/>
            <a:r>
              <a:rPr lang="ru-RU" sz="1400" b="1" dirty="0"/>
              <a:t>Директор по маркетингу/коммерческий директор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32213" y="4513871"/>
            <a:ext cx="22917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Захарова Влада Александровна - </a:t>
            </a:r>
            <a:r>
              <a:rPr lang="ru-RU" sz="1400" b="1" dirty="0"/>
              <a:t>Директор по связи с партнерами; </a:t>
            </a:r>
          </a:p>
          <a:p>
            <a:pPr algn="ctr"/>
            <a:r>
              <a:rPr lang="ru-RU" sz="1400" b="1" dirty="0"/>
              <a:t>Директор по технической работе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601452" y="1366897"/>
            <a:ext cx="516723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Выполнение работы в проекте</a:t>
            </a:r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r>
              <a:rPr lang="ru-RU" sz="1400" dirty="0"/>
              <a:t>Контроль выполнения работ, оценка исходных данных бизнеса, настраивание рекламы, пиара, содружества, логистики и ценообразования, измерения спроса, определение реального места компании в выбранной нише, работа с </a:t>
            </a:r>
            <a:r>
              <a:rPr lang="ru-RU" sz="1400" dirty="0" err="1"/>
              <a:t>маркентингом</a:t>
            </a:r>
            <a:r>
              <a:rPr lang="ru-RU" sz="1400" dirty="0"/>
              <a:t> конкурентов.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632880" y="4298428"/>
            <a:ext cx="524561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Поддерживать и развивать в партнерские отношения. исследование конкурентов, определяет реальную возможность выхода на определённый рынок, определяет требования к продукту, настраивает связи между внутренними и внешними заинтересованными лицами. </a:t>
            </a:r>
          </a:p>
          <a:p>
            <a:r>
              <a:rPr lang="ru-RU" sz="1400" dirty="0"/>
              <a:t>Разработка сайта и приложения проекта, создание дизайна проекта, контроль за исправной работой сайта и приложения.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17CB076-4C2B-400F-9C35-8F8F4ECB3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511" y="1621149"/>
            <a:ext cx="1752784" cy="232303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66A3849-8266-4525-8228-004954BB1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740" y="4085496"/>
            <a:ext cx="1794548" cy="232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2122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9375877319</a:t>
            </a:r>
            <a:r>
              <a:rPr dirty="0"/>
              <a:t>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inna.abutalipova@gmail.com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3195</TotalTime>
  <Words>516</Words>
  <Application>Microsoft Office PowerPoint</Application>
  <PresentationFormat>Широкоэкранный</PresentationFormat>
  <Paragraphs>78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Инна Абуталипова</cp:lastModifiedBy>
  <cp:revision>39</cp:revision>
  <dcterms:modified xsi:type="dcterms:W3CDTF">2023-11-27T14:58:36Z</dcterms:modified>
</cp:coreProperties>
</file>