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  <p:sldMasterId id="2147483671" r:id="rId5"/>
  </p:sldMasterIdLst>
  <p:notesMasterIdLst>
    <p:notesMasterId r:id="rId18"/>
  </p:notesMasterIdLst>
  <p:sldIdLst>
    <p:sldId id="357" r:id="rId6"/>
    <p:sldId id="390" r:id="rId7"/>
    <p:sldId id="391" r:id="rId8"/>
    <p:sldId id="393" r:id="rId9"/>
    <p:sldId id="399" r:id="rId10"/>
    <p:sldId id="400" r:id="rId11"/>
    <p:sldId id="401" r:id="rId12"/>
    <p:sldId id="402" r:id="rId13"/>
    <p:sldId id="395" r:id="rId14"/>
    <p:sldId id="398" r:id="rId15"/>
    <p:sldId id="404" r:id="rId16"/>
    <p:sldId id="403" r:id="rId1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50" userDrawn="1">
          <p15:clr>
            <a:srgbClr val="A4A3A4"/>
          </p15:clr>
        </p15:guide>
        <p15:guide id="2" pos="181" userDrawn="1">
          <p15:clr>
            <a:srgbClr val="A4A3A4"/>
          </p15:clr>
        </p15:guide>
        <p15:guide id="3" pos="521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orient="horz" pos="8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4F4F"/>
    <a:srgbClr val="D9E7FD"/>
    <a:srgbClr val="E6E6E6"/>
    <a:srgbClr val="0430AC"/>
    <a:srgbClr val="0543E8"/>
    <a:srgbClr val="021E6E"/>
    <a:srgbClr val="00863D"/>
    <a:srgbClr val="009A46"/>
    <a:srgbClr val="00B050"/>
    <a:srgbClr val="7E36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123E036-C889-4DE9-9E9D-3321D5F19301}">
  <a:tblStyle styleId="{7123E036-C889-4DE9-9E9D-3321D5F19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6750281-C10F-437D-83A7-701AB93CF69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72"/>
      </p:cViewPr>
      <p:guideLst>
        <p:guide orient="horz" pos="350"/>
        <p:guide pos="181"/>
        <p:guide pos="521"/>
        <p:guide pos="5035"/>
        <p:guide orient="horz" pos="8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6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1305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5939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4967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6505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28623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1517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6668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742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1319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3744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16257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7962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5293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72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skillbox.ru/course/analytics-management-and-business/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C3CC2F69-5ECF-376C-1DFD-0883A66A0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72641"/>
            <a:ext cx="1035050" cy="696119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BC3DE7E-8D5E-2EE1-3602-100397572FD1}"/>
              </a:ext>
            </a:extLst>
          </p:cNvPr>
          <p:cNvSpPr/>
          <p:nvPr/>
        </p:nvSpPr>
        <p:spPr>
          <a:xfrm>
            <a:off x="-1" y="1341003"/>
            <a:ext cx="6121021" cy="1390647"/>
          </a:xfrm>
          <a:prstGeom prst="rect">
            <a:avLst/>
          </a:prstGeom>
          <a:solidFill>
            <a:srgbClr val="FD4F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sz="105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2706EE-C900-562A-BCBF-28A12F62B8D1}"/>
              </a:ext>
            </a:extLst>
          </p:cNvPr>
          <p:cNvSpPr/>
          <p:nvPr/>
        </p:nvSpPr>
        <p:spPr>
          <a:xfrm>
            <a:off x="-1" y="3063810"/>
            <a:ext cx="9144001" cy="546763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1AB3DB6F-2650-7A8C-1ECD-F47A5373F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223" y="159660"/>
            <a:ext cx="751932" cy="698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654440" y="1394147"/>
            <a:ext cx="5262826" cy="125429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lvl="0" algn="l">
              <a:lnSpc>
                <a:spcPct val="100000"/>
              </a:lnSpc>
            </a:pPr>
            <a:r>
              <a:rPr lang="en-US" sz="2400" b="1" dirty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rPr>
              <a:t>Go Thrive</a:t>
            </a:r>
            <a:b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SBS</a:t>
            </a:r>
            <a: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-24 а</a:t>
            </a:r>
            <a:r>
              <a:rPr lang="en-U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9</a:t>
            </a:r>
            <a: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Платформа для обучения стратегическому мышлению через го</a:t>
            </a:r>
            <a:endParaRPr lang="ru-RU" sz="18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452BC3-8A8A-81DA-4714-87CF2A7542AB}"/>
              </a:ext>
            </a:extLst>
          </p:cNvPr>
          <p:cNvSpPr txBox="1"/>
          <p:nvPr/>
        </p:nvSpPr>
        <p:spPr>
          <a:xfrm>
            <a:off x="920172" y="3672706"/>
            <a:ext cx="36518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Южный Федеральный Университет</a:t>
            </a:r>
          </a:p>
          <a:p>
            <a:r>
              <a:rPr lang="ru-RU" sz="1600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Институт Математики, Механики и Компьютерных Наук</a:t>
            </a:r>
          </a:p>
        </p:txBody>
      </p:sp>
      <p:sp>
        <p:nvSpPr>
          <p:cNvPr id="2" name="Google Shape;54;p13">
            <a:extLst>
              <a:ext uri="{FF2B5EF4-FFF2-40B4-BE49-F238E27FC236}">
                <a16:creationId xmlns:a16="http://schemas.microsoft.com/office/drawing/2014/main" id="{D5D7C486-66BD-D18B-8595-541BFE944593}"/>
              </a:ext>
            </a:extLst>
          </p:cNvPr>
          <p:cNvSpPr txBox="1">
            <a:spLocks/>
          </p:cNvSpPr>
          <p:nvPr/>
        </p:nvSpPr>
        <p:spPr>
          <a:xfrm>
            <a:off x="6284793" y="1168003"/>
            <a:ext cx="2688610" cy="94596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Питч-сессия</a:t>
            </a:r>
            <a:br>
              <a:rPr lang="ru-RU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u-RU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19 октября</a:t>
            </a:r>
            <a:endParaRPr lang="ru-RU" sz="18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9CFCD0-E4CC-C4FE-A14D-55A9E0C73A23}"/>
              </a:ext>
            </a:extLst>
          </p:cNvPr>
          <p:cNvSpPr txBox="1"/>
          <p:nvPr/>
        </p:nvSpPr>
        <p:spPr>
          <a:xfrm>
            <a:off x="924209" y="3063810"/>
            <a:ext cx="33134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2" name="Рисунок 11" descr="Тропическая сцена">
            <a:extLst>
              <a:ext uri="{FF2B5EF4-FFF2-40B4-BE49-F238E27FC236}">
                <a16:creationId xmlns:a16="http://schemas.microsoft.com/office/drawing/2014/main" id="{2B06EFEC-0127-6F22-1FA3-7FDD8EECC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104013" y="2742527"/>
            <a:ext cx="781542" cy="781542"/>
          </a:xfrm>
          <a:prstGeom prst="rect">
            <a:avLst/>
          </a:prstGeom>
        </p:spPr>
      </p:pic>
      <p:pic>
        <p:nvPicPr>
          <p:cNvPr id="9" name="Рисунок 8" descr="Изображение выглядит как мультфильм, Вымышленный персонаж, фантастика, Анимация&#10;&#10;Автоматически созданное описание">
            <a:extLst>
              <a:ext uri="{FF2B5EF4-FFF2-40B4-BE49-F238E27FC236}">
                <a16:creationId xmlns:a16="http://schemas.microsoft.com/office/drawing/2014/main" id="{6A838DC2-B49B-1725-838E-1B588D8B4C2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9041" r="9041"/>
          <a:stretch/>
        </p:blipFill>
        <p:spPr>
          <a:xfrm>
            <a:off x="4931549" y="1589649"/>
            <a:ext cx="4117560" cy="3553851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Графика, Шрифт, графический дизайн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75CFEBD5-70C5-3CF9-E142-689938EEFC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8328" y="56644"/>
            <a:ext cx="1035050" cy="8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218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AC42508-E240-F936-8149-FF6DA1DB28CE}"/>
              </a:ext>
            </a:extLst>
          </p:cNvPr>
          <p:cNvSpPr/>
          <p:nvPr/>
        </p:nvSpPr>
        <p:spPr>
          <a:xfrm>
            <a:off x="6275466" y="6231"/>
            <a:ext cx="2876761" cy="648000"/>
          </a:xfrm>
          <a:prstGeom prst="rect">
            <a:avLst/>
          </a:prstGeom>
          <a:solidFill>
            <a:srgbClr val="FE4F4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618A7F9-A0E4-9DD2-7921-A958C5D07106}"/>
              </a:ext>
            </a:extLst>
          </p:cNvPr>
          <p:cNvSpPr/>
          <p:nvPr/>
        </p:nvSpPr>
        <p:spPr>
          <a:xfrm>
            <a:off x="-3126" y="6231"/>
            <a:ext cx="6287428" cy="648000"/>
          </a:xfrm>
          <a:prstGeom prst="rect">
            <a:avLst/>
          </a:prstGeom>
          <a:solidFill>
            <a:srgbClr val="8D00F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/>
              </a:rPr>
              <a:t>Проект «</a:t>
            </a:r>
            <a:r>
              <a:rPr lang="ru-RU" sz="2100" b="1" dirty="0" err="1">
                <a:solidFill>
                  <a:schemeClr val="bg1"/>
                </a:solidFill>
              </a:rPr>
              <a:t>SBS</a:t>
            </a:r>
            <a:r>
              <a:rPr lang="ru-RU" sz="2100" b="1" dirty="0">
                <a:solidFill>
                  <a:schemeClr val="bg1"/>
                </a:solidFill>
              </a:rPr>
              <a:t>-24 Код проекта Название</a:t>
            </a:r>
            <a:r>
              <a:rPr lang="ru-RU" sz="2100" b="1" dirty="0">
                <a:solidFill>
                  <a:schemeClr val="bg1"/>
                </a:solidFill>
                <a:sym typeface="PT Sans"/>
              </a:rPr>
              <a:t>»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2" name="Google Shape;107;p26">
            <a:extLst>
              <a:ext uri="{FF2B5EF4-FFF2-40B4-BE49-F238E27FC236}">
                <a16:creationId xmlns:a16="http://schemas.microsoft.com/office/drawing/2014/main" id="{368CAF78-39EE-D4B1-BE7F-2A79E57ED12E}"/>
              </a:ext>
            </a:extLst>
          </p:cNvPr>
          <p:cNvSpPr txBox="1"/>
          <p:nvPr/>
        </p:nvSpPr>
        <p:spPr>
          <a:xfrm>
            <a:off x="305475" y="1616136"/>
            <a:ext cx="7693633" cy="1241363"/>
          </a:xfrm>
          <a:prstGeom prst="rect">
            <a:avLst/>
          </a:prstGeom>
          <a:solidFill>
            <a:srgbClr val="EFF9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" sz="2000" b="1" dirty="0">
                <a:solidFill>
                  <a:srgbClr val="0543E8"/>
                </a:solidFill>
                <a:latin typeface="Calibri"/>
                <a:cs typeface="Calibri"/>
              </a:rPr>
              <a:t>1. Потребители и целевая аудитория</a:t>
            </a:r>
            <a:endParaRPr lang="ru-RU" sz="2000" b="1" dirty="0">
              <a:solidFill>
                <a:srgbClr val="0543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ourier New"/>
              <a:cs typeface="Calibri" panose="020F0502020204030204" pitchFamily="34" charset="0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ourier New"/>
              <a:cs typeface="Calibri" panose="020F0502020204030204" pitchFamily="34" charset="0"/>
              <a:sym typeface="Courier New"/>
            </a:endParaRPr>
          </a:p>
        </p:txBody>
      </p:sp>
      <p:sp>
        <p:nvSpPr>
          <p:cNvPr id="3" name="Google Shape;113;p26">
            <a:extLst>
              <a:ext uri="{FF2B5EF4-FFF2-40B4-BE49-F238E27FC236}">
                <a16:creationId xmlns:a16="http://schemas.microsoft.com/office/drawing/2014/main" id="{F542111C-2CF3-C8C1-D54B-CB0F9C48C9E1}"/>
              </a:ext>
            </a:extLst>
          </p:cNvPr>
          <p:cNvSpPr txBox="1"/>
          <p:nvPr/>
        </p:nvSpPr>
        <p:spPr>
          <a:xfrm>
            <a:off x="203898" y="773222"/>
            <a:ext cx="8612555" cy="6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PT Sans"/>
                <a:cs typeface="Calibri" panose="020F0502020204030204" pitchFamily="34" charset="0"/>
                <a:sym typeface="PT Sans"/>
              </a:rPr>
              <a:t>Рынок НТИ: Эдунет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PT Sans"/>
              <a:cs typeface="Calibri" panose="020F0502020204030204" pitchFamily="34" charset="0"/>
              <a:sym typeface="PT Sans"/>
            </a:endParaRPr>
          </a:p>
        </p:txBody>
      </p:sp>
      <p:sp>
        <p:nvSpPr>
          <p:cNvPr id="4" name="Google Shape;108;p26">
            <a:extLst>
              <a:ext uri="{FF2B5EF4-FFF2-40B4-BE49-F238E27FC236}">
                <a16:creationId xmlns:a16="http://schemas.microsoft.com/office/drawing/2014/main" id="{46034BF7-B34A-5BE6-C6EE-CF11CFCA4F44}"/>
              </a:ext>
            </a:extLst>
          </p:cNvPr>
          <p:cNvSpPr txBox="1"/>
          <p:nvPr/>
        </p:nvSpPr>
        <p:spPr>
          <a:xfrm>
            <a:off x="293383" y="3038462"/>
            <a:ext cx="7705725" cy="1331816"/>
          </a:xfrm>
          <a:prstGeom prst="rect">
            <a:avLst/>
          </a:prstGeom>
          <a:solidFill>
            <a:srgbClr val="EFFAE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Проблема которую решаем?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BC8B8D-15CA-4090-960C-B0FEB9A31F97}"/>
              </a:ext>
            </a:extLst>
          </p:cNvPr>
          <p:cNvSpPr txBox="1"/>
          <p:nvPr/>
        </p:nvSpPr>
        <p:spPr>
          <a:xfrm>
            <a:off x="664369" y="3425111"/>
            <a:ext cx="70508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863D"/>
                </a:solidFill>
              </a:rPr>
              <a:t>Недостаточное развитие стратегического, логического, аналитического мышления, а также концентрации и внимания, интеллектуальной выносливости у современных молодых людей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B12E0A-AC1E-47F3-9440-270607B7950D}"/>
              </a:ext>
            </a:extLst>
          </p:cNvPr>
          <p:cNvSpPr txBox="1"/>
          <p:nvPr/>
        </p:nvSpPr>
        <p:spPr>
          <a:xfrm>
            <a:off x="664368" y="2017937"/>
            <a:ext cx="70508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rgbClr val="021E6E"/>
                </a:solidFill>
                <a:latin typeface="+mn-lt"/>
                <a:cs typeface="Times New Roman" panose="02020603050405020304" pitchFamily="18" charset="0"/>
              </a:rPr>
              <a:t>Молодые люди, занимающиеся интеллектуальной деятельностью(студенты, IT-специалисты, аналитики, юристы, инженеры, преподаватели, консультанты и т.д.)</a:t>
            </a:r>
            <a:endParaRPr lang="ru-RU" sz="1600" dirty="0">
              <a:solidFill>
                <a:srgbClr val="021E6E"/>
              </a:solidFill>
              <a:latin typeface="+mn-lt"/>
              <a:ea typeface="Courier New"/>
              <a:cs typeface="Times New Roman" panose="02020603050405020304" pitchFamily="18" charset="0"/>
              <a:sym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88584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D50661B-BAFA-65DF-1A95-161CEF2AF587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AC42508-E240-F936-8149-FF6DA1DB28CE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618A7F9-A0E4-9DD2-7921-A958C5D07106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6" y="122482"/>
            <a:ext cx="586085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/>
              </a:rPr>
              <a:t>Проект «</a:t>
            </a:r>
            <a:r>
              <a:rPr lang="ru-RU" sz="2100" b="1" dirty="0" err="1">
                <a:solidFill>
                  <a:schemeClr val="bg1"/>
                </a:solidFill>
              </a:rPr>
              <a:t>SBS</a:t>
            </a:r>
            <a:r>
              <a:rPr lang="ru-RU" sz="2100" b="1" dirty="0">
                <a:solidFill>
                  <a:schemeClr val="bg1"/>
                </a:solidFill>
              </a:rPr>
              <a:t>-24 Код проекта Название</a:t>
            </a:r>
            <a:r>
              <a:rPr lang="ru-RU" sz="2100" b="1" dirty="0">
                <a:solidFill>
                  <a:schemeClr val="bg1"/>
                </a:solidFill>
                <a:sym typeface="PT Sans"/>
              </a:rPr>
              <a:t>»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277076-EE19-3DCD-F8C1-8D30D68DA178}"/>
              </a:ext>
            </a:extLst>
          </p:cNvPr>
          <p:cNvSpPr txBox="1"/>
          <p:nvPr/>
        </p:nvSpPr>
        <p:spPr>
          <a:xfrm>
            <a:off x="183422" y="840298"/>
            <a:ext cx="78619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1800" b="1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Предлагаемое </a:t>
            </a:r>
            <a:r>
              <a:rPr lang="ru-RU" sz="1800" b="1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решение </a:t>
            </a:r>
            <a:r>
              <a:rPr lang="ru-RU" sz="1600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dirty="0">
                <a:solidFill>
                  <a:srgbClr val="0430AC"/>
                </a:solidFill>
              </a:rPr>
              <a:t>Платформа</a:t>
            </a:r>
            <a:r>
              <a:rPr lang="ru-RU" dirty="0">
                <a:solidFill>
                  <a:srgbClr val="0430A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0430AC"/>
                </a:solidFill>
              </a:rPr>
              <a:t>помогает развивать когнитивные навыки, необходимые для личностного роста, повышения конкурентоспособности</a:t>
            </a:r>
            <a:r>
              <a:rPr lang="en-US" dirty="0">
                <a:solidFill>
                  <a:srgbClr val="0430AC"/>
                </a:solidFill>
              </a:rPr>
              <a:t>.</a:t>
            </a:r>
            <a:r>
              <a:rPr lang="ru-RU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3" name="Google Shape;111;p26">
            <a:extLst>
              <a:ext uri="{FF2B5EF4-FFF2-40B4-BE49-F238E27FC236}">
                <a16:creationId xmlns:a16="http://schemas.microsoft.com/office/drawing/2014/main" id="{EB2B2D4F-2EE1-4439-35A3-3E5383EA7DBA}"/>
              </a:ext>
            </a:extLst>
          </p:cNvPr>
          <p:cNvSpPr txBox="1"/>
          <p:nvPr/>
        </p:nvSpPr>
        <p:spPr>
          <a:xfrm>
            <a:off x="299432" y="1482865"/>
            <a:ext cx="7693631" cy="817594"/>
          </a:xfrm>
          <a:prstGeom prst="roundRect">
            <a:avLst/>
          </a:prstGeom>
          <a:solidFill>
            <a:srgbClr val="E5F5FF"/>
          </a:solidFill>
          <a:ln>
            <a:noFill/>
          </a:ln>
        </p:spPr>
        <p:txBody>
          <a:bodyPr spcFirstLastPara="1" wrap="square" lIns="91425" tIns="36000" rIns="91425" bIns="36000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rgbClr val="F43162"/>
              </a:buClr>
              <a:buFont typeface="Arial" panose="020B0604020202020204" pitchFamily="34" charset="0"/>
              <a:buChar char="•"/>
            </a:pPr>
            <a:r>
              <a:rPr lang="ru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Создание онлайн-платформы с обучающими материалами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rgbClr val="F43162"/>
              </a:buClr>
              <a:buFont typeface="Arial" panose="020B0604020202020204" pitchFamily="34" charset="0"/>
              <a:buChar char="•"/>
            </a:pPr>
            <a:r>
              <a:rPr lang="ru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Демо-версия платформы с некоторыми ключевыми функциями</a:t>
            </a:r>
            <a:endParaRPr sz="12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</p:txBody>
      </p:sp>
      <p:graphicFrame>
        <p:nvGraphicFramePr>
          <p:cNvPr id="4" name="Google Shape;110;p26">
            <a:extLst>
              <a:ext uri="{FF2B5EF4-FFF2-40B4-BE49-F238E27FC236}">
                <a16:creationId xmlns:a16="http://schemas.microsoft.com/office/drawing/2014/main" id="{76B97B21-BB46-46AC-9234-AEEBAFFFDC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2366241"/>
              </p:ext>
            </p:extLst>
          </p:nvPr>
        </p:nvGraphicFramePr>
        <p:xfrm>
          <a:off x="287337" y="3315065"/>
          <a:ext cx="7705725" cy="1601490"/>
        </p:xfrm>
        <a:graphic>
          <a:graphicData uri="http://schemas.openxmlformats.org/drawingml/2006/table">
            <a:tbl>
              <a:tblPr>
                <a:noFill/>
                <a:tableStyleId>{7123E036-C889-4DE9-9E9D-3321D5F19301}</a:tableStyleId>
              </a:tblPr>
              <a:tblGrid>
                <a:gridCol w="27561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496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1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1">
                          <a:solidFill>
                            <a:srgbClr val="7030A0"/>
                          </a:solidFill>
                          <a:latin typeface="+mj-lt"/>
                          <a:ea typeface="PT Sans"/>
                          <a:cs typeface="PT Sans"/>
                          <a:sym typeface="PT Sans"/>
                        </a:rPr>
                        <a:t>Кто?</a:t>
                      </a:r>
                      <a:endParaRPr sz="1400" b="1">
                        <a:solidFill>
                          <a:srgbClr val="7030A0"/>
                        </a:solidFill>
                        <a:latin typeface="+mj-lt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1" dirty="0">
                          <a:solidFill>
                            <a:srgbClr val="7030A0"/>
                          </a:solidFill>
                          <a:latin typeface="+mj-lt"/>
                          <a:ea typeface="PT Sans"/>
                          <a:cs typeface="PT Sans"/>
                          <a:sym typeface="PT Sans"/>
                        </a:rPr>
                        <a:t>Чего хочет (польза для стейкхолдера от проекта)?</a:t>
                      </a:r>
                      <a:endParaRPr sz="1400" b="1" dirty="0">
                        <a:solidFill>
                          <a:srgbClr val="7030A0"/>
                        </a:solidFill>
                        <a:latin typeface="+mj-lt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43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n-lt"/>
                          <a:ea typeface="PT Sans"/>
                          <a:cs typeface="PT Sans"/>
                          <a:sym typeface="PT Sans"/>
                        </a:rPr>
                        <a:t>Молодые люди</a:t>
                      </a:r>
                      <a:endParaRPr sz="1200" dirty="0">
                        <a:latin typeface="+mn-lt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n-lt"/>
                          <a:ea typeface="PT Sans"/>
                          <a:cs typeface="PT Sans"/>
                          <a:sym typeface="PT Sans"/>
                        </a:rPr>
                        <a:t>Развить навыки внимания, концентрации, стратегического, аналитического, логического мышления</a:t>
                      </a:r>
                      <a:endParaRPr sz="1200" dirty="0">
                        <a:latin typeface="+mn-lt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43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n-lt"/>
                          <a:ea typeface="PT Sans"/>
                          <a:cs typeface="PT Sans"/>
                          <a:sym typeface="PT Sans"/>
                        </a:rPr>
                        <a:t>Образовательные организации</a:t>
                      </a:r>
                      <a:endParaRPr sz="1200" dirty="0">
                        <a:latin typeface="+mn-lt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n-lt"/>
                          <a:ea typeface="PT Sans"/>
                          <a:cs typeface="PT Sans"/>
                          <a:sym typeface="PT Sans"/>
                        </a:rPr>
                        <a:t>Обучить учащихся когнитивным навыкам для повышения их конкурентоспособности на рынке труда</a:t>
                      </a:r>
                      <a:endParaRPr sz="1200" dirty="0">
                        <a:latin typeface="+mn-lt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43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n-lt"/>
                          <a:ea typeface="PT Sans"/>
                          <a:cs typeface="PT Sans"/>
                          <a:sym typeface="PT Sans"/>
                        </a:rPr>
                        <a:t>Коммерческие организации</a:t>
                      </a:r>
                      <a:endParaRPr sz="1200" dirty="0">
                        <a:latin typeface="+mn-lt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n-lt"/>
                          <a:ea typeface="PT Sans"/>
                          <a:cs typeface="PT Sans"/>
                          <a:sym typeface="PT Sans"/>
                        </a:rPr>
                        <a:t>Обучить своих сотрудников когнитивным навыкам, повысив их эффективность решения рабочих задач</a:t>
                      </a:r>
                      <a:endParaRPr sz="1200" dirty="0">
                        <a:latin typeface="+mn-lt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D275E82-BC70-33FE-997E-E2C3A770E99E}"/>
              </a:ext>
            </a:extLst>
          </p:cNvPr>
          <p:cNvSpPr txBox="1"/>
          <p:nvPr/>
        </p:nvSpPr>
        <p:spPr>
          <a:xfrm>
            <a:off x="183423" y="2755253"/>
            <a:ext cx="78619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spcAft>
                <a:spcPts val="1200"/>
              </a:spcAft>
              <a:buNone/>
              <a:defRPr sz="2000" b="1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">
                <a:solidFill>
                  <a:srgbClr val="7030A0"/>
                </a:solidFill>
                <a:sym typeface="PT Sans"/>
              </a:rPr>
              <a:t>4. Стейкхолдеры </a:t>
            </a:r>
            <a:r>
              <a:rPr lang="ru" sz="1200">
                <a:solidFill>
                  <a:srgbClr val="7030A0"/>
                </a:solidFill>
                <a:sym typeface="PT Sans"/>
              </a:rPr>
              <a:t>(заинтересованные люди, организации)</a:t>
            </a:r>
            <a:endParaRPr lang="ru-RU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687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2CC6B9C-232B-E1C9-534B-79F46606B20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A9D4963-DED8-B33E-05B9-6DE4E480F3E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649EF6D-F87A-BC3A-AA3D-FCF29336C9A7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/>
              </a:rPr>
              <a:t>ЦА, результаты проблемных интервью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026F3F-B10D-4830-B5F1-DD4CC81E2E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407" y="2046289"/>
            <a:ext cx="2974729" cy="29747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F57C099-517D-4596-A89F-88E5CFF0B804}"/>
              </a:ext>
            </a:extLst>
          </p:cNvPr>
          <p:cNvSpPr txBox="1"/>
          <p:nvPr/>
        </p:nvSpPr>
        <p:spPr>
          <a:xfrm>
            <a:off x="307825" y="871538"/>
            <a:ext cx="74767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dirty="0"/>
              <a:t>Гипотеза 1:</a:t>
            </a:r>
            <a:br>
              <a:rPr lang="ru-RU" sz="1800" b="1" dirty="0"/>
            </a:br>
            <a:r>
              <a:rPr lang="ru-RU" sz="1800" dirty="0"/>
              <a:t>У современной молодежи проблемы с вниманием и концентрацией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5AC08C2-0490-4AC9-B9EF-34D67642FB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212" y="2046289"/>
            <a:ext cx="2843212" cy="28432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5AF5EBD-1389-4E78-93C5-CCF58BACB8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2130" y="2046289"/>
            <a:ext cx="2843212" cy="284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0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2CC6B9C-232B-E1C9-534B-79F46606B20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A9D4963-DED8-B33E-05B9-6DE4E480F3E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649EF6D-F87A-BC3A-AA3D-FCF29336C9A7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/>
              </a:rPr>
              <a:t>ЦА, результаты проблемных интервью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F57C099-517D-4596-A89F-88E5CFF0B804}"/>
              </a:ext>
            </a:extLst>
          </p:cNvPr>
          <p:cNvSpPr txBox="1"/>
          <p:nvPr/>
        </p:nvSpPr>
        <p:spPr>
          <a:xfrm>
            <a:off x="192881" y="885479"/>
            <a:ext cx="87433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/>
              <a:t>Гипотеза 2:</a:t>
            </a:r>
            <a:br>
              <a:rPr lang="ru-RU" sz="1800" b="1" dirty="0"/>
            </a:br>
            <a:r>
              <a:rPr lang="ru-RU" sz="1800" dirty="0"/>
              <a:t>Современные молодые люди имеют проблемы с планированием и оценкой сложности задачи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CA2D8B-21E9-4CF9-9ABD-435DDCE648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7692" y="1808810"/>
            <a:ext cx="3366842" cy="33668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B13CF5-1CDF-4F95-B08B-E86C6DF4B0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4534" y="1808809"/>
            <a:ext cx="3366842" cy="336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364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2CC6B9C-232B-E1C9-534B-79F46606B20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A9D4963-DED8-B33E-05B9-6DE4E480F3E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649EF6D-F87A-BC3A-AA3D-FCF29336C9A7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/>
              </a:rPr>
              <a:t>ЦА, результаты проблемных интервью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F57C099-517D-4596-A89F-88E5CFF0B804}"/>
              </a:ext>
            </a:extLst>
          </p:cNvPr>
          <p:cNvSpPr txBox="1"/>
          <p:nvPr/>
        </p:nvSpPr>
        <p:spPr>
          <a:xfrm>
            <a:off x="192881" y="885479"/>
            <a:ext cx="87433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/>
              <a:t>Гипотеза 3:</a:t>
            </a:r>
            <a:br>
              <a:rPr lang="ru-RU" sz="1800" b="1" dirty="0"/>
            </a:br>
            <a:r>
              <a:rPr lang="ru-RU" sz="1800" dirty="0"/>
              <a:t>Молодые люди испытывают проблемы с принятием обоснованных и взвешенных решений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CC3CEB-7AF5-4D9A-BBF1-F0443A358C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4624" y="1975048"/>
            <a:ext cx="3064669" cy="30646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0DD186-9683-486D-AC7E-4C77EBC936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9293" y="1975049"/>
            <a:ext cx="3064668" cy="306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351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2CC6B9C-232B-E1C9-534B-79F46606B20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A9D4963-DED8-B33E-05B9-6DE4E480F3E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649EF6D-F87A-BC3A-AA3D-FCF29336C9A7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/>
              </a:rPr>
              <a:t>ЦА, результаты проблемных интервью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F57C099-517D-4596-A89F-88E5CFF0B804}"/>
              </a:ext>
            </a:extLst>
          </p:cNvPr>
          <p:cNvSpPr txBox="1"/>
          <p:nvPr/>
        </p:nvSpPr>
        <p:spPr>
          <a:xfrm>
            <a:off x="192881" y="885479"/>
            <a:ext cx="8743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/>
              <a:t>Гипотеза 4:</a:t>
            </a:r>
            <a:br>
              <a:rPr lang="ru-RU" sz="1800" b="1" dirty="0"/>
            </a:br>
            <a:r>
              <a:rPr lang="ru-RU" sz="1800" dirty="0"/>
              <a:t>Молодые люди испытывают проблемы с эффективным обучением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2A46B8-42AB-4EE5-9CC7-0810F62FB2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0313" y="1669672"/>
            <a:ext cx="3415640" cy="341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070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2CC6B9C-232B-E1C9-534B-79F46606B20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A9D4963-DED8-B33E-05B9-6DE4E480F3E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649EF6D-F87A-BC3A-AA3D-FCF29336C9A7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/>
              </a:rPr>
              <a:t>ЦА, результаты проблемных интервью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F57C099-517D-4596-A89F-88E5CFF0B804}"/>
              </a:ext>
            </a:extLst>
          </p:cNvPr>
          <p:cNvSpPr txBox="1"/>
          <p:nvPr/>
        </p:nvSpPr>
        <p:spPr>
          <a:xfrm>
            <a:off x="200347" y="770482"/>
            <a:ext cx="87433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/>
              <a:t>Гипотеза 5:</a:t>
            </a:r>
            <a:br>
              <a:rPr lang="ru-RU" sz="1800" b="1" dirty="0"/>
            </a:br>
            <a:r>
              <a:rPr lang="ru-RU" sz="1800" dirty="0"/>
              <a:t>Молодые люди ценят перечисленные нами когнитивные навыки и хотят решать свои проблемы связанные с ними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F615FF-16F5-42BE-B55D-48B4686A7D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347" y="2164557"/>
            <a:ext cx="2246297" cy="22462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9E953E-A8F6-4F31-AC84-84B99A2268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3780" y="2164557"/>
            <a:ext cx="2166599" cy="21665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2A7AE71-4966-4E01-9D51-79012B1548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4048" y="2164557"/>
            <a:ext cx="2114549" cy="21145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C2BBAAD-9E94-4CF3-935B-BD5CD9D6AF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7135" y="2164557"/>
            <a:ext cx="2218218" cy="221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867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B5F1DC7-E1F8-C560-A1D8-5A4AD6D6C284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DC2A318-F867-4217-769A-0659942C746F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1551517E-DBCC-2591-338E-BDEBECE63DC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/>
              </a:rPr>
              <a:t>Анализ аналогов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8" name="Google Shape;121;p27">
            <a:extLst>
              <a:ext uri="{FF2B5EF4-FFF2-40B4-BE49-F238E27FC236}">
                <a16:creationId xmlns:a16="http://schemas.microsoft.com/office/drawing/2014/main" id="{4DF9B2A9-75F2-E687-23C7-FCDB7AD171C1}"/>
              </a:ext>
            </a:extLst>
          </p:cNvPr>
          <p:cNvSpPr txBox="1">
            <a:spLocks/>
          </p:cNvSpPr>
          <p:nvPr/>
        </p:nvSpPr>
        <p:spPr>
          <a:xfrm>
            <a:off x="311700" y="940620"/>
            <a:ext cx="8520600" cy="16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/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Google Shape;122;p27">
            <a:extLst>
              <a:ext uri="{FF2B5EF4-FFF2-40B4-BE49-F238E27FC236}">
                <a16:creationId xmlns:a16="http://schemas.microsoft.com/office/drawing/2014/main" id="{D350160D-BC5F-1606-ADED-D6AF102A51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4419203"/>
              </p:ext>
            </p:extLst>
          </p:nvPr>
        </p:nvGraphicFramePr>
        <p:xfrm>
          <a:off x="307824" y="940619"/>
          <a:ext cx="8466185" cy="3781399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192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2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564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741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564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Название</a:t>
                      </a:r>
                      <a:endParaRPr sz="11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Ссылка</a:t>
                      </a:r>
                      <a:endParaRPr sz="11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Преимущества</a:t>
                      </a:r>
                      <a:endParaRPr sz="1100" b="1" dirty="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</a:rPr>
                        <a:t>(с точки зрения пользователя)</a:t>
                      </a:r>
                      <a:endParaRPr sz="7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Недостатки</a:t>
                      </a:r>
                      <a:endParaRPr sz="1100" b="1" dirty="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</a:rPr>
                        <a:t>(с точки зрения пользователя)</a:t>
                      </a:r>
                      <a:endParaRPr sz="7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Отличия</a:t>
                      </a:r>
                      <a:endParaRPr sz="1100" b="1" dirty="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</a:rPr>
                        <a:t>(от вашего решения)</a:t>
                      </a:r>
                      <a:endParaRPr sz="7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98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Капитал Школа Бизнеса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https://bs-capital.ru/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+mn-lt"/>
                          <a:cs typeface="Calibri" panose="020F0502020204030204" pitchFamily="34" charset="0"/>
                        </a:rPr>
                        <a:t>Очные семинары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+mn-lt"/>
                          <a:cs typeface="Calibri" panose="020F0502020204030204" pitchFamily="34" charset="0"/>
                        </a:rPr>
                        <a:t>Бесплатные вебинары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+mn-lt"/>
                          <a:cs typeface="Calibri" panose="020F0502020204030204" pitchFamily="34" charset="0"/>
                        </a:rPr>
                        <a:t>Очные семинары только в Екатеринбурге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+mn-lt"/>
                          <a:cs typeface="Calibri" panose="020F0502020204030204" pitchFamily="34" charset="0"/>
                        </a:rPr>
                        <a:t>Высокая цена очных семинаров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+mn-lt"/>
                          <a:cs typeface="Calibri" panose="020F0502020204030204" pitchFamily="34" charset="0"/>
                        </a:rPr>
                        <a:t>У некоторых услуг «размытое» название и нет описания</a:t>
                      </a:r>
                      <a:endParaRPr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+mn-lt"/>
                          <a:cs typeface="Calibri" panose="020F0502020204030204" pitchFamily="34" charset="0"/>
                        </a:rPr>
                        <a:t>Обучение с элементами геймификации</a:t>
                      </a:r>
                      <a:endParaRPr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224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latin typeface="+mn-lt"/>
                          <a:cs typeface="Calibri" panose="020F0502020204030204" pitchFamily="34" charset="0"/>
                        </a:rPr>
                        <a:t>QCIC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https://qcic.ru/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Авторский подход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Длительный курс и очные практические задания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Большие временные и финансовые затраты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Ограниченная доступность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Онлайн обучение, удобное всем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Индивидуальный план занятий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361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Русская Школа Управления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https://uprav.ru/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Широкий спектр программ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Фокус на практическом применении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+mn-lt"/>
                          <a:cs typeface="Calibri" panose="020F0502020204030204" pitchFamily="34" charset="0"/>
                        </a:rPr>
                        <a:t>Негибкий формат обучения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+mn-lt"/>
                          <a:cs typeface="Calibri" panose="020F0502020204030204" pitchFamily="34" charset="0"/>
                        </a:rPr>
                        <a:t>Высокая цена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+mn-lt"/>
                          <a:cs typeface="Calibri" panose="020F0502020204030204" pitchFamily="34" charset="0"/>
                        </a:rPr>
                        <a:t>Направленность на B2B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+mn-lt"/>
                          <a:cs typeface="Calibri" panose="020F0502020204030204" pitchFamily="34" charset="0"/>
                        </a:rPr>
                        <a:t>Уделяется достаточно времени теории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+mn-lt"/>
                          <a:cs typeface="Calibri" panose="020F0502020204030204" pitchFamily="34" charset="0"/>
                        </a:rPr>
                        <a:t>Ориентация на B2C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9331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B5F1DC7-E1F8-C560-A1D8-5A4AD6D6C284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DC2A318-F867-4217-769A-0659942C746F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1551517E-DBCC-2591-338E-BDEBECE63DC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/>
              </a:rPr>
              <a:t>Анализ аналогов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8" name="Google Shape;121;p27">
            <a:extLst>
              <a:ext uri="{FF2B5EF4-FFF2-40B4-BE49-F238E27FC236}">
                <a16:creationId xmlns:a16="http://schemas.microsoft.com/office/drawing/2014/main" id="{4DF9B2A9-75F2-E687-23C7-FCDB7AD171C1}"/>
              </a:ext>
            </a:extLst>
          </p:cNvPr>
          <p:cNvSpPr txBox="1">
            <a:spLocks/>
          </p:cNvSpPr>
          <p:nvPr/>
        </p:nvSpPr>
        <p:spPr>
          <a:xfrm>
            <a:off x="311700" y="940620"/>
            <a:ext cx="8520600" cy="16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/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Google Shape;122;p27">
            <a:extLst>
              <a:ext uri="{FF2B5EF4-FFF2-40B4-BE49-F238E27FC236}">
                <a16:creationId xmlns:a16="http://schemas.microsoft.com/office/drawing/2014/main" id="{D350160D-BC5F-1606-ADED-D6AF102A51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2827907"/>
              </p:ext>
            </p:extLst>
          </p:nvPr>
        </p:nvGraphicFramePr>
        <p:xfrm>
          <a:off x="338907" y="1033488"/>
          <a:ext cx="8466185" cy="3630931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192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42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850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741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500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Название</a:t>
                      </a:r>
                      <a:endParaRPr sz="11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Ссылка</a:t>
                      </a:r>
                      <a:endParaRPr sz="11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Преимущества</a:t>
                      </a:r>
                      <a:endParaRPr sz="1100" b="1" dirty="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</a:rPr>
                        <a:t>(с точки зрения пользователя)</a:t>
                      </a:r>
                      <a:endParaRPr sz="7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Недостатки</a:t>
                      </a:r>
                      <a:endParaRPr sz="1100" b="1" dirty="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</a:rPr>
                        <a:t>(с точки зрения пользователя)</a:t>
                      </a:r>
                      <a:endParaRPr sz="7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</a:rPr>
                        <a:t>Отличия</a:t>
                      </a:r>
                      <a:endParaRPr sz="1100" b="1" dirty="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</a:rPr>
                        <a:t>(от вашего решения)</a:t>
                      </a:r>
                      <a:endParaRPr sz="7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30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Михаил Емельянов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https://gostrateg.com/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Авторский курс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Есть индивидуальные и групповые форматы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Основатель первой школы стратегического мышления в России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Только очный формат обучения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Стоимость многократно превышающая среднюю по рынку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Ориентация только на </a:t>
                      </a:r>
                      <a:r>
                        <a:rPr lang="en-US" sz="1200" dirty="0">
                          <a:latin typeface="+mn-lt"/>
                          <a:cs typeface="Calibri" panose="020F0502020204030204" pitchFamily="34" charset="0"/>
                        </a:rPr>
                        <a:t>B2B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Есть обучение в формате онлайн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Ориентация на </a:t>
                      </a:r>
                      <a:r>
                        <a:rPr lang="en-US" sz="1200" dirty="0">
                          <a:latin typeface="+mn-lt"/>
                          <a:cs typeface="Calibri" panose="020F0502020204030204" pitchFamily="34" charset="0"/>
                        </a:rPr>
                        <a:t>B2C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613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 err="1">
                          <a:latin typeface="+mn-lt"/>
                          <a:cs typeface="Calibri" panose="020F0502020204030204" pitchFamily="34" charset="0"/>
                        </a:rPr>
                        <a:t>Skillbox</a:t>
                      </a:r>
                      <a:r>
                        <a:rPr lang="en-US" sz="1200" dirty="0">
                          <a:latin typeface="+mn-lt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200" dirty="0" err="1">
                          <a:latin typeface="+mn-lt"/>
                          <a:cs typeface="Calibri" panose="020F0502020204030204" pitchFamily="34" charset="0"/>
                        </a:rPr>
                        <a:t>Netology</a:t>
                      </a:r>
                      <a:r>
                        <a:rPr lang="en-US" sz="1200" dirty="0">
                          <a:latin typeface="+mn-lt"/>
                          <a:cs typeface="Calibri" panose="020F0502020204030204" pitchFamily="34" charset="0"/>
                        </a:rPr>
                        <a:t>, Coursera, Udemy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https://skillbox.ru/course/analytics-management-and-business/</a:t>
                      </a:r>
                      <a:endParaRPr lang="ru-RU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Структурированность программы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Наличие бесплатных материалов</a:t>
                      </a: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Проблемы технического характера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Не все курсы на русском языке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Обучение в формате офлайн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Полностью </a:t>
                      </a:r>
                      <a:r>
                        <a:rPr lang="ru-RU" sz="1200" dirty="0" err="1">
                          <a:latin typeface="+mn-lt"/>
                          <a:cs typeface="Calibri" panose="020F0502020204030204" pitchFamily="34" charset="0"/>
                        </a:rPr>
                        <a:t>русифицированно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838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2100" b="1" dirty="0">
                <a:solidFill>
                  <a:schemeClr val="bg1"/>
                </a:solidFill>
                <a:sym typeface="PT Sans"/>
              </a:rPr>
              <a:t>Команда </a:t>
            </a:r>
            <a:r>
              <a:rPr lang="en-US" sz="2100" b="1" dirty="0">
                <a:solidFill>
                  <a:schemeClr val="bg1"/>
                </a:solidFill>
                <a:sym typeface="PT Sans"/>
              </a:rPr>
              <a:t>Go Thrive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C02138F-B49E-44B6-B6BF-8D0C73576355}"/>
              </a:ext>
            </a:extLst>
          </p:cNvPr>
          <p:cNvSpPr/>
          <p:nvPr/>
        </p:nvSpPr>
        <p:spPr>
          <a:xfrm>
            <a:off x="136648" y="850107"/>
            <a:ext cx="4277386" cy="2046993"/>
          </a:xfrm>
          <a:prstGeom prst="rect">
            <a:avLst/>
          </a:prstGeom>
          <a:solidFill>
            <a:srgbClr val="D9E7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E35D5C-DF2C-460A-91B1-9803B05F9241}"/>
              </a:ext>
            </a:extLst>
          </p:cNvPr>
          <p:cNvSpPr txBox="1"/>
          <p:nvPr/>
        </p:nvSpPr>
        <p:spPr>
          <a:xfrm>
            <a:off x="2058317" y="1456336"/>
            <a:ext cx="2589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E4F4F"/>
                </a:solidFill>
              </a:rPr>
              <a:t>Чижов Александр</a:t>
            </a:r>
          </a:p>
          <a:p>
            <a:pPr algn="ctr"/>
            <a:endParaRPr lang="ru-RU" b="1" dirty="0">
              <a:solidFill>
                <a:srgbClr val="FE4F4F"/>
              </a:solidFill>
            </a:endParaRPr>
          </a:p>
          <a:p>
            <a:pPr algn="ctr"/>
            <a:r>
              <a:rPr lang="ru-RU" b="1" dirty="0">
                <a:solidFill>
                  <a:srgbClr val="FE4F4F"/>
                </a:solidFill>
              </a:rPr>
              <a:t>Лидер</a:t>
            </a:r>
            <a:r>
              <a:rPr lang="en-US" b="1" dirty="0">
                <a:solidFill>
                  <a:srgbClr val="FE4F4F"/>
                </a:solidFill>
              </a:rPr>
              <a:t>/</a:t>
            </a:r>
            <a:r>
              <a:rPr lang="ru-RU" b="1" dirty="0">
                <a:solidFill>
                  <a:srgbClr val="FE4F4F"/>
                </a:solidFill>
              </a:rPr>
              <a:t>менеджер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5EE48D-7A99-47DD-919F-60F69458EABF}"/>
              </a:ext>
            </a:extLst>
          </p:cNvPr>
          <p:cNvSpPr/>
          <p:nvPr/>
        </p:nvSpPr>
        <p:spPr>
          <a:xfrm>
            <a:off x="4708648" y="866726"/>
            <a:ext cx="4277386" cy="2013234"/>
          </a:xfrm>
          <a:prstGeom prst="rect">
            <a:avLst/>
          </a:prstGeom>
          <a:solidFill>
            <a:srgbClr val="D9E7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62D575-05F7-4051-B449-4E7E6F937A2B}"/>
              </a:ext>
            </a:extLst>
          </p:cNvPr>
          <p:cNvSpPr/>
          <p:nvPr/>
        </p:nvSpPr>
        <p:spPr>
          <a:xfrm>
            <a:off x="136648" y="3007120"/>
            <a:ext cx="4277386" cy="2013898"/>
          </a:xfrm>
          <a:prstGeom prst="rect">
            <a:avLst/>
          </a:prstGeom>
          <a:solidFill>
            <a:srgbClr val="D9E7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725E1B-26F0-455C-AA2F-BEB285D82FC5}"/>
              </a:ext>
            </a:extLst>
          </p:cNvPr>
          <p:cNvSpPr txBox="1"/>
          <p:nvPr/>
        </p:nvSpPr>
        <p:spPr>
          <a:xfrm>
            <a:off x="6543593" y="1487392"/>
            <a:ext cx="2589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E4F4F"/>
                </a:solidFill>
              </a:rPr>
              <a:t>Власова Эмма</a:t>
            </a:r>
          </a:p>
          <a:p>
            <a:pPr algn="ctr"/>
            <a:endParaRPr lang="ru-RU" b="1" dirty="0">
              <a:solidFill>
                <a:srgbClr val="FE4F4F"/>
              </a:solidFill>
            </a:endParaRPr>
          </a:p>
          <a:p>
            <a:pPr algn="ctr"/>
            <a:r>
              <a:rPr lang="ru-RU" b="1" dirty="0">
                <a:solidFill>
                  <a:srgbClr val="FE4F4F"/>
                </a:solidFill>
              </a:rPr>
              <a:t>Аналитик</a:t>
            </a:r>
            <a:r>
              <a:rPr lang="en-US" b="1" dirty="0">
                <a:solidFill>
                  <a:srgbClr val="FE4F4F"/>
                </a:solidFill>
              </a:rPr>
              <a:t>/</a:t>
            </a:r>
            <a:r>
              <a:rPr lang="ru-RU" b="1" dirty="0">
                <a:solidFill>
                  <a:srgbClr val="FE4F4F"/>
                </a:solidFill>
              </a:rPr>
              <a:t>методист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6BD18A7-05F8-4534-9CC7-336F5BF7073C}"/>
              </a:ext>
            </a:extLst>
          </p:cNvPr>
          <p:cNvSpPr txBox="1"/>
          <p:nvPr/>
        </p:nvSpPr>
        <p:spPr>
          <a:xfrm>
            <a:off x="1971594" y="3644405"/>
            <a:ext cx="2589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E4F4F"/>
                </a:solidFill>
              </a:rPr>
              <a:t>Красин Александр</a:t>
            </a:r>
          </a:p>
          <a:p>
            <a:pPr algn="ctr"/>
            <a:endParaRPr lang="ru-RU" b="1" dirty="0">
              <a:solidFill>
                <a:srgbClr val="FE4F4F"/>
              </a:solidFill>
            </a:endParaRPr>
          </a:p>
          <a:p>
            <a:pPr algn="ctr"/>
            <a:r>
              <a:rPr lang="en-US" b="1" dirty="0">
                <a:solidFill>
                  <a:srgbClr val="FE4F4F"/>
                </a:solidFill>
              </a:rPr>
              <a:t>PR/</a:t>
            </a:r>
            <a:r>
              <a:rPr lang="ru-RU" b="1" dirty="0">
                <a:solidFill>
                  <a:srgbClr val="FE4F4F"/>
                </a:solidFill>
              </a:rPr>
              <a:t>медиа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CAA2E5-E71A-4F9E-8827-746A83FAB26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430" t="29139" r="31481" b="40637"/>
          <a:stretch/>
        </p:blipFill>
        <p:spPr>
          <a:xfrm>
            <a:off x="294755" y="866726"/>
            <a:ext cx="1763561" cy="202535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FED5425-3AA0-49DC-97FA-1E9B9BD49BE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488" t="15972" r="1854" b="10088"/>
          <a:stretch/>
        </p:blipFill>
        <p:spPr>
          <a:xfrm>
            <a:off x="294754" y="3006788"/>
            <a:ext cx="1763561" cy="20138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CD32AB3-DAE5-47B6-831C-0E4FCA343B0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413" t="7205" r="13171" b="22867"/>
          <a:stretch/>
        </p:blipFill>
        <p:spPr>
          <a:xfrm>
            <a:off x="4886825" y="850107"/>
            <a:ext cx="1671630" cy="2013235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5F20B82-D803-426B-9DEA-5FAB5D6E4CC0}"/>
              </a:ext>
            </a:extLst>
          </p:cNvPr>
          <p:cNvSpPr/>
          <p:nvPr/>
        </p:nvSpPr>
        <p:spPr>
          <a:xfrm>
            <a:off x="4729968" y="3003336"/>
            <a:ext cx="4277386" cy="2046993"/>
          </a:xfrm>
          <a:prstGeom prst="rect">
            <a:avLst/>
          </a:prstGeom>
          <a:solidFill>
            <a:srgbClr val="D9E7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60879B6-1E74-4C5E-9B87-2C821E24A42F}"/>
              </a:ext>
            </a:extLst>
          </p:cNvPr>
          <p:cNvSpPr txBox="1"/>
          <p:nvPr/>
        </p:nvSpPr>
        <p:spPr>
          <a:xfrm>
            <a:off x="6651637" y="3609565"/>
            <a:ext cx="2589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E4F4F"/>
                </a:solidFill>
              </a:rPr>
              <a:t>Иван </a:t>
            </a:r>
            <a:r>
              <a:rPr lang="ru-RU" b="1" dirty="0" err="1">
                <a:solidFill>
                  <a:srgbClr val="FE4F4F"/>
                </a:solidFill>
              </a:rPr>
              <a:t>Казачанский</a:t>
            </a:r>
            <a:endParaRPr lang="ru-RU" b="1" dirty="0">
              <a:solidFill>
                <a:srgbClr val="FE4F4F"/>
              </a:solidFill>
            </a:endParaRPr>
          </a:p>
          <a:p>
            <a:pPr algn="ctr"/>
            <a:endParaRPr lang="ru-RU" b="1" dirty="0">
              <a:solidFill>
                <a:srgbClr val="FE4F4F"/>
              </a:solidFill>
            </a:endParaRPr>
          </a:p>
          <a:p>
            <a:pPr algn="ctr"/>
            <a:r>
              <a:rPr lang="ru-RU" b="1" dirty="0">
                <a:solidFill>
                  <a:srgbClr val="FE4F4F"/>
                </a:solidFill>
              </a:rPr>
              <a:t>Спикер</a:t>
            </a:r>
            <a:r>
              <a:rPr lang="en-US" b="1" dirty="0">
                <a:solidFill>
                  <a:srgbClr val="FE4F4F"/>
                </a:solidFill>
              </a:rPr>
              <a:t>\</a:t>
            </a:r>
            <a:r>
              <a:rPr lang="ru-RU" b="1" dirty="0">
                <a:solidFill>
                  <a:srgbClr val="FE4F4F"/>
                </a:solidFill>
              </a:rPr>
              <a:t>медиа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FE084EB-C416-42B0-B7DD-AE0A8812C81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5650" t="2714" r="25929" b="47778"/>
          <a:stretch/>
        </p:blipFill>
        <p:spPr>
          <a:xfrm>
            <a:off x="4901145" y="3044087"/>
            <a:ext cx="1689908" cy="196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157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2100" b="1" dirty="0">
                <a:solidFill>
                  <a:schemeClr val="bg1"/>
                </a:solidFill>
                <a:sym typeface="PT Sans"/>
              </a:rPr>
              <a:t>Команда </a:t>
            </a:r>
            <a:r>
              <a:rPr lang="en-US" sz="2100" b="1" dirty="0">
                <a:solidFill>
                  <a:schemeClr val="bg1"/>
                </a:solidFill>
                <a:sym typeface="PT Sans"/>
              </a:rPr>
              <a:t>Go Thrive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C02138F-B49E-44B6-B6BF-8D0C73576355}"/>
              </a:ext>
            </a:extLst>
          </p:cNvPr>
          <p:cNvSpPr/>
          <p:nvPr/>
        </p:nvSpPr>
        <p:spPr>
          <a:xfrm>
            <a:off x="136648" y="850107"/>
            <a:ext cx="4277386" cy="2046993"/>
          </a:xfrm>
          <a:prstGeom prst="rect">
            <a:avLst/>
          </a:prstGeom>
          <a:solidFill>
            <a:srgbClr val="D9E7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E35D5C-DF2C-460A-91B1-9803B05F9241}"/>
              </a:ext>
            </a:extLst>
          </p:cNvPr>
          <p:cNvSpPr txBox="1"/>
          <p:nvPr/>
        </p:nvSpPr>
        <p:spPr>
          <a:xfrm>
            <a:off x="2058317" y="1456336"/>
            <a:ext cx="2589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E4F4F"/>
                </a:solidFill>
              </a:rPr>
              <a:t>Андрей Фетисов</a:t>
            </a:r>
          </a:p>
          <a:p>
            <a:pPr algn="ctr"/>
            <a:endParaRPr lang="ru-RU" b="1" dirty="0">
              <a:solidFill>
                <a:srgbClr val="FE4F4F"/>
              </a:solidFill>
            </a:endParaRPr>
          </a:p>
          <a:p>
            <a:pPr algn="ctr"/>
            <a:r>
              <a:rPr lang="ru-RU" b="1" dirty="0">
                <a:solidFill>
                  <a:srgbClr val="FE4F4F"/>
                </a:solidFill>
              </a:rPr>
              <a:t>Разработчик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5EE48D-7A99-47DD-919F-60F69458EABF}"/>
              </a:ext>
            </a:extLst>
          </p:cNvPr>
          <p:cNvSpPr/>
          <p:nvPr/>
        </p:nvSpPr>
        <p:spPr>
          <a:xfrm>
            <a:off x="4708648" y="866726"/>
            <a:ext cx="4277386" cy="2013234"/>
          </a:xfrm>
          <a:prstGeom prst="rect">
            <a:avLst/>
          </a:prstGeom>
          <a:solidFill>
            <a:srgbClr val="D9E7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62D575-05F7-4051-B449-4E7E6F937A2B}"/>
              </a:ext>
            </a:extLst>
          </p:cNvPr>
          <p:cNvSpPr/>
          <p:nvPr/>
        </p:nvSpPr>
        <p:spPr>
          <a:xfrm>
            <a:off x="136648" y="3007120"/>
            <a:ext cx="4277386" cy="2013898"/>
          </a:xfrm>
          <a:prstGeom prst="rect">
            <a:avLst/>
          </a:prstGeom>
          <a:solidFill>
            <a:srgbClr val="D9E7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A8DEEC-B59E-4B63-9708-B37380633DDB}"/>
              </a:ext>
            </a:extLst>
          </p:cNvPr>
          <p:cNvSpPr/>
          <p:nvPr/>
        </p:nvSpPr>
        <p:spPr>
          <a:xfrm>
            <a:off x="4708648" y="3007121"/>
            <a:ext cx="4277386" cy="2013234"/>
          </a:xfrm>
          <a:prstGeom prst="rect">
            <a:avLst/>
          </a:prstGeom>
          <a:solidFill>
            <a:srgbClr val="D9E7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725E1B-26F0-455C-AA2F-BEB285D82FC5}"/>
              </a:ext>
            </a:extLst>
          </p:cNvPr>
          <p:cNvSpPr txBox="1"/>
          <p:nvPr/>
        </p:nvSpPr>
        <p:spPr>
          <a:xfrm>
            <a:off x="6565606" y="1456336"/>
            <a:ext cx="2589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E4F4F"/>
                </a:solidFill>
              </a:rPr>
              <a:t>Анна Мартынова</a:t>
            </a:r>
          </a:p>
          <a:p>
            <a:pPr algn="ctr"/>
            <a:endParaRPr lang="ru-RU" b="1" dirty="0">
              <a:solidFill>
                <a:srgbClr val="FE4F4F"/>
              </a:solidFill>
            </a:endParaRPr>
          </a:p>
          <a:p>
            <a:pPr algn="ctr"/>
            <a:r>
              <a:rPr lang="ru-RU" b="1" dirty="0">
                <a:solidFill>
                  <a:srgbClr val="FE4F4F"/>
                </a:solidFill>
              </a:rPr>
              <a:t>Разработчик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3AF89A-CC31-4BCC-8813-9DBE81EBFB8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455" r="11376" b="14654"/>
          <a:stretch/>
        </p:blipFill>
        <p:spPr>
          <a:xfrm>
            <a:off x="4886825" y="866726"/>
            <a:ext cx="1678781" cy="201323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8D6F687-A36C-4A81-A812-0DB07F25CB7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3461" b="25981"/>
          <a:stretch/>
        </p:blipFill>
        <p:spPr>
          <a:xfrm>
            <a:off x="307825" y="3041577"/>
            <a:ext cx="1689908" cy="194432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66BD18A7-05F8-4534-9CC7-336F5BF7073C}"/>
              </a:ext>
            </a:extLst>
          </p:cNvPr>
          <p:cNvSpPr txBox="1"/>
          <p:nvPr/>
        </p:nvSpPr>
        <p:spPr>
          <a:xfrm>
            <a:off x="1971594" y="3644405"/>
            <a:ext cx="2589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E4F4F"/>
                </a:solidFill>
              </a:rPr>
              <a:t>Елена </a:t>
            </a:r>
            <a:r>
              <a:rPr lang="ru-RU" b="1" dirty="0" err="1">
                <a:solidFill>
                  <a:srgbClr val="FE4F4F"/>
                </a:solidFill>
              </a:rPr>
              <a:t>Тухтеева</a:t>
            </a:r>
            <a:endParaRPr lang="ru-RU" b="1" dirty="0">
              <a:solidFill>
                <a:srgbClr val="FE4F4F"/>
              </a:solidFill>
            </a:endParaRPr>
          </a:p>
          <a:p>
            <a:pPr algn="ctr"/>
            <a:endParaRPr lang="ru-RU" b="1" dirty="0">
              <a:solidFill>
                <a:srgbClr val="FE4F4F"/>
              </a:solidFill>
            </a:endParaRPr>
          </a:p>
          <a:p>
            <a:pPr algn="ctr"/>
            <a:r>
              <a:rPr lang="ru-RU" b="1" dirty="0">
                <a:solidFill>
                  <a:srgbClr val="FE4F4F"/>
                </a:solidFill>
              </a:rPr>
              <a:t>Аналитик</a:t>
            </a:r>
            <a:r>
              <a:rPr lang="en-US" b="1" dirty="0">
                <a:solidFill>
                  <a:srgbClr val="FE4F4F"/>
                </a:solidFill>
              </a:rPr>
              <a:t>/PR</a:t>
            </a:r>
            <a:endParaRPr lang="ru-RU" b="1" dirty="0">
              <a:solidFill>
                <a:srgbClr val="FE4F4F"/>
              </a:solidFill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4529E086-B731-4EB7-B7BB-DE7A14DF784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5888" t="5833" r="4541" b="18363"/>
          <a:stretch/>
        </p:blipFill>
        <p:spPr>
          <a:xfrm>
            <a:off x="4886825" y="3041577"/>
            <a:ext cx="1678781" cy="1978778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CCE4F4C-2025-411B-A58E-0FDE60CA372B}"/>
              </a:ext>
            </a:extLst>
          </p:cNvPr>
          <p:cNvSpPr txBox="1"/>
          <p:nvPr/>
        </p:nvSpPr>
        <p:spPr>
          <a:xfrm>
            <a:off x="6543594" y="3661634"/>
            <a:ext cx="2589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E4F4F"/>
                </a:solidFill>
              </a:rPr>
              <a:t>Иван </a:t>
            </a:r>
            <a:r>
              <a:rPr lang="ru-RU" b="1" dirty="0" err="1">
                <a:solidFill>
                  <a:srgbClr val="FE4F4F"/>
                </a:solidFill>
              </a:rPr>
              <a:t>Трухлов</a:t>
            </a:r>
            <a:endParaRPr lang="ru-RU" b="1" dirty="0">
              <a:solidFill>
                <a:srgbClr val="FE4F4F"/>
              </a:solidFill>
            </a:endParaRPr>
          </a:p>
          <a:p>
            <a:pPr algn="ctr"/>
            <a:endParaRPr lang="ru-RU" b="1" dirty="0">
              <a:solidFill>
                <a:srgbClr val="FE4F4F"/>
              </a:solidFill>
            </a:endParaRPr>
          </a:p>
          <a:p>
            <a:pPr algn="ctr"/>
            <a:r>
              <a:rPr lang="ru-RU" b="1" dirty="0">
                <a:solidFill>
                  <a:srgbClr val="FE4F4F"/>
                </a:solidFill>
              </a:rPr>
              <a:t>Разработчик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4ACB6A68-C635-4950-8BED-5D9A35A7DDF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9053" t="24747" r="16517" b="8229"/>
          <a:stretch/>
        </p:blipFill>
        <p:spPr>
          <a:xfrm>
            <a:off x="371475" y="866726"/>
            <a:ext cx="1600119" cy="201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86982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6873517DB2E744B5A975D146193E88" ma:contentTypeVersion="10" ma:contentTypeDescription="Создание документа." ma:contentTypeScope="" ma:versionID="030d353d4ccc06566e1bf17ac3638c46">
  <xsd:schema xmlns:xsd="http://www.w3.org/2001/XMLSchema" xmlns:xs="http://www.w3.org/2001/XMLSchema" xmlns:p="http://schemas.microsoft.com/office/2006/metadata/properties" xmlns:ns2="1cfccc0c-9394-48fd-a069-91e59a4312bb" xmlns:ns3="9a71a08f-077a-41a9-aad3-034e276f8716" targetNamespace="http://schemas.microsoft.com/office/2006/metadata/properties" ma:root="true" ma:fieldsID="8d6a4533b425dab61dda04e61ad6e699" ns2:_="" ns3:_="">
    <xsd:import namespace="1cfccc0c-9394-48fd-a069-91e59a4312bb"/>
    <xsd:import namespace="9a71a08f-077a-41a9-aad3-034e276f87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ccc0c-9394-48fd-a069-91e59a4312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1a08f-077a-41a9-aad3-034e276f871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a71a08f-077a-41a9-aad3-034e276f8716">
      <UserInfo>
        <DisplayName>Перепелкина Злата Игоревна</DisplayName>
        <AccountId>276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CCD091-034A-4133-936B-DC04714641FB}">
  <ds:schemaRefs>
    <ds:schemaRef ds:uri="1cfccc0c-9394-48fd-a069-91e59a4312bb"/>
    <ds:schemaRef ds:uri="9a71a08f-077a-41a9-aad3-034e276f871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8C63379-C0B8-4BD9-83F1-45D66B269D31}">
  <ds:schemaRefs>
    <ds:schemaRef ds:uri="9a71a08f-077a-41a9-aad3-034e276f8716"/>
    <ds:schemaRef ds:uri="cf1cf5ab-44f6-41ec-b5c9-7f9911316a2c"/>
    <ds:schemaRef ds:uri="f78255e9-3bc1-4538-ae62-1ed3673d350f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customXml/itemProps3.xml><?xml version="1.0" encoding="utf-8"?>
<ds:datastoreItem xmlns:ds="http://schemas.openxmlformats.org/officeDocument/2006/customXml" ds:itemID="{124C7113-676B-4FFF-8F97-49F8BF46CEC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559</Words>
  <Application>Microsoft Office PowerPoint</Application>
  <PresentationFormat>On-screen Show (16:9)</PresentationFormat>
  <Paragraphs>122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Arial</vt:lpstr>
      <vt:lpstr>Calibri Light</vt:lpstr>
      <vt:lpstr>Simple Light</vt:lpstr>
      <vt:lpstr>Simple Light</vt:lpstr>
      <vt:lpstr>Go Thrive SBS-24 а9 Платформа для обучения стратегическому мышлению через го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Tata</dc:creator>
  <cp:lastModifiedBy>Красин Александр Сергеевич</cp:lastModifiedBy>
  <cp:revision>41</cp:revision>
  <dcterms:modified xsi:type="dcterms:W3CDTF">2024-10-18T20:52:18Z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0x010100C26873517DB2E744B5A975D146193E88</vt:lpwstr>
  </property>
  <property fmtid="{D5CDD505-2E9C-101B-9397-08002B2CF9AE}" pid="3" name="MediaServiceImageTags">
    <vt:lpwstr/>
  </property>
</Properties>
</file>