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tags+xml" PartName="/ppt/tags/tag2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12192000" cy="6858000"/>
  <p:custDataLst>
    <p:tags r:id="rId15"/>
  </p:custDataLst>
  <p:defaultTextStyle>
    <a:defPPr lvl="0">
      <a:defRPr lang="ru-RU"/>
    </a:defPPr>
    <a:lvl1pPr defTabSz="914400" lvl="0" marL="0" algn="l">
      <a:defRPr sz="1800">
        <a:solidFill>
          <a:schemeClr val="tx1"/>
        </a:solidFill>
        <a:latin typeface="+mn-lt"/>
        <a:ea typeface="+mn-ea"/>
        <a:cs typeface="+mn-cs"/>
      </a:defRPr>
    </a:lvl1pPr>
    <a:lvl2pPr defTabSz="914400" lvl="1" marL="457200" algn="l">
      <a:defRPr sz="1800">
        <a:solidFill>
          <a:schemeClr val="tx1"/>
        </a:solidFill>
        <a:latin typeface="+mn-lt"/>
        <a:ea typeface="+mn-ea"/>
        <a:cs typeface="+mn-cs"/>
      </a:defRPr>
    </a:lvl2pPr>
    <a:lvl3pPr defTabSz="914400" lvl="2" marL="914400" algn="l">
      <a:defRPr sz="1800">
        <a:solidFill>
          <a:schemeClr val="tx1"/>
        </a:solidFill>
        <a:latin typeface="+mn-lt"/>
        <a:ea typeface="+mn-ea"/>
        <a:cs typeface="+mn-cs"/>
      </a:defRPr>
    </a:lvl3pPr>
    <a:lvl4pPr defTabSz="914400" lvl="3" marL="1371600" algn="l">
      <a:defRPr sz="1800">
        <a:solidFill>
          <a:schemeClr val="tx1"/>
        </a:solidFill>
        <a:latin typeface="+mn-lt"/>
        <a:ea typeface="+mn-ea"/>
        <a:cs typeface="+mn-cs"/>
      </a:defRPr>
    </a:lvl4pPr>
    <a:lvl5pPr defTabSz="914400" lvl="4" marL="1828800" algn="l">
      <a:defRPr sz="1800">
        <a:solidFill>
          <a:schemeClr val="tx1"/>
        </a:solidFill>
        <a:latin typeface="+mn-lt"/>
        <a:ea typeface="+mn-ea"/>
        <a:cs typeface="+mn-cs"/>
      </a:defRPr>
    </a:lvl5pPr>
    <a:lvl6pPr defTabSz="914400" lvl="5" marL="2286000" algn="l">
      <a:defRPr sz="1800">
        <a:solidFill>
          <a:schemeClr val="tx1"/>
        </a:solidFill>
        <a:latin typeface="+mn-lt"/>
        <a:ea typeface="+mn-ea"/>
        <a:cs typeface="+mn-cs"/>
      </a:defRPr>
    </a:lvl6pPr>
    <a:lvl7pPr defTabSz="914400" lvl="6" marL="2743200" algn="l">
      <a:defRPr sz="1800">
        <a:solidFill>
          <a:schemeClr val="tx1"/>
        </a:solidFill>
        <a:latin typeface="+mn-lt"/>
        <a:ea typeface="+mn-ea"/>
        <a:cs typeface="+mn-cs"/>
      </a:defRPr>
    </a:lvl7pPr>
    <a:lvl8pPr defTabSz="914400" lvl="7" marL="3200400" algn="l">
      <a:defRPr sz="1800">
        <a:solidFill>
          <a:schemeClr val="tx1"/>
        </a:solidFill>
        <a:latin typeface="+mn-lt"/>
        <a:ea typeface="+mn-ea"/>
        <a:cs typeface="+mn-cs"/>
      </a:defRPr>
    </a:lvl8pPr>
    <a:lvl9pPr defTabSz="914400" lvl="8" marL="3657600" algn="l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42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4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tags" Target="tags/tag2.xml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C4FBC-234D-483B-8EC8-9F468F2755ED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9D85C-73E6-4C20-B67F-43AA622CD2BA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9D85C-73E6-4C20-B67F-43AA622CD2BA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000" dirty="0"/>
              <a:t>НАЗВАНИЕ </a:t>
            </a:r>
            <a:br>
              <a:rPr lang="ru-RU" sz="6000" dirty="0"/>
            </a:br>
            <a:r>
              <a:rPr lang="ru-RU" sz="6000" dirty="0"/>
              <a:t>СТАРТАП-ПРОЕКТА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 smtClean="0">
                <a:solidFill>
                  <a:schemeClr val="bg1"/>
                </a:solidFill>
              </a:rPr>
            </a:fld>
            <a:endParaRPr lang="ru-RU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4.png"/><Relationship Id="rId7" Type="http://schemas.openxmlformats.org/officeDocument/2006/relationships/hyperlink" Target="http://www.psu.ru/" TargetMode="External"/><Relationship Id="rId6" Type="http://schemas.openxmlformats.org/officeDocument/2006/relationships/image" Target="../media/image3.png"/><Relationship Id="rId5" Type="http://schemas.openxmlformats.org/officeDocument/2006/relationships/hyperlink" Target="https://guildstartup.ru/" TargetMode="External"/><Relationship Id="rId4" Type="http://schemas.openxmlformats.org/officeDocument/2006/relationships/image" Target="../media/image2.png"/><Relationship Id="rId3" Type="http://schemas.openxmlformats.org/officeDocument/2006/relationships/hyperlink" Target="https://univertechpred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</a:t>
            </a:r>
            <a:br>
              <a:rPr lang="ru-RU" sz="4400" dirty="0"/>
            </a:br>
            <a:r>
              <a:rPr lang="ru-RU" sz="4400" dirty="0"/>
              <a:t>СТАРТАП-ПРОЕКТА</a:t>
            </a:r>
            <a:endParaRPr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оугольник 7"/>
          <p:cNvSpPr/>
          <p:nvPr userDrawn="1"/>
        </p:nvSpPr>
        <p:spPr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dirty="0"/>
          </a:p>
        </p:txBody>
      </p:sp>
      <p:sp>
        <p:nvSpPr>
          <p:cNvPr id="8" name="Прямоугольник 10"/>
          <p:cNvSpPr/>
          <p:nvPr userDrawn="1"/>
        </p:nvSpPr>
        <p:spPr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9" name="Прямоугольник 13"/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1" name="Квадрат"/>
          <p:cNvSpPr/>
          <p:nvPr userDrawn="1"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>
            <a:fillRect/>
          </a:stretch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5"/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8" b="38218"/>
          <a:stretch>
            <a:fillRect/>
          </a:stretch>
        </p:blipFill>
        <p:spPr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7"/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pSp>
        <p:nvGrpSpPr>
          <p:cNvPr id="7" name="Прямоугольник 16"/>
          <p:cNvGrpSpPr/>
          <p:nvPr userDrawn="1"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grpSp>
        <p:nvGrpSpPr>
          <p:cNvPr id="10" name="Группа 9"/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</p:sldLayoutIdLst>
  <p:hf hdr="0" ftr="0" dt="0"/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hyperlink" Target="https://postupi.info/city/13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"/>
          <p:cNvSpPr txBox="1"/>
          <p:nvPr>
            <p:ph type="ctrTitle"/>
          </p:nvPr>
        </p:nvSpPr>
        <p:spPr>
          <a:xfrm>
            <a:off x="575945" y="951865"/>
            <a:ext cx="4944110" cy="3917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 panose="020F0502020204030204"/>
              <a:buNone/>
            </a:pPr>
            <a:r>
              <a:rPr lang="ru-RU">
                <a:solidFill>
                  <a:srgbClr val="8F00FF"/>
                </a:solidFill>
              </a:rPr>
              <a:t>Цифровой архив студенческих объединений ПГНИУ</a:t>
            </a:r>
            <a:endParaRPr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"/>
          <p:cNvSpPr txBox="1"/>
          <p:nvPr/>
        </p:nvSpPr>
        <p:spPr>
          <a:xfrm>
            <a:off x="420955" y="353951"/>
            <a:ext cx="651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ПРОБЛЕМА</a:t>
            </a:r>
            <a:endParaRPr sz="16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47" name="Google Shape;47;p2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48" name="Google Shape;48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 panose="020F050202020403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 panose="020F050202020403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 panose="020F050202020403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 panose="020F050202020403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 panose="020F050202020403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53" name="Google Shape;53;p2"/>
          <p:cNvSpPr txBox="1"/>
          <p:nvPr/>
        </p:nvSpPr>
        <p:spPr>
          <a:xfrm>
            <a:off x="486684" y="2172149"/>
            <a:ext cx="11457900" cy="1813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Мы решаем проблему доступа к информации, которая не структурирована в одном источнике. Мы предлагаем потребителю сэкономить время на поиск нужной информации о </a:t>
            </a:r>
            <a:r>
              <a:rPr lang="ru-RU" sz="2800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студобъединениях</a:t>
            </a:r>
            <a:r>
              <a:rPr lang="en-US" sz="28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. </a:t>
            </a:r>
            <a:r>
              <a:rPr lang="ru-RU" sz="28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Приводим к удобному для просмотра формату. </a:t>
            </a:r>
            <a:endParaRPr lang="ru-RU" sz="280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4" name="Google Shape;54;p2"/>
          <p:cNvSpPr txBox="1"/>
          <p:nvPr/>
        </p:nvSpPr>
        <p:spPr>
          <a:xfrm>
            <a:off x="486684" y="1525983"/>
            <a:ext cx="8849700" cy="45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8F00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Какую и чью (какого типа потребителей) проблему решает:</a:t>
            </a:r>
            <a:endParaRPr lang="ru-RU" sz="2400" b="0" i="0" u="none" strike="noStrike" cap="none">
              <a:solidFill>
                <a:srgbClr val="8F00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Базовая бизнес-идея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/>
          <p:cNvSpPr txBox="1"/>
          <p:nvPr/>
        </p:nvSpPr>
        <p:spPr>
          <a:xfrm>
            <a:off x="617855" y="2252980"/>
            <a:ext cx="10876915" cy="255206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l"/>
            <a:r>
              <a:rPr lang="ru-RU" sz="2000" dirty="0"/>
              <a:t>Продукт нашей проектной деятельности — доступный цифровой архив студенческих объединений ПГНИУ в формате списка. </a:t>
            </a:r>
            <a:endParaRPr lang="ru-RU" sz="2000" dirty="0"/>
          </a:p>
          <a:p>
            <a:pPr algn="l"/>
            <a:endParaRPr lang="ru-RU" sz="2000" dirty="0"/>
          </a:p>
          <a:p>
            <a:pPr algn="l"/>
            <a:r>
              <a:rPr lang="ru-RU" sz="2000" dirty="0"/>
              <a:t>Основной вид нашей деятельности – сбор информации, систематизация, поиск площадок для распространения. </a:t>
            </a:r>
            <a:endParaRPr lang="ru-RU" sz="2000" dirty="0"/>
          </a:p>
          <a:p>
            <a:pPr algn="l"/>
            <a:endParaRPr lang="ru-RU" sz="2000" dirty="0"/>
          </a:p>
          <a:p>
            <a:pPr algn="l"/>
            <a:r>
              <a:rPr lang="ru-RU" sz="2000" dirty="0"/>
              <a:t>Двусторонние отношения с клиентами, мы даём им информацию, они могут писать комментарии под постами со списком.</a:t>
            </a:r>
            <a:endParaRPr lang="ru-RU" sz="2000" dirty="0"/>
          </a:p>
        </p:txBody>
      </p:sp>
      <p:sp>
        <p:nvSpPr>
          <p:cNvPr id="12" name="Текст 2"/>
          <p:cNvSpPr txBox="1"/>
          <p:nvPr/>
        </p:nvSpPr>
        <p:spPr>
          <a:xfrm>
            <a:off x="486684" y="1561521"/>
            <a:ext cx="8849676" cy="400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dirty="0">
                <a:latin typeface="Arial" panose="020B0604020202020204"/>
                <a:cs typeface="Arial" panose="020B0604020202020204"/>
              </a:rPr>
              <a:t>Какая технология / услуга / продукт будет продаваться: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39346" y="1067035"/>
            <a:ext cx="67043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Потребительские сегменты </a:t>
            </a:r>
            <a:r>
              <a:rPr lang="ru-RU" sz="2000" b="1" dirty="0"/>
              <a:t>(объем, динамика, потенциал)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39336" y="3474192"/>
            <a:ext cx="13741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Проблемы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08874" y="4799310"/>
            <a:ext cx="446087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Уникальное ценностное предложение</a:t>
            </a:r>
            <a:endParaRPr lang="ru-RU" sz="2000" b="1" dirty="0"/>
          </a:p>
        </p:txBody>
      </p:sp>
      <p:sp>
        <p:nvSpPr>
          <p:cNvPr id="9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</a:t>
            </a:r>
            <a:endParaRPr sz="1600" cap="all" dirty="0">
              <a:solidFill>
                <a:schemeClr val="tx1"/>
              </a:solidFill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739140" y="3802380"/>
            <a:ext cx="108077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2000"/>
              <a:t>Отсутствие единого источника информации о внеучебной деятельности у потребителя — студентов университета.</a:t>
            </a:r>
            <a:endParaRPr lang="ru-RU" altLang="en-US" sz="2000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739140" y="5198110"/>
            <a:ext cx="1103376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2000" dirty="0">
                <a:sym typeface="+mn-ea"/>
              </a:rPr>
              <a:t>С помощью информативного информационного хранилища с обновляемой базой данных у клиента (университета) появится возможность увеличить число поступающих будущих специалистов, следственно получить финансовую ценность.</a:t>
            </a:r>
            <a:endParaRPr lang="ru-RU" altLang="en-US" sz="2000"/>
          </a:p>
        </p:txBody>
      </p:sp>
      <p:sp>
        <p:nvSpPr>
          <p:cNvPr id="10" name="TextBox 9"/>
          <p:cNvSpPr txBox="1"/>
          <p:nvPr/>
        </p:nvSpPr>
        <p:spPr>
          <a:xfrm>
            <a:off x="708873" y="1443013"/>
            <a:ext cx="10559201" cy="193802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kumimoji="0" lang="ru-RU" sz="2000" dirty="0">
                <a:solidFill>
                  <a:schemeClr val="tx1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Студенты ПГНИУ</a:t>
            </a:r>
            <a:r>
              <a:rPr lang="ru-RU" sz="2000" dirty="0">
                <a:latin typeface="GT Walsheim Pro Light" panose="02000503040000020003" pitchFamily="50" charset="-52"/>
                <a:cs typeface="Times New Roman" panose="02020603050405020304" pitchFamily="18" charset="0"/>
              </a:rPr>
              <a:t>:</a:t>
            </a:r>
            <a:endParaRPr lang="ru-RU" sz="2000" dirty="0"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2000" dirty="0">
                <a:solidFill>
                  <a:schemeClr val="tx1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14669 чел.</a:t>
            </a:r>
            <a:endParaRPr kumimoji="0" lang="ru-RU" sz="2000" dirty="0">
              <a:solidFill>
                <a:schemeClr val="tx1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GT Walsheim Pro Light" panose="02000503040000020003" pitchFamily="50" charset="-52"/>
                <a:cs typeface="Times New Roman" panose="02020603050405020304" pitchFamily="18" charset="0"/>
              </a:rPr>
              <a:t>Динамика</a:t>
            </a:r>
            <a:r>
              <a:rPr kumimoji="0" lang="ru-RU" sz="2000" dirty="0">
                <a:solidFill>
                  <a:schemeClr val="tx1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 увеличения кол-ва студентов: 2020–2021 год — 12834 чел. 2019–2020 — 12165 чел. </a:t>
            </a:r>
            <a:endParaRPr lang="ru-RU" sz="2000" dirty="0"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2000" dirty="0">
                <a:solidFill>
                  <a:schemeClr val="tx1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Количество студентов будет увеличиваться, параллельно появлению новых направлений обучения</a:t>
            </a:r>
            <a:endParaRPr kumimoji="0" lang="ru-RU" sz="2000" dirty="0">
              <a:solidFill>
                <a:schemeClr val="tx1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55640" y="210472"/>
            <a:ext cx="625507" cy="62550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"/>
          <p:cNvSpPr txBox="1"/>
          <p:nvPr/>
        </p:nvSpPr>
        <p:spPr>
          <a:xfrm>
            <a:off x="828512" y="2434812"/>
            <a:ext cx="2451000" cy="3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Анализ конкурентов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828512" y="5083279"/>
            <a:ext cx="3479100" cy="3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Конкурентные преимущества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420955" y="353951"/>
            <a:ext cx="6519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sz="16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828512" y="1041824"/>
            <a:ext cx="1101600" cy="3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Аналоги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727075" y="5485130"/>
            <a:ext cx="104145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Конкуренты лишь частично затрагивают нашу тему и не смогут с нами всецело конкурировать в обновляемости и учёта всех данных, так как сами не ставят такой задачи.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727075" y="2772410"/>
            <a:ext cx="9972600" cy="23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Основными конкурентами выступают цифровые ресурсы, которые чаще всего посещают студенты в период обучения — сообщества ВКонтакте, рассказывающие о внеучебной деятельности в университете (медиацентры и пресс-служба университета), сайт университета (+ отдельный сайт для студентов).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Велика вероятность сотрудничества с конкурентами в работе над проектом, так как они, как и наш клиент (университет), являющийся связующим звеном, будут заинтересованы в распространении информации о внеучебной деятельности, собранной за них.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"/>
          <p:cNvSpPr txBox="1"/>
          <p:nvPr/>
        </p:nvSpPr>
        <p:spPr>
          <a:xfrm>
            <a:off x="726912" y="1337699"/>
            <a:ext cx="6096000" cy="10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Список «Клубов по интересам» на сайте ПГНИУ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Список высших учебных заведений на сайте </a:t>
            </a:r>
            <a:r>
              <a:rPr lang="ru-RU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https://postupi.info/city/13</a:t>
            </a: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55884" y="1385849"/>
            <a:ext cx="1770679" cy="3792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Потребительские сегменты </a:t>
            </a:r>
            <a:endParaRPr kumimoji="0" lang="ru-RU" sz="1400" b="1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r>
              <a:rPr kumimoji="0" lang="ru-RU" sz="1400" dirty="0">
                <a:solidFill>
                  <a:schemeClr val="tx1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Студенты ПГНИУ:</a:t>
            </a:r>
            <a:endParaRPr kumimoji="0" lang="ru-RU" sz="1400" dirty="0">
              <a:solidFill>
                <a:schemeClr val="tx1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400" dirty="0">
                <a:solidFill>
                  <a:schemeClr val="tx1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хотят узнать о внеучебной деятельности; </a:t>
            </a:r>
            <a:endParaRPr kumimoji="0" lang="ru-RU" sz="1400" dirty="0">
              <a:solidFill>
                <a:schemeClr val="tx1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400" dirty="0">
                <a:solidFill>
                  <a:schemeClr val="tx1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обладают свободным временем и мотивацией;</a:t>
            </a:r>
            <a:endParaRPr kumimoji="0" lang="ru-RU" sz="1400" dirty="0">
              <a:solidFill>
                <a:schemeClr val="tx1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ru-RU" sz="1400" dirty="0">
                <a:solidFill>
                  <a:schemeClr val="tx1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преимущественно студенты, только поступившие в университет</a:t>
            </a:r>
            <a:endParaRPr kumimoji="0" lang="ru-RU" sz="1400" dirty="0">
              <a:solidFill>
                <a:schemeClr val="tx1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endParaRPr kumimoji="0" lang="ru-RU" sz="1200" dirty="0">
              <a:solidFill>
                <a:srgbClr val="FF0000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endParaRPr kumimoji="0" lang="ru-RU" sz="1100" dirty="0">
              <a:latin typeface="GT Walsheim Pro Light" panose="02000503040000020003" pitchFamily="50" charset="-52"/>
            </a:endParaRPr>
          </a:p>
          <a:p>
            <a:r>
              <a:rPr kumimoji="0" lang="ru-RU" sz="1100" dirty="0">
                <a:latin typeface="GT Walsheim Pro Light" panose="02000503040000020003" pitchFamily="50" charset="-52"/>
              </a:rPr>
              <a:t> </a:t>
            </a:r>
            <a:endParaRPr kumimoji="0" lang="ru-RU" sz="1100" dirty="0">
              <a:latin typeface="GT Walsheim Pro Light" panose="02000503040000020003" pitchFamily="50" charset="-52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54846" y="1385848"/>
            <a:ext cx="1661723" cy="379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партнеры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800" dirty="0">
                <a:solidFill>
                  <a:schemeClr val="tx1"/>
                </a:solidFill>
                <a:latin typeface="GT Walsheim Pro Light" panose="02000503040000020003" pitchFamily="50" charset="-52"/>
              </a:rPr>
              <a:t>Ключевые партнёры – проректор по молодёжной политике и внеучебной работе Ольга Юрьевна Мещерякова. Также среди партнёров мы выделим владельцев крупных сообществ, в которых мы будем распространять проект, и групп, отобранных в список проекта.</a:t>
            </a:r>
            <a:endParaRPr kumimoji="0" lang="ru-RU" sz="800" dirty="0">
              <a:solidFill>
                <a:schemeClr val="tx1"/>
              </a:solidFill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800" dirty="0">
                <a:solidFill>
                  <a:schemeClr val="tx1"/>
                </a:solidFill>
                <a:latin typeface="GT Walsheim Pro Light" panose="02000503040000020003" pitchFamily="50" charset="-52"/>
              </a:rPr>
              <a:t>Основная деятельность обоих – ведение своей площадки, распространение новостей. Одни будут поставлять нам свою аудиторию. Вторые информацию о себе. </a:t>
            </a:r>
            <a:endParaRPr kumimoji="0" lang="ru-RU" sz="800" dirty="0">
              <a:solidFill>
                <a:schemeClr val="tx1"/>
              </a:solidFill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800" dirty="0">
                <a:solidFill>
                  <a:schemeClr val="tx1"/>
                </a:solidFill>
                <a:latin typeface="GT Walsheim Pro Light" panose="02000503040000020003" pitchFamily="50" charset="-52"/>
              </a:rPr>
              <a:t>Проректор поддержит проект и поможет в выделении финансирования, т.к. администрация университета заинтересована в продвижении внеучебной деятельности студентов.</a:t>
            </a:r>
            <a:endParaRPr kumimoji="0" lang="ru-RU" sz="800" dirty="0">
              <a:solidFill>
                <a:schemeClr val="tx1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46431" y="1385849"/>
            <a:ext cx="1844767" cy="37926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Ценностное предложение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</a:pPr>
            <a:r>
              <a:rPr kumimoji="0" lang="ru-RU" sz="1400" dirty="0">
                <a:solidFill>
                  <a:schemeClr val="tx1"/>
                </a:solidFill>
                <a:latin typeface="GT Walsheim Pro Light" panose="02000503040000020003" pitchFamily="50" charset="-52"/>
              </a:rPr>
              <a:t>Мы решаем проблему доступа к информации, которая не структурирована. Мы предлагаем потребителю сэкономить время на поиск нужной информации о студобъединениях. Мы предлагаем удобный формат просмотра информации. </a:t>
            </a:r>
            <a:endParaRPr kumimoji="0" lang="ru-RU" sz="1400" dirty="0">
              <a:solidFill>
                <a:schemeClr val="tx1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78466" y="5245245"/>
            <a:ext cx="4230391" cy="86042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Структура издержек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900" dirty="0">
                <a:solidFill>
                  <a:schemeClr val="tx1"/>
                </a:solidFill>
                <a:latin typeface="GT Walsheim Pro Light" panose="02000503040000020003" pitchFamily="50" charset="-52"/>
              </a:rPr>
              <a:t>Издержками является время, которое мы потратим на составление списка; взаимодействие с группами университета на разных площадках; интернет, з/п постоянного сотрудника, администрирующего проект.</a:t>
            </a:r>
            <a:endParaRPr kumimoji="0" lang="ru-RU" sz="900" dirty="0">
              <a:solidFill>
                <a:schemeClr val="tx1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900" dirty="0">
                <a:solidFill>
                  <a:schemeClr val="tx1"/>
                </a:solidFill>
                <a:latin typeface="GT Walsheim Pro Light" panose="02000503040000020003" pitchFamily="50" charset="-52"/>
              </a:rPr>
              <a:t>Наибольших затрат требует договор с владельцами групп о рекламе.</a:t>
            </a:r>
            <a:endParaRPr kumimoji="0" lang="ru-RU" sz="900" dirty="0">
              <a:solidFill>
                <a:schemeClr val="tx1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902325" y="5245100"/>
            <a:ext cx="4624705" cy="86296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Потоки поступления доходов: 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chemeClr val="tx1"/>
                </a:solidFill>
                <a:latin typeface="GT Walsheim Pro Light" panose="02000503040000020003" pitchFamily="50" charset="-52"/>
              </a:rPr>
              <a:t>Финансовую поддержку проекта окажет администрация университета. Другой источник дохода — взаимная реклама проектов. </a:t>
            </a:r>
            <a:endParaRPr kumimoji="0" lang="ru-RU" sz="1200" dirty="0">
              <a:solidFill>
                <a:schemeClr val="tx1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27131" y="3236458"/>
            <a:ext cx="1792819" cy="19532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 b="1" dirty="0">
                <a:latin typeface="GT Walsheim Pro Light" panose="02000503040000020003" pitchFamily="50" charset="-52"/>
              </a:rPr>
              <a:t>Каналы коммуникаций и сбыта</a:t>
            </a:r>
            <a:endParaRPr lang="ru-RU" sz="1050" b="1" dirty="0">
              <a:latin typeface="GT Walsheim Pro Light" panose="02000503040000020003" pitchFamily="50" charset="-52"/>
            </a:endParaRP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solidFill>
                  <a:schemeClr val="tx1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Социальные сети: сообщества университета (основное и факультетские), тг-канал университета. </a:t>
            </a:r>
            <a:endParaRPr lang="ru-RU" sz="1000" dirty="0">
              <a:solidFill>
                <a:schemeClr val="tx1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solidFill>
                  <a:schemeClr val="tx1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Сайт университета. </a:t>
            </a:r>
            <a:endParaRPr lang="ru-RU" sz="1000" dirty="0">
              <a:solidFill>
                <a:schemeClr val="tx1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defRPr/>
            </a:pPr>
            <a:r>
              <a:rPr lang="ru-RU" sz="1000" dirty="0">
                <a:solidFill>
                  <a:schemeClr val="tx1"/>
                </a:solidFill>
                <a:latin typeface="GT Walsheim Pro Light" panose="02000503040000020003" pitchFamily="50" charset="-52"/>
                <a:cs typeface="Times New Roman" panose="02020603050405020304" pitchFamily="18" charset="0"/>
              </a:rPr>
              <a:t>Желательные каналы для потребителей: ВКонтакте, телеграм. </a:t>
            </a:r>
            <a:endParaRPr lang="ru-RU" sz="1000" dirty="0">
              <a:solidFill>
                <a:schemeClr val="tx1"/>
              </a:solidFill>
              <a:latin typeface="GT Walsheim Pro Light" panose="02000503040000020003" pitchFamily="50" charset="-52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927132" y="1385850"/>
            <a:ext cx="1792819" cy="18148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Взаимоотношения с клиентами: 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chemeClr val="tx1"/>
                </a:solidFill>
                <a:latin typeface="GT Walsheim Pro Light" panose="02000503040000020003" pitchFamily="50" charset="-52"/>
              </a:rPr>
              <a:t>Студентам нужна короткая структурированная информация, которая нами предоставляется. </a:t>
            </a:r>
            <a:endParaRPr kumimoji="0" lang="ru-RU" sz="1200" dirty="0">
              <a:solidFill>
                <a:schemeClr val="tx1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1200" dirty="0">
                <a:solidFill>
                  <a:schemeClr val="tx1"/>
                </a:solidFill>
                <a:latin typeface="GT Walsheim Pro Light" panose="02000503040000020003" pitchFamily="50" charset="-52"/>
              </a:rPr>
              <a:t>Безрасходное взаимодействие. </a:t>
            </a:r>
            <a:endParaRPr kumimoji="0" lang="ru-RU" sz="1200" dirty="0">
              <a:solidFill>
                <a:schemeClr val="tx1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52470" y="1385570"/>
            <a:ext cx="1757680" cy="211455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r>
              <a:rPr kumimoji="0" lang="ru-RU" sz="1400" b="1" dirty="0">
                <a:latin typeface="GT Walsheim Pro Light" panose="02000503040000020003" pitchFamily="50" charset="-52"/>
              </a:rPr>
              <a:t>Ключевые виды деятельности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r>
              <a:rPr kumimoji="0" lang="ru-RU" sz="900" dirty="0">
                <a:solidFill>
                  <a:schemeClr val="tx1"/>
                </a:solidFill>
                <a:latin typeface="GT Walsheim Pro Light" panose="02000503040000020003" pitchFamily="50" charset="-52"/>
              </a:rPr>
              <a:t>Основной вид нашей деятельности – сбор информации, систематизация, поиск площадок для распространения.</a:t>
            </a:r>
            <a:endParaRPr kumimoji="0" lang="ru-RU" sz="900" dirty="0">
              <a:solidFill>
                <a:schemeClr val="tx1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900" dirty="0">
                <a:solidFill>
                  <a:schemeClr val="tx1"/>
                </a:solidFill>
                <a:latin typeface="GT Walsheim Pro Light" panose="02000503040000020003" pitchFamily="50" charset="-52"/>
              </a:rPr>
              <a:t>Каналы сбыта — группы студенческих объединений.</a:t>
            </a:r>
            <a:endParaRPr kumimoji="0" lang="ru-RU" sz="900" dirty="0">
              <a:solidFill>
                <a:schemeClr val="tx1"/>
              </a:solidFill>
              <a:latin typeface="GT Walsheim Pro Light" panose="02000503040000020003" pitchFamily="50" charset="-52"/>
            </a:endParaRPr>
          </a:p>
          <a:p>
            <a:r>
              <a:rPr kumimoji="0" lang="ru-RU" sz="900" dirty="0">
                <a:solidFill>
                  <a:schemeClr val="tx1"/>
                </a:solidFill>
                <a:latin typeface="GT Walsheim Pro Light" panose="02000503040000020003" pitchFamily="50" charset="-52"/>
              </a:rPr>
              <a:t>Двусторонние отношения с клиентами, мы даём им информацию, они могут писать комментарии под постами со списком.</a:t>
            </a:r>
            <a:endParaRPr kumimoji="0" lang="ru-RU" sz="900" b="1" dirty="0">
              <a:solidFill>
                <a:schemeClr val="tx1"/>
              </a:solidFill>
              <a:latin typeface="GT Walsheim Pro Light" panose="02000503040000020003" pitchFamily="50" charset="-5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57550" y="3543300"/>
            <a:ext cx="1752600" cy="163512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400" b="1" dirty="0">
                <a:latin typeface="GT Walsheim Pro Light" panose="02000503040000020003" pitchFamily="50" charset="-52"/>
              </a:rPr>
              <a:t>Ключевые ресурсы:</a:t>
            </a:r>
            <a:endParaRPr kumimoji="0" lang="ru-RU" sz="1400" b="1" dirty="0">
              <a:latin typeface="GT Walsheim Pro Light" panose="02000503040000020003" pitchFamily="50" charset="-5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ru-RU" sz="1000" dirty="0">
                <a:solidFill>
                  <a:schemeClr val="tx1"/>
                </a:solidFill>
                <a:latin typeface="GT Walsheim Pro Light" panose="02000503040000020003" pitchFamily="50" charset="-52"/>
              </a:rPr>
              <a:t>Затрачиваемые ресурсы: интернет, время на создание, обработку и распространение, связи с владельцами каналов, финансы для выплаты з/п.</a:t>
            </a:r>
            <a:endParaRPr kumimoji="0" lang="ru-RU" sz="1000" dirty="0">
              <a:solidFill>
                <a:schemeClr val="tx1"/>
              </a:solidFill>
              <a:latin typeface="GT Walsheim Pro Light" panose="02000503040000020003" pitchFamily="50" charset="-52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27" y="159602"/>
            <a:ext cx="542953" cy="625507"/>
          </a:xfrm>
          <a:prstGeom prst="rect">
            <a:avLst/>
          </a:prstGeom>
        </p:spPr>
      </p:pic>
      <p:sp>
        <p:nvSpPr>
          <p:cNvPr id="18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  <a:endParaRPr sz="1600" cap="all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"/>
          <p:cNvSpPr txBox="1"/>
          <p:nvPr/>
        </p:nvSpPr>
        <p:spPr>
          <a:xfrm>
            <a:off x="405838" y="340774"/>
            <a:ext cx="776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ИНФОРМАЦИЯ О ЛИДЕРЕ И УЧАСТНИКАХ СТАРТАП-ПРОЕКТА</a:t>
            </a:r>
            <a:endParaRPr lang="ru-RU" sz="1600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1" name="Google Shape;31;p2"/>
          <p:cNvSpPr txBox="1"/>
          <p:nvPr/>
        </p:nvSpPr>
        <p:spPr>
          <a:xfrm>
            <a:off x="565115" y="1483648"/>
            <a:ext cx="4104300" cy="397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Расулова Майя Азад кызы</a:t>
            </a:r>
            <a:endParaRPr lang="ru-RU" sz="20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2" name="Google Shape;32;p2"/>
          <p:cNvSpPr txBox="1"/>
          <p:nvPr/>
        </p:nvSpPr>
        <p:spPr>
          <a:xfrm>
            <a:off x="258756" y="953572"/>
            <a:ext cx="374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8F00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Лидер стартап-проекта:</a:t>
            </a:r>
            <a:endParaRPr lang="ru-RU" sz="2000">
              <a:solidFill>
                <a:srgbClr val="8F00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3" name="Google Shape;33;p2"/>
          <p:cNvSpPr txBox="1"/>
          <p:nvPr/>
        </p:nvSpPr>
        <p:spPr>
          <a:xfrm>
            <a:off x="291272" y="3867147"/>
            <a:ext cx="11637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8F00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Команда стартап-проекта (участники стартап-проекта, которые работают в рамках акселерационной программы)</a:t>
            </a:r>
            <a:endParaRPr lang="ru-RU" sz="2000">
              <a:solidFill>
                <a:srgbClr val="8F00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Google Shape;34;p2"/>
          <p:cNvSpPr txBox="1"/>
          <p:nvPr/>
        </p:nvSpPr>
        <p:spPr>
          <a:xfrm>
            <a:off x="565150" y="4697730"/>
            <a:ext cx="3890645" cy="1013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Шишкина Ольга Ивановна </a:t>
            </a:r>
            <a:endParaRPr lang="ru-RU" sz="20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20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должность: студент</a:t>
            </a:r>
            <a:endParaRPr lang="ru-RU" sz="2000">
              <a:solidFill>
                <a:schemeClr val="dk1"/>
              </a:solidFill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20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роль в проекте: разведчик</a:t>
            </a:r>
            <a:endParaRPr lang="ru-RU" sz="20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Изображение 2" descr="Майячк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5625" y="1353820"/>
            <a:ext cx="1754505" cy="1754505"/>
          </a:xfrm>
          <a:prstGeom prst="rect">
            <a:avLst/>
          </a:prstGeom>
          <a:ln w="38100">
            <a:solidFill>
              <a:schemeClr val="accent4"/>
            </a:solidFill>
          </a:ln>
        </p:spPr>
      </p:pic>
      <p:pic>
        <p:nvPicPr>
          <p:cNvPr id="2" name="Изображение 1" descr="Олечк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5625" y="4575175"/>
            <a:ext cx="1754505" cy="1754505"/>
          </a:xfrm>
          <a:prstGeom prst="rect">
            <a:avLst/>
          </a:prstGeom>
          <a:ln w="38100">
            <a:solidFill>
              <a:schemeClr val="accent4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8F00FF"/>
                </a:solidFill>
              </a:rPr>
              <a:t>Спасибо!</a:t>
            </a:r>
            <a:endParaRPr lang="ru-RU" dirty="0">
              <a:solidFill>
                <a:srgbClr val="8F00FF"/>
              </a:solidFill>
            </a:endParaRPr>
          </a:p>
        </p:txBody>
      </p:sp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>
          <a:xfrm>
            <a:off x="1524000" y="5589240"/>
            <a:ext cx="3995936" cy="475034"/>
          </a:xfrm>
        </p:spPr>
        <p:txBody>
          <a:bodyPr/>
          <a:lstStyle/>
          <a:p>
            <a:endParaRPr lang="ru-RU" dirty="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mv="urn:schemas-microsoft-com:mac:vml">
  <p:tag name="may_ignore_ucw" val="true"/>
  <p:tag name="ppt/slides/slide5.xml" val="105661952"/>
  <p:tag name="ppt/slideLayouts/slideLayout1.xml" val="2095556408"/>
  <p:tag name="ppt/slideMasters/slideMaster1.xml" val="205650609"/>
  <p:tag name="ppt/theme/theme1.xml" val="4206782995"/>
  <p:tag name="ppt/slideLayouts/slideLayout2.xml" val="840759073"/>
  <p:tag name="ppt/slideLayouts/slideLayout3.xml" val="138831039"/>
  <p:tag name="ppt/slideLayouts/slideLayout4.xml" val="1619073701"/>
  <p:tag name="ppt/slideLayouts/slideLayout5.xml" val="1001974423"/>
  <p:tag name="ppt/slideLayouts/slideLayout6.xml" val="705951285"/>
  <p:tag name="ppt/slideMasters/slideMaster2.xml" val="2467406627"/>
  <p:tag name="ppt/theme/theme2.xml" val="1880791473"/>
  <p:tag name="ppt/slides/slide1.xml" val="3372888227"/>
  <p:tag name="ppt/notesSlides/notesSlide1.xml" val="781290142"/>
  <p:tag name="ppt/slides/slide2.xml" val="2123687792"/>
  <p:tag name="ppt/notesSlides/notesSlide2.xml" val="1380912062"/>
  <p:tag name="ppt/slides/slide3.xml" val="1834500568"/>
  <p:tag name="ppt/notesSlides/notesSlide3.xml" val="1380912062"/>
  <p:tag name="ppt/slides/slide4.xml" val="3803734963"/>
  <p:tag name="ppt/slides/slide6.xml" val="2608378498"/>
  <p:tag name="ppt/slides/slide7.xml" val="454151723"/>
  <p:tag name="ppt/notesSlides/notesSlide4.xml" val="1380912062"/>
  <p:tag name="ppt/slides/slide8.xml" val="2936126977"/>
  <p:tag name="ppt/notesSlides/notesSlide5.xml" val="781290142"/>
  <p:tag name="ppt/notesMasters/notesMaster1.xml" val="4196756"/>
  <p:tag name="ppt/theme/theme3.xml" val="2055113746"/>
  <p:tag name="ppt/media/image1.png" val="1935653856"/>
  <p:tag name="ppt/media/image2.png" val="3342252937"/>
  <p:tag name="ppt/media/image3.png" val="4107460563"/>
  <p:tag name="ppt/media/image4.png" val="1806925568"/>
  <p:tag name="ppt/media/image5.png" val="2623071444"/>
  <p:tag name="ppt/media/image6.png" val="2475355629"/>
  <p:tag name="ppt/media/image7.jpeg" val="2319029797"/>
  <p:tag name="ppt/media/image8.jpeg" val="222090601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 panose="020F0502020204030204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AC00"/>
        </a:solidFill>
        <a:ln w="12700">
          <a:miter lim="400000"/>
        </a:ln>
      </a:spPr>
      <a:bodyPr lIns="45718" tIns="45718" rIns="45718" bIns="45718" anchor="ctr"/>
      <a:lstStyle>
        <a:defPPr algn="ctr">
          <a:defRPr dirty="0">
            <a:solidFill>
              <a:srgbClr val="FCAF17"/>
            </a:solidFill>
            <a:latin typeface="+mj-lt"/>
            <a:ea typeface="+mj-ea"/>
            <a:cs typeface="+mj-cs"/>
            <a:sym typeface="Calibri" panose="020F0502020204030204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