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sldIdLst>
    <p:sldId id="309" r:id="rId2"/>
    <p:sldId id="310" r:id="rId3"/>
    <p:sldId id="281" r:id="rId4"/>
    <p:sldId id="286" r:id="rId5"/>
    <p:sldId id="311" r:id="rId6"/>
    <p:sldId id="291" r:id="rId7"/>
    <p:sldId id="312" r:id="rId8"/>
    <p:sldId id="296" r:id="rId9"/>
    <p:sldId id="301" r:id="rId10"/>
    <p:sldId id="306" r:id="rId11"/>
    <p:sldId id="307" r:id="rId12"/>
    <p:sldId id="308" r:id="rId13"/>
    <p:sldId id="267" r:id="rId14"/>
    <p:sldId id="268" r:id="rId15"/>
    <p:sldId id="269" r:id="rId16"/>
    <p:sldId id="313" r:id="rId17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1B26"/>
    <a:srgbClr val="FCAF17"/>
    <a:srgbClr val="FFC000"/>
    <a:srgbClr val="FBB3C1"/>
    <a:srgbClr val="9F00FF"/>
    <a:srgbClr val="D4EAFF"/>
    <a:srgbClr val="3D5793"/>
    <a:srgbClr val="2C3D7A"/>
    <a:srgbClr val="515F81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5" autoAdjust="0"/>
    <p:restoredTop sz="94694"/>
  </p:normalViewPr>
  <p:slideViewPr>
    <p:cSldViewPr snapToGrid="0" snapToObjects="1" showGuides="1">
      <p:cViewPr varScale="1">
        <p:scale>
          <a:sx n="82" d="100"/>
          <a:sy n="82" d="100"/>
        </p:scale>
        <p:origin x="581" y="58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82AE5AB-5063-4231-B1A5-572F67D16939}" type="doc">
      <dgm:prSet loTypeId="urn:microsoft.com/office/officeart/2005/8/layout/venn2" loCatId="relationship" qsTypeId="urn:microsoft.com/office/officeart/2005/8/quickstyle/simple3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503D065F-89C3-4FC1-B2DF-42174C880EA7}">
      <dgm:prSet phldrT="[Текст]" custT="1"/>
      <dgm:spPr>
        <a:solidFill>
          <a:srgbClr val="9F00FF"/>
        </a:solidFill>
      </dgm:spPr>
      <dgm:t>
        <a:bodyPr/>
        <a:lstStyle/>
        <a:p>
          <a:r>
            <a:rPr lang="en-US" sz="1800" b="1" dirty="0"/>
            <a:t>TAM</a:t>
          </a:r>
          <a:endParaRPr lang="ru-RU" sz="1800" b="1" dirty="0">
            <a:latin typeface="Geometria"/>
          </a:endParaRPr>
        </a:p>
        <a:p>
          <a:endParaRPr lang="ru-RU" sz="600" b="1" dirty="0"/>
        </a:p>
        <a:p>
          <a:endParaRPr lang="ru-RU" sz="600" b="1" dirty="0"/>
        </a:p>
      </dgm:t>
    </dgm:pt>
    <dgm:pt modelId="{5D6F7248-558E-48F1-8DFD-72F441EA4BAC}" type="parTrans" cxnId="{9696134D-0513-4768-8141-605B67B6CDBC}">
      <dgm:prSet/>
      <dgm:spPr/>
      <dgm:t>
        <a:bodyPr/>
        <a:lstStyle/>
        <a:p>
          <a:endParaRPr lang="ru-RU"/>
        </a:p>
      </dgm:t>
    </dgm:pt>
    <dgm:pt modelId="{0E227533-5BF7-4FB8-A788-4FCBC1F2234C}" type="sibTrans" cxnId="{9696134D-0513-4768-8141-605B67B6CDBC}">
      <dgm:prSet/>
      <dgm:spPr/>
      <dgm:t>
        <a:bodyPr/>
        <a:lstStyle/>
        <a:p>
          <a:endParaRPr lang="ru-RU"/>
        </a:p>
      </dgm:t>
    </dgm:pt>
    <dgm:pt modelId="{5176532C-8C01-4B0B-A0CC-5D023AA873C9}">
      <dgm:prSet phldrT="[Текст]" custT="1"/>
      <dgm:spPr>
        <a:solidFill>
          <a:srgbClr val="E31B26"/>
        </a:solidFill>
      </dgm:spPr>
      <dgm:t>
        <a:bodyPr/>
        <a:lstStyle/>
        <a:p>
          <a:r>
            <a:rPr lang="en-US" sz="2000" b="1" i="0" dirty="0"/>
            <a:t>SAM</a:t>
          </a:r>
          <a:endParaRPr lang="ru-RU" sz="2000" b="1" i="0" dirty="0"/>
        </a:p>
      </dgm:t>
    </dgm:pt>
    <dgm:pt modelId="{9E19A92B-3B4B-4546-B6F3-2E821D437FCD}" type="parTrans" cxnId="{174B4987-DD34-4394-B034-430722E5D6D8}">
      <dgm:prSet/>
      <dgm:spPr/>
      <dgm:t>
        <a:bodyPr/>
        <a:lstStyle/>
        <a:p>
          <a:endParaRPr lang="ru-RU"/>
        </a:p>
      </dgm:t>
    </dgm:pt>
    <dgm:pt modelId="{59C94C17-A77B-4809-BB20-545D9500DD9E}" type="sibTrans" cxnId="{174B4987-DD34-4394-B034-430722E5D6D8}">
      <dgm:prSet/>
      <dgm:spPr/>
      <dgm:t>
        <a:bodyPr/>
        <a:lstStyle/>
        <a:p>
          <a:endParaRPr lang="ru-RU"/>
        </a:p>
      </dgm:t>
    </dgm:pt>
    <dgm:pt modelId="{129B4448-1C76-4411-A485-E0553573EFD7}">
      <dgm:prSet phldrT="[Текст]" custT="1"/>
      <dgm:spPr>
        <a:solidFill>
          <a:srgbClr val="D4EAFF"/>
        </a:solidFill>
      </dgm:spPr>
      <dgm:t>
        <a:bodyPr/>
        <a:lstStyle/>
        <a:p>
          <a:endParaRPr lang="ru-RU" sz="2000" b="1" dirty="0"/>
        </a:p>
      </dgm:t>
    </dgm:pt>
    <dgm:pt modelId="{46BB1DF1-A31F-4308-B604-5AB53ACB5AF6}" type="parTrans" cxnId="{678BF1B1-EFB1-4F6C-871B-7CB5511F77A3}">
      <dgm:prSet/>
      <dgm:spPr/>
      <dgm:t>
        <a:bodyPr/>
        <a:lstStyle/>
        <a:p>
          <a:endParaRPr lang="ru-RU"/>
        </a:p>
      </dgm:t>
    </dgm:pt>
    <dgm:pt modelId="{68A648D8-B532-492C-9A4B-DE3FA6E4C781}" type="sibTrans" cxnId="{678BF1B1-EFB1-4F6C-871B-7CB5511F77A3}">
      <dgm:prSet/>
      <dgm:spPr/>
      <dgm:t>
        <a:bodyPr/>
        <a:lstStyle/>
        <a:p>
          <a:endParaRPr lang="ru-RU"/>
        </a:p>
      </dgm:t>
    </dgm:pt>
    <dgm:pt modelId="{4FA9F706-E0B2-473C-9C3A-AC01E6FDFF32}" type="pres">
      <dgm:prSet presAssocID="{182AE5AB-5063-4231-B1A5-572F67D16939}" presName="Name0" presStyleCnt="0">
        <dgm:presLayoutVars>
          <dgm:chMax val="7"/>
          <dgm:resizeHandles val="exact"/>
        </dgm:presLayoutVars>
      </dgm:prSet>
      <dgm:spPr/>
    </dgm:pt>
    <dgm:pt modelId="{1DE9A1C1-95F9-4A27-9E7E-5648641461E7}" type="pres">
      <dgm:prSet presAssocID="{182AE5AB-5063-4231-B1A5-572F67D16939}" presName="comp1" presStyleCnt="0"/>
      <dgm:spPr/>
    </dgm:pt>
    <dgm:pt modelId="{C130C618-F6FC-4154-968E-90DB86314F9D}" type="pres">
      <dgm:prSet presAssocID="{182AE5AB-5063-4231-B1A5-572F67D16939}" presName="circle1" presStyleLbl="node1" presStyleIdx="0" presStyleCnt="3" custScaleX="99719" custLinFactNeighborX="1404" custLinFactNeighborY="703"/>
      <dgm:spPr/>
    </dgm:pt>
    <dgm:pt modelId="{C110CDAA-4693-4EAB-9E22-6E5D0D0B1AA7}" type="pres">
      <dgm:prSet presAssocID="{182AE5AB-5063-4231-B1A5-572F67D16939}" presName="c1text" presStyleLbl="node1" presStyleIdx="0" presStyleCnt="3">
        <dgm:presLayoutVars>
          <dgm:bulletEnabled val="1"/>
        </dgm:presLayoutVars>
      </dgm:prSet>
      <dgm:spPr/>
    </dgm:pt>
    <dgm:pt modelId="{5FFAD526-F145-43E2-A8CD-6A8328C557A6}" type="pres">
      <dgm:prSet presAssocID="{182AE5AB-5063-4231-B1A5-572F67D16939}" presName="comp2" presStyleCnt="0"/>
      <dgm:spPr/>
    </dgm:pt>
    <dgm:pt modelId="{667A1505-F87F-45D2-83B3-486D18C89D23}" type="pres">
      <dgm:prSet presAssocID="{182AE5AB-5063-4231-B1A5-572F67D16939}" presName="circle2" presStyleLbl="node1" presStyleIdx="1" presStyleCnt="3"/>
      <dgm:spPr/>
    </dgm:pt>
    <dgm:pt modelId="{B1F9C13F-3482-4085-830A-6CF023CD8F69}" type="pres">
      <dgm:prSet presAssocID="{182AE5AB-5063-4231-B1A5-572F67D16939}" presName="c2text" presStyleLbl="node1" presStyleIdx="1" presStyleCnt="3">
        <dgm:presLayoutVars>
          <dgm:bulletEnabled val="1"/>
        </dgm:presLayoutVars>
      </dgm:prSet>
      <dgm:spPr/>
    </dgm:pt>
    <dgm:pt modelId="{17BDBAB1-20F9-4299-B35F-41C8182F2CC7}" type="pres">
      <dgm:prSet presAssocID="{182AE5AB-5063-4231-B1A5-572F67D16939}" presName="comp3" presStyleCnt="0"/>
      <dgm:spPr/>
    </dgm:pt>
    <dgm:pt modelId="{D295127F-26E2-4AEC-BC2F-1C6C4C063126}" type="pres">
      <dgm:prSet presAssocID="{182AE5AB-5063-4231-B1A5-572F67D16939}" presName="circle3" presStyleLbl="node1" presStyleIdx="2" presStyleCnt="3" custScaleX="131016" custLinFactNeighborX="-1675" custLinFactNeighborY="-344"/>
      <dgm:spPr/>
    </dgm:pt>
    <dgm:pt modelId="{23E51A1C-EFE9-4BD7-B804-72F80188CDE4}" type="pres">
      <dgm:prSet presAssocID="{182AE5AB-5063-4231-B1A5-572F67D16939}" presName="c3text" presStyleLbl="node1" presStyleIdx="2" presStyleCnt="3">
        <dgm:presLayoutVars>
          <dgm:bulletEnabled val="1"/>
        </dgm:presLayoutVars>
      </dgm:prSet>
      <dgm:spPr/>
    </dgm:pt>
  </dgm:ptLst>
  <dgm:cxnLst>
    <dgm:cxn modelId="{D5A94F3F-966A-4E99-BE39-B3943CA27935}" type="presOf" srcId="{129B4448-1C76-4411-A485-E0553573EFD7}" destId="{23E51A1C-EFE9-4BD7-B804-72F80188CDE4}" srcOrd="1" destOrd="0" presId="urn:microsoft.com/office/officeart/2005/8/layout/venn2"/>
    <dgm:cxn modelId="{9696134D-0513-4768-8141-605B67B6CDBC}" srcId="{182AE5AB-5063-4231-B1A5-572F67D16939}" destId="{503D065F-89C3-4FC1-B2DF-42174C880EA7}" srcOrd="0" destOrd="0" parTransId="{5D6F7248-558E-48F1-8DFD-72F441EA4BAC}" sibTransId="{0E227533-5BF7-4FB8-A788-4FCBC1F2234C}"/>
    <dgm:cxn modelId="{F8216981-3614-4F2E-81BE-E223282C1613}" type="presOf" srcId="{503D065F-89C3-4FC1-B2DF-42174C880EA7}" destId="{C110CDAA-4693-4EAB-9E22-6E5D0D0B1AA7}" srcOrd="1" destOrd="0" presId="urn:microsoft.com/office/officeart/2005/8/layout/venn2"/>
    <dgm:cxn modelId="{0C064F85-1724-41FC-928F-6112A379DA8A}" type="presOf" srcId="{5176532C-8C01-4B0B-A0CC-5D023AA873C9}" destId="{B1F9C13F-3482-4085-830A-6CF023CD8F69}" srcOrd="1" destOrd="0" presId="urn:microsoft.com/office/officeart/2005/8/layout/venn2"/>
    <dgm:cxn modelId="{6B573887-97B8-4400-9423-AE737C9331DD}" type="presOf" srcId="{129B4448-1C76-4411-A485-E0553573EFD7}" destId="{D295127F-26E2-4AEC-BC2F-1C6C4C063126}" srcOrd="0" destOrd="0" presId="urn:microsoft.com/office/officeart/2005/8/layout/venn2"/>
    <dgm:cxn modelId="{174B4987-DD34-4394-B034-430722E5D6D8}" srcId="{182AE5AB-5063-4231-B1A5-572F67D16939}" destId="{5176532C-8C01-4B0B-A0CC-5D023AA873C9}" srcOrd="1" destOrd="0" parTransId="{9E19A92B-3B4B-4546-B6F3-2E821D437FCD}" sibTransId="{59C94C17-A77B-4809-BB20-545D9500DD9E}"/>
    <dgm:cxn modelId="{51021294-466E-4AE8-A94B-E3D4CF63C045}" type="presOf" srcId="{503D065F-89C3-4FC1-B2DF-42174C880EA7}" destId="{C130C618-F6FC-4154-968E-90DB86314F9D}" srcOrd="0" destOrd="0" presId="urn:microsoft.com/office/officeart/2005/8/layout/venn2"/>
    <dgm:cxn modelId="{6D817EA0-FD21-48BF-AC7F-DFFD227A82E7}" type="presOf" srcId="{5176532C-8C01-4B0B-A0CC-5D023AA873C9}" destId="{667A1505-F87F-45D2-83B3-486D18C89D23}" srcOrd="0" destOrd="0" presId="urn:microsoft.com/office/officeart/2005/8/layout/venn2"/>
    <dgm:cxn modelId="{678BF1B1-EFB1-4F6C-871B-7CB5511F77A3}" srcId="{182AE5AB-5063-4231-B1A5-572F67D16939}" destId="{129B4448-1C76-4411-A485-E0553573EFD7}" srcOrd="2" destOrd="0" parTransId="{46BB1DF1-A31F-4308-B604-5AB53ACB5AF6}" sibTransId="{68A648D8-B532-492C-9A4B-DE3FA6E4C781}"/>
    <dgm:cxn modelId="{0A5C89D4-6665-4F31-909E-AAA6C50FAE5F}" type="presOf" srcId="{182AE5AB-5063-4231-B1A5-572F67D16939}" destId="{4FA9F706-E0B2-473C-9C3A-AC01E6FDFF32}" srcOrd="0" destOrd="0" presId="urn:microsoft.com/office/officeart/2005/8/layout/venn2"/>
    <dgm:cxn modelId="{CC5B0632-FD1A-4422-87E3-8ECDAD633B8E}" type="presParOf" srcId="{4FA9F706-E0B2-473C-9C3A-AC01E6FDFF32}" destId="{1DE9A1C1-95F9-4A27-9E7E-5648641461E7}" srcOrd="0" destOrd="0" presId="urn:microsoft.com/office/officeart/2005/8/layout/venn2"/>
    <dgm:cxn modelId="{1503B8E6-B955-4254-BA3B-3CDFCABE8BF4}" type="presParOf" srcId="{1DE9A1C1-95F9-4A27-9E7E-5648641461E7}" destId="{C130C618-F6FC-4154-968E-90DB86314F9D}" srcOrd="0" destOrd="0" presId="urn:microsoft.com/office/officeart/2005/8/layout/venn2"/>
    <dgm:cxn modelId="{5F33DA2F-4D3A-4C37-A543-ED47606BA68D}" type="presParOf" srcId="{1DE9A1C1-95F9-4A27-9E7E-5648641461E7}" destId="{C110CDAA-4693-4EAB-9E22-6E5D0D0B1AA7}" srcOrd="1" destOrd="0" presId="urn:microsoft.com/office/officeart/2005/8/layout/venn2"/>
    <dgm:cxn modelId="{1EAA2DB6-517A-4201-B000-2330263BD999}" type="presParOf" srcId="{4FA9F706-E0B2-473C-9C3A-AC01E6FDFF32}" destId="{5FFAD526-F145-43E2-A8CD-6A8328C557A6}" srcOrd="1" destOrd="0" presId="urn:microsoft.com/office/officeart/2005/8/layout/venn2"/>
    <dgm:cxn modelId="{360CD87D-E6E5-4EEC-943E-BC890664F30D}" type="presParOf" srcId="{5FFAD526-F145-43E2-A8CD-6A8328C557A6}" destId="{667A1505-F87F-45D2-83B3-486D18C89D23}" srcOrd="0" destOrd="0" presId="urn:microsoft.com/office/officeart/2005/8/layout/venn2"/>
    <dgm:cxn modelId="{84574950-570C-4990-9618-09CA92422074}" type="presParOf" srcId="{5FFAD526-F145-43E2-A8CD-6A8328C557A6}" destId="{B1F9C13F-3482-4085-830A-6CF023CD8F69}" srcOrd="1" destOrd="0" presId="urn:microsoft.com/office/officeart/2005/8/layout/venn2"/>
    <dgm:cxn modelId="{FCBDB98F-AF49-44F4-909F-4A2AD0AFAC65}" type="presParOf" srcId="{4FA9F706-E0B2-473C-9C3A-AC01E6FDFF32}" destId="{17BDBAB1-20F9-4299-B35F-41C8182F2CC7}" srcOrd="2" destOrd="0" presId="urn:microsoft.com/office/officeart/2005/8/layout/venn2"/>
    <dgm:cxn modelId="{98FF6FB5-087F-4716-80B0-7D1854221ECE}" type="presParOf" srcId="{17BDBAB1-20F9-4299-B35F-41C8182F2CC7}" destId="{D295127F-26E2-4AEC-BC2F-1C6C4C063126}" srcOrd="0" destOrd="0" presId="urn:microsoft.com/office/officeart/2005/8/layout/venn2"/>
    <dgm:cxn modelId="{3693DE1C-7128-4047-BDC8-B1DBA014DCD9}" type="presParOf" srcId="{17BDBAB1-20F9-4299-B35F-41C8182F2CC7}" destId="{23E51A1C-EFE9-4BD7-B804-72F80188CDE4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82AE5AB-5063-4231-B1A5-572F67D16939}" type="doc">
      <dgm:prSet loTypeId="urn:microsoft.com/office/officeart/2005/8/layout/venn2" loCatId="relationship" qsTypeId="urn:microsoft.com/office/officeart/2005/8/quickstyle/simple3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503D065F-89C3-4FC1-B2DF-42174C880EA7}">
      <dgm:prSet phldrT="[Текст]" custT="1"/>
      <dgm:spPr>
        <a:solidFill>
          <a:srgbClr val="9F00FF"/>
        </a:solidFill>
      </dgm:spPr>
      <dgm:t>
        <a:bodyPr/>
        <a:lstStyle/>
        <a:p>
          <a:r>
            <a:rPr lang="en-US" sz="1800" b="1" dirty="0"/>
            <a:t>TAM</a:t>
          </a:r>
          <a:endParaRPr lang="ru-RU" sz="1800" b="1" dirty="0">
            <a:latin typeface="Geometria"/>
          </a:endParaRPr>
        </a:p>
        <a:p>
          <a:endParaRPr lang="ru-RU" sz="600" b="1" dirty="0"/>
        </a:p>
        <a:p>
          <a:endParaRPr lang="ru-RU" sz="600" b="1" dirty="0"/>
        </a:p>
      </dgm:t>
    </dgm:pt>
    <dgm:pt modelId="{5D6F7248-558E-48F1-8DFD-72F441EA4BAC}" type="parTrans" cxnId="{9696134D-0513-4768-8141-605B67B6CDBC}">
      <dgm:prSet/>
      <dgm:spPr/>
      <dgm:t>
        <a:bodyPr/>
        <a:lstStyle/>
        <a:p>
          <a:endParaRPr lang="ru-RU"/>
        </a:p>
      </dgm:t>
    </dgm:pt>
    <dgm:pt modelId="{0E227533-5BF7-4FB8-A788-4FCBC1F2234C}" type="sibTrans" cxnId="{9696134D-0513-4768-8141-605B67B6CDBC}">
      <dgm:prSet/>
      <dgm:spPr/>
      <dgm:t>
        <a:bodyPr/>
        <a:lstStyle/>
        <a:p>
          <a:endParaRPr lang="ru-RU"/>
        </a:p>
      </dgm:t>
    </dgm:pt>
    <dgm:pt modelId="{5176532C-8C01-4B0B-A0CC-5D023AA873C9}">
      <dgm:prSet phldrT="[Текст]" custT="1"/>
      <dgm:spPr>
        <a:solidFill>
          <a:srgbClr val="E31B26"/>
        </a:solidFill>
      </dgm:spPr>
      <dgm:t>
        <a:bodyPr/>
        <a:lstStyle/>
        <a:p>
          <a:r>
            <a:rPr lang="en-US" sz="2000" b="1" i="0" dirty="0"/>
            <a:t>SAM</a:t>
          </a:r>
          <a:endParaRPr lang="ru-RU" sz="2000" b="1" i="0" dirty="0"/>
        </a:p>
      </dgm:t>
    </dgm:pt>
    <dgm:pt modelId="{9E19A92B-3B4B-4546-B6F3-2E821D437FCD}" type="parTrans" cxnId="{174B4987-DD34-4394-B034-430722E5D6D8}">
      <dgm:prSet/>
      <dgm:spPr/>
      <dgm:t>
        <a:bodyPr/>
        <a:lstStyle/>
        <a:p>
          <a:endParaRPr lang="ru-RU"/>
        </a:p>
      </dgm:t>
    </dgm:pt>
    <dgm:pt modelId="{59C94C17-A77B-4809-BB20-545D9500DD9E}" type="sibTrans" cxnId="{174B4987-DD34-4394-B034-430722E5D6D8}">
      <dgm:prSet/>
      <dgm:spPr/>
      <dgm:t>
        <a:bodyPr/>
        <a:lstStyle/>
        <a:p>
          <a:endParaRPr lang="ru-RU"/>
        </a:p>
      </dgm:t>
    </dgm:pt>
    <dgm:pt modelId="{129B4448-1C76-4411-A485-E0553573EFD7}">
      <dgm:prSet phldrT="[Текст]" custT="1"/>
      <dgm:spPr>
        <a:solidFill>
          <a:srgbClr val="D4EAFF"/>
        </a:solidFill>
      </dgm:spPr>
      <dgm:t>
        <a:bodyPr/>
        <a:lstStyle/>
        <a:p>
          <a:endParaRPr lang="ru-RU" sz="2000" b="1" dirty="0"/>
        </a:p>
      </dgm:t>
    </dgm:pt>
    <dgm:pt modelId="{46BB1DF1-A31F-4308-B604-5AB53ACB5AF6}" type="parTrans" cxnId="{678BF1B1-EFB1-4F6C-871B-7CB5511F77A3}">
      <dgm:prSet/>
      <dgm:spPr/>
      <dgm:t>
        <a:bodyPr/>
        <a:lstStyle/>
        <a:p>
          <a:endParaRPr lang="ru-RU"/>
        </a:p>
      </dgm:t>
    </dgm:pt>
    <dgm:pt modelId="{68A648D8-B532-492C-9A4B-DE3FA6E4C781}" type="sibTrans" cxnId="{678BF1B1-EFB1-4F6C-871B-7CB5511F77A3}">
      <dgm:prSet/>
      <dgm:spPr/>
      <dgm:t>
        <a:bodyPr/>
        <a:lstStyle/>
        <a:p>
          <a:endParaRPr lang="ru-RU"/>
        </a:p>
      </dgm:t>
    </dgm:pt>
    <dgm:pt modelId="{4FA9F706-E0B2-473C-9C3A-AC01E6FDFF32}" type="pres">
      <dgm:prSet presAssocID="{182AE5AB-5063-4231-B1A5-572F67D16939}" presName="Name0" presStyleCnt="0">
        <dgm:presLayoutVars>
          <dgm:chMax val="7"/>
          <dgm:resizeHandles val="exact"/>
        </dgm:presLayoutVars>
      </dgm:prSet>
      <dgm:spPr/>
    </dgm:pt>
    <dgm:pt modelId="{1DE9A1C1-95F9-4A27-9E7E-5648641461E7}" type="pres">
      <dgm:prSet presAssocID="{182AE5AB-5063-4231-B1A5-572F67D16939}" presName="comp1" presStyleCnt="0"/>
      <dgm:spPr/>
    </dgm:pt>
    <dgm:pt modelId="{C130C618-F6FC-4154-968E-90DB86314F9D}" type="pres">
      <dgm:prSet presAssocID="{182AE5AB-5063-4231-B1A5-572F67D16939}" presName="circle1" presStyleLbl="node1" presStyleIdx="0" presStyleCnt="3" custScaleX="99719"/>
      <dgm:spPr/>
    </dgm:pt>
    <dgm:pt modelId="{C110CDAA-4693-4EAB-9E22-6E5D0D0B1AA7}" type="pres">
      <dgm:prSet presAssocID="{182AE5AB-5063-4231-B1A5-572F67D16939}" presName="c1text" presStyleLbl="node1" presStyleIdx="0" presStyleCnt="3">
        <dgm:presLayoutVars>
          <dgm:bulletEnabled val="1"/>
        </dgm:presLayoutVars>
      </dgm:prSet>
      <dgm:spPr/>
    </dgm:pt>
    <dgm:pt modelId="{5FFAD526-F145-43E2-A8CD-6A8328C557A6}" type="pres">
      <dgm:prSet presAssocID="{182AE5AB-5063-4231-B1A5-572F67D16939}" presName="comp2" presStyleCnt="0"/>
      <dgm:spPr/>
    </dgm:pt>
    <dgm:pt modelId="{667A1505-F87F-45D2-83B3-486D18C89D23}" type="pres">
      <dgm:prSet presAssocID="{182AE5AB-5063-4231-B1A5-572F67D16939}" presName="circle2" presStyleLbl="node1" presStyleIdx="1" presStyleCnt="3"/>
      <dgm:spPr/>
    </dgm:pt>
    <dgm:pt modelId="{B1F9C13F-3482-4085-830A-6CF023CD8F69}" type="pres">
      <dgm:prSet presAssocID="{182AE5AB-5063-4231-B1A5-572F67D16939}" presName="c2text" presStyleLbl="node1" presStyleIdx="1" presStyleCnt="3">
        <dgm:presLayoutVars>
          <dgm:bulletEnabled val="1"/>
        </dgm:presLayoutVars>
      </dgm:prSet>
      <dgm:spPr/>
    </dgm:pt>
    <dgm:pt modelId="{17BDBAB1-20F9-4299-B35F-41C8182F2CC7}" type="pres">
      <dgm:prSet presAssocID="{182AE5AB-5063-4231-B1A5-572F67D16939}" presName="comp3" presStyleCnt="0"/>
      <dgm:spPr/>
    </dgm:pt>
    <dgm:pt modelId="{D295127F-26E2-4AEC-BC2F-1C6C4C063126}" type="pres">
      <dgm:prSet presAssocID="{182AE5AB-5063-4231-B1A5-572F67D16939}" presName="circle3" presStyleLbl="node1" presStyleIdx="2" presStyleCnt="3" custScaleX="131016" custLinFactNeighborX="-1675" custLinFactNeighborY="-344"/>
      <dgm:spPr/>
    </dgm:pt>
    <dgm:pt modelId="{23E51A1C-EFE9-4BD7-B804-72F80188CDE4}" type="pres">
      <dgm:prSet presAssocID="{182AE5AB-5063-4231-B1A5-572F67D16939}" presName="c3text" presStyleLbl="node1" presStyleIdx="2" presStyleCnt="3">
        <dgm:presLayoutVars>
          <dgm:bulletEnabled val="1"/>
        </dgm:presLayoutVars>
      </dgm:prSet>
      <dgm:spPr/>
    </dgm:pt>
  </dgm:ptLst>
  <dgm:cxnLst>
    <dgm:cxn modelId="{D5A94F3F-966A-4E99-BE39-B3943CA27935}" type="presOf" srcId="{129B4448-1C76-4411-A485-E0553573EFD7}" destId="{23E51A1C-EFE9-4BD7-B804-72F80188CDE4}" srcOrd="1" destOrd="0" presId="urn:microsoft.com/office/officeart/2005/8/layout/venn2"/>
    <dgm:cxn modelId="{9696134D-0513-4768-8141-605B67B6CDBC}" srcId="{182AE5AB-5063-4231-B1A5-572F67D16939}" destId="{503D065F-89C3-4FC1-B2DF-42174C880EA7}" srcOrd="0" destOrd="0" parTransId="{5D6F7248-558E-48F1-8DFD-72F441EA4BAC}" sibTransId="{0E227533-5BF7-4FB8-A788-4FCBC1F2234C}"/>
    <dgm:cxn modelId="{F8216981-3614-4F2E-81BE-E223282C1613}" type="presOf" srcId="{503D065F-89C3-4FC1-B2DF-42174C880EA7}" destId="{C110CDAA-4693-4EAB-9E22-6E5D0D0B1AA7}" srcOrd="1" destOrd="0" presId="urn:microsoft.com/office/officeart/2005/8/layout/venn2"/>
    <dgm:cxn modelId="{0C064F85-1724-41FC-928F-6112A379DA8A}" type="presOf" srcId="{5176532C-8C01-4B0B-A0CC-5D023AA873C9}" destId="{B1F9C13F-3482-4085-830A-6CF023CD8F69}" srcOrd="1" destOrd="0" presId="urn:microsoft.com/office/officeart/2005/8/layout/venn2"/>
    <dgm:cxn modelId="{6B573887-97B8-4400-9423-AE737C9331DD}" type="presOf" srcId="{129B4448-1C76-4411-A485-E0553573EFD7}" destId="{D295127F-26E2-4AEC-BC2F-1C6C4C063126}" srcOrd="0" destOrd="0" presId="urn:microsoft.com/office/officeart/2005/8/layout/venn2"/>
    <dgm:cxn modelId="{174B4987-DD34-4394-B034-430722E5D6D8}" srcId="{182AE5AB-5063-4231-B1A5-572F67D16939}" destId="{5176532C-8C01-4B0B-A0CC-5D023AA873C9}" srcOrd="1" destOrd="0" parTransId="{9E19A92B-3B4B-4546-B6F3-2E821D437FCD}" sibTransId="{59C94C17-A77B-4809-BB20-545D9500DD9E}"/>
    <dgm:cxn modelId="{51021294-466E-4AE8-A94B-E3D4CF63C045}" type="presOf" srcId="{503D065F-89C3-4FC1-B2DF-42174C880EA7}" destId="{C130C618-F6FC-4154-968E-90DB86314F9D}" srcOrd="0" destOrd="0" presId="urn:microsoft.com/office/officeart/2005/8/layout/venn2"/>
    <dgm:cxn modelId="{6D817EA0-FD21-48BF-AC7F-DFFD227A82E7}" type="presOf" srcId="{5176532C-8C01-4B0B-A0CC-5D023AA873C9}" destId="{667A1505-F87F-45D2-83B3-486D18C89D23}" srcOrd="0" destOrd="0" presId="urn:microsoft.com/office/officeart/2005/8/layout/venn2"/>
    <dgm:cxn modelId="{678BF1B1-EFB1-4F6C-871B-7CB5511F77A3}" srcId="{182AE5AB-5063-4231-B1A5-572F67D16939}" destId="{129B4448-1C76-4411-A485-E0553573EFD7}" srcOrd="2" destOrd="0" parTransId="{46BB1DF1-A31F-4308-B604-5AB53ACB5AF6}" sibTransId="{68A648D8-B532-492C-9A4B-DE3FA6E4C781}"/>
    <dgm:cxn modelId="{0A5C89D4-6665-4F31-909E-AAA6C50FAE5F}" type="presOf" srcId="{182AE5AB-5063-4231-B1A5-572F67D16939}" destId="{4FA9F706-E0B2-473C-9C3A-AC01E6FDFF32}" srcOrd="0" destOrd="0" presId="urn:microsoft.com/office/officeart/2005/8/layout/venn2"/>
    <dgm:cxn modelId="{CC5B0632-FD1A-4422-87E3-8ECDAD633B8E}" type="presParOf" srcId="{4FA9F706-E0B2-473C-9C3A-AC01E6FDFF32}" destId="{1DE9A1C1-95F9-4A27-9E7E-5648641461E7}" srcOrd="0" destOrd="0" presId="urn:microsoft.com/office/officeart/2005/8/layout/venn2"/>
    <dgm:cxn modelId="{1503B8E6-B955-4254-BA3B-3CDFCABE8BF4}" type="presParOf" srcId="{1DE9A1C1-95F9-4A27-9E7E-5648641461E7}" destId="{C130C618-F6FC-4154-968E-90DB86314F9D}" srcOrd="0" destOrd="0" presId="urn:microsoft.com/office/officeart/2005/8/layout/venn2"/>
    <dgm:cxn modelId="{5F33DA2F-4D3A-4C37-A543-ED47606BA68D}" type="presParOf" srcId="{1DE9A1C1-95F9-4A27-9E7E-5648641461E7}" destId="{C110CDAA-4693-4EAB-9E22-6E5D0D0B1AA7}" srcOrd="1" destOrd="0" presId="urn:microsoft.com/office/officeart/2005/8/layout/venn2"/>
    <dgm:cxn modelId="{1EAA2DB6-517A-4201-B000-2330263BD999}" type="presParOf" srcId="{4FA9F706-E0B2-473C-9C3A-AC01E6FDFF32}" destId="{5FFAD526-F145-43E2-A8CD-6A8328C557A6}" srcOrd="1" destOrd="0" presId="urn:microsoft.com/office/officeart/2005/8/layout/venn2"/>
    <dgm:cxn modelId="{360CD87D-E6E5-4EEC-943E-BC890664F30D}" type="presParOf" srcId="{5FFAD526-F145-43E2-A8CD-6A8328C557A6}" destId="{667A1505-F87F-45D2-83B3-486D18C89D23}" srcOrd="0" destOrd="0" presId="urn:microsoft.com/office/officeart/2005/8/layout/venn2"/>
    <dgm:cxn modelId="{84574950-570C-4990-9618-09CA92422074}" type="presParOf" srcId="{5FFAD526-F145-43E2-A8CD-6A8328C557A6}" destId="{B1F9C13F-3482-4085-830A-6CF023CD8F69}" srcOrd="1" destOrd="0" presId="urn:microsoft.com/office/officeart/2005/8/layout/venn2"/>
    <dgm:cxn modelId="{FCBDB98F-AF49-44F4-909F-4A2AD0AFAC65}" type="presParOf" srcId="{4FA9F706-E0B2-473C-9C3A-AC01E6FDFF32}" destId="{17BDBAB1-20F9-4299-B35F-41C8182F2CC7}" srcOrd="2" destOrd="0" presId="urn:microsoft.com/office/officeart/2005/8/layout/venn2"/>
    <dgm:cxn modelId="{98FF6FB5-087F-4716-80B0-7D1854221ECE}" type="presParOf" srcId="{17BDBAB1-20F9-4299-B35F-41C8182F2CC7}" destId="{D295127F-26E2-4AEC-BC2F-1C6C4C063126}" srcOrd="0" destOrd="0" presId="urn:microsoft.com/office/officeart/2005/8/layout/venn2"/>
    <dgm:cxn modelId="{3693DE1C-7128-4047-BDC8-B1DBA014DCD9}" type="presParOf" srcId="{17BDBAB1-20F9-4299-B35F-41C8182F2CC7}" destId="{23E51A1C-EFE9-4BD7-B804-72F80188CDE4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30C618-F6FC-4154-968E-90DB86314F9D}">
      <dsp:nvSpPr>
        <dsp:cNvPr id="0" name=""/>
        <dsp:cNvSpPr/>
      </dsp:nvSpPr>
      <dsp:spPr>
        <a:xfrm>
          <a:off x="737826" y="0"/>
          <a:ext cx="3779873" cy="3790525"/>
        </a:xfrm>
        <a:prstGeom prst="ellipse">
          <a:avLst/>
        </a:prstGeom>
        <a:solidFill>
          <a:srgbClr val="9F00FF"/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TAM</a:t>
          </a:r>
          <a:endParaRPr lang="ru-RU" sz="1800" b="1" kern="1200" dirty="0">
            <a:latin typeface="Geometria"/>
          </a:endParaRP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600" b="1" kern="1200" dirty="0"/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600" b="1" kern="1200" dirty="0"/>
        </a:p>
      </dsp:txBody>
      <dsp:txXfrm>
        <a:off x="1967230" y="189526"/>
        <a:ext cx="1321065" cy="568578"/>
      </dsp:txXfrm>
    </dsp:sp>
    <dsp:sp modelId="{667A1505-F87F-45D2-83B3-486D18C89D23}">
      <dsp:nvSpPr>
        <dsp:cNvPr id="0" name=""/>
        <dsp:cNvSpPr/>
      </dsp:nvSpPr>
      <dsp:spPr>
        <a:xfrm>
          <a:off x="1153097" y="947631"/>
          <a:ext cx="2842893" cy="2842893"/>
        </a:xfrm>
        <a:prstGeom prst="ellipse">
          <a:avLst/>
        </a:prstGeom>
        <a:solidFill>
          <a:srgbClr val="E31B26"/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/>
            <a:t>SAM</a:t>
          </a:r>
          <a:endParaRPr lang="ru-RU" sz="2000" b="1" i="0" kern="1200" dirty="0"/>
        </a:p>
      </dsp:txBody>
      <dsp:txXfrm>
        <a:off x="1912149" y="1125312"/>
        <a:ext cx="1324788" cy="533042"/>
      </dsp:txXfrm>
    </dsp:sp>
    <dsp:sp modelId="{D295127F-26E2-4AEC-BC2F-1C6C4C063126}">
      <dsp:nvSpPr>
        <dsp:cNvPr id="0" name=""/>
        <dsp:cNvSpPr/>
      </dsp:nvSpPr>
      <dsp:spPr>
        <a:xfrm>
          <a:off x="1301249" y="1888742"/>
          <a:ext cx="2483097" cy="1895262"/>
        </a:xfrm>
        <a:prstGeom prst="ellipse">
          <a:avLst/>
        </a:prstGeom>
        <a:solidFill>
          <a:srgbClr val="D4EAFF"/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000" b="1" kern="1200" dirty="0"/>
        </a:p>
      </dsp:txBody>
      <dsp:txXfrm>
        <a:off x="1664890" y="2362558"/>
        <a:ext cx="1755814" cy="94763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30C618-F6FC-4154-968E-90DB86314F9D}">
      <dsp:nvSpPr>
        <dsp:cNvPr id="0" name=""/>
        <dsp:cNvSpPr/>
      </dsp:nvSpPr>
      <dsp:spPr>
        <a:xfrm>
          <a:off x="684607" y="0"/>
          <a:ext cx="3779873" cy="3790525"/>
        </a:xfrm>
        <a:prstGeom prst="ellipse">
          <a:avLst/>
        </a:prstGeom>
        <a:solidFill>
          <a:srgbClr val="9F00FF"/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TAM</a:t>
          </a:r>
          <a:endParaRPr lang="ru-RU" sz="1800" b="1" kern="1200" dirty="0">
            <a:latin typeface="Geometria"/>
          </a:endParaRP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600" b="1" kern="1200" dirty="0"/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600" b="1" kern="1200" dirty="0"/>
        </a:p>
      </dsp:txBody>
      <dsp:txXfrm>
        <a:off x="1914011" y="189526"/>
        <a:ext cx="1321065" cy="568578"/>
      </dsp:txXfrm>
    </dsp:sp>
    <dsp:sp modelId="{667A1505-F87F-45D2-83B3-486D18C89D23}">
      <dsp:nvSpPr>
        <dsp:cNvPr id="0" name=""/>
        <dsp:cNvSpPr/>
      </dsp:nvSpPr>
      <dsp:spPr>
        <a:xfrm>
          <a:off x="1153097" y="947631"/>
          <a:ext cx="2842893" cy="2842893"/>
        </a:xfrm>
        <a:prstGeom prst="ellipse">
          <a:avLst/>
        </a:prstGeom>
        <a:solidFill>
          <a:srgbClr val="E31B26"/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/>
            <a:t>SAM</a:t>
          </a:r>
          <a:endParaRPr lang="ru-RU" sz="2000" b="1" i="0" kern="1200" dirty="0"/>
        </a:p>
      </dsp:txBody>
      <dsp:txXfrm>
        <a:off x="1912149" y="1125312"/>
        <a:ext cx="1324788" cy="533042"/>
      </dsp:txXfrm>
    </dsp:sp>
    <dsp:sp modelId="{D295127F-26E2-4AEC-BC2F-1C6C4C063126}">
      <dsp:nvSpPr>
        <dsp:cNvPr id="0" name=""/>
        <dsp:cNvSpPr/>
      </dsp:nvSpPr>
      <dsp:spPr>
        <a:xfrm>
          <a:off x="1301249" y="1888742"/>
          <a:ext cx="2483097" cy="1895262"/>
        </a:xfrm>
        <a:prstGeom prst="ellipse">
          <a:avLst/>
        </a:prstGeom>
        <a:solidFill>
          <a:srgbClr val="D4EAFF"/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000" b="1" kern="1200" dirty="0"/>
        </a:p>
      </dsp:txBody>
      <dsp:txXfrm>
        <a:off x="1664890" y="2362558"/>
        <a:ext cx="1755814" cy="94763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49275149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677F12C-42DE-4C1B-85AC-5D7B5894778D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31190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677F12C-42DE-4C1B-85AC-5D7B5894778D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99968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320033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26304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487818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19226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134755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725301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 fontScale="92500"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CFCE72F7-76BA-45F2-A080-B9052113366D}" type="datetimeFigureOut">
              <a:rPr lang="ru-RU" smtClean="0"/>
              <a:t>14.01.2024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29DF4-E60E-4728-BF8E-0199D7E18F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27499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6" r:id="rId7"/>
    <p:sldLayoutId id="2147483657" r:id="rId8"/>
    <p:sldLayoutId id="2147483658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microsoft.com/office/2007/relationships/diagramDrawing" Target="../diagrams/drawing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diagramColors" Target="../diagrams/colors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11" Type="http://schemas.openxmlformats.org/officeDocument/2006/relationships/diagramQuickStyle" Target="../diagrams/quickStyle2.xml"/><Relationship Id="rId5" Type="http://schemas.openxmlformats.org/officeDocument/2006/relationships/diagramQuickStyle" Target="../diagrams/quickStyle1.xml"/><Relationship Id="rId10" Type="http://schemas.openxmlformats.org/officeDocument/2006/relationships/diagramLayout" Target="../diagrams/layout2.xml"/><Relationship Id="rId4" Type="http://schemas.openxmlformats.org/officeDocument/2006/relationships/diagramLayout" Target="../diagrams/layout1.xml"/><Relationship Id="rId9" Type="http://schemas.openxmlformats.org/officeDocument/2006/relationships/diagramData" Target="../diagrams/data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6" Type="http://schemas.openxmlformats.org/officeDocument/2006/relationships/image" Target="../media/image44.svg"/><Relationship Id="rId21" Type="http://schemas.openxmlformats.org/officeDocument/2006/relationships/image" Target="../media/image39.png"/><Relationship Id="rId42" Type="http://schemas.openxmlformats.org/officeDocument/2006/relationships/image" Target="../media/image60.svg"/><Relationship Id="rId47" Type="http://schemas.openxmlformats.org/officeDocument/2006/relationships/image" Target="../media/image65.png"/><Relationship Id="rId63" Type="http://schemas.openxmlformats.org/officeDocument/2006/relationships/image" Target="../media/image81.png"/><Relationship Id="rId68" Type="http://schemas.openxmlformats.org/officeDocument/2006/relationships/image" Target="../media/image86.svg"/><Relationship Id="rId84" Type="http://schemas.openxmlformats.org/officeDocument/2006/relationships/image" Target="../media/image102.svg"/><Relationship Id="rId89" Type="http://schemas.openxmlformats.org/officeDocument/2006/relationships/image" Target="../media/image107.png"/><Relationship Id="rId16" Type="http://schemas.openxmlformats.org/officeDocument/2006/relationships/image" Target="../media/image34.svg"/><Relationship Id="rId11" Type="http://schemas.openxmlformats.org/officeDocument/2006/relationships/image" Target="../media/image29.png"/><Relationship Id="rId32" Type="http://schemas.openxmlformats.org/officeDocument/2006/relationships/image" Target="../media/image50.svg"/><Relationship Id="rId37" Type="http://schemas.openxmlformats.org/officeDocument/2006/relationships/image" Target="../media/image55.png"/><Relationship Id="rId53" Type="http://schemas.openxmlformats.org/officeDocument/2006/relationships/image" Target="../media/image71.png"/><Relationship Id="rId58" Type="http://schemas.openxmlformats.org/officeDocument/2006/relationships/image" Target="../media/image76.svg"/><Relationship Id="rId74" Type="http://schemas.openxmlformats.org/officeDocument/2006/relationships/image" Target="../media/image92.svg"/><Relationship Id="rId79" Type="http://schemas.openxmlformats.org/officeDocument/2006/relationships/image" Target="../media/image97.png"/><Relationship Id="rId5" Type="http://schemas.openxmlformats.org/officeDocument/2006/relationships/image" Target="../media/image23.png"/><Relationship Id="rId90" Type="http://schemas.openxmlformats.org/officeDocument/2006/relationships/image" Target="../media/image108.svg"/><Relationship Id="rId14" Type="http://schemas.openxmlformats.org/officeDocument/2006/relationships/image" Target="../media/image32.svg"/><Relationship Id="rId22" Type="http://schemas.openxmlformats.org/officeDocument/2006/relationships/image" Target="../media/image40.svg"/><Relationship Id="rId27" Type="http://schemas.openxmlformats.org/officeDocument/2006/relationships/image" Target="../media/image45.png"/><Relationship Id="rId30" Type="http://schemas.openxmlformats.org/officeDocument/2006/relationships/image" Target="../media/image48.svg"/><Relationship Id="rId35" Type="http://schemas.openxmlformats.org/officeDocument/2006/relationships/image" Target="../media/image53.png"/><Relationship Id="rId43" Type="http://schemas.openxmlformats.org/officeDocument/2006/relationships/image" Target="../media/image61.png"/><Relationship Id="rId48" Type="http://schemas.openxmlformats.org/officeDocument/2006/relationships/image" Target="../media/image66.svg"/><Relationship Id="rId56" Type="http://schemas.openxmlformats.org/officeDocument/2006/relationships/image" Target="../media/image74.svg"/><Relationship Id="rId64" Type="http://schemas.openxmlformats.org/officeDocument/2006/relationships/image" Target="../media/image82.svg"/><Relationship Id="rId69" Type="http://schemas.openxmlformats.org/officeDocument/2006/relationships/image" Target="../media/image87.png"/><Relationship Id="rId77" Type="http://schemas.openxmlformats.org/officeDocument/2006/relationships/image" Target="../media/image95.png"/><Relationship Id="rId8" Type="http://schemas.openxmlformats.org/officeDocument/2006/relationships/image" Target="../media/image26.svg"/><Relationship Id="rId51" Type="http://schemas.openxmlformats.org/officeDocument/2006/relationships/image" Target="../media/image69.png"/><Relationship Id="rId72" Type="http://schemas.openxmlformats.org/officeDocument/2006/relationships/image" Target="../media/image90.svg"/><Relationship Id="rId80" Type="http://schemas.openxmlformats.org/officeDocument/2006/relationships/image" Target="../media/image98.svg"/><Relationship Id="rId85" Type="http://schemas.openxmlformats.org/officeDocument/2006/relationships/image" Target="../media/image103.png"/><Relationship Id="rId3" Type="http://schemas.openxmlformats.org/officeDocument/2006/relationships/image" Target="../media/image21.png"/><Relationship Id="rId12" Type="http://schemas.openxmlformats.org/officeDocument/2006/relationships/image" Target="../media/image30.svg"/><Relationship Id="rId17" Type="http://schemas.openxmlformats.org/officeDocument/2006/relationships/image" Target="../media/image35.png"/><Relationship Id="rId25" Type="http://schemas.openxmlformats.org/officeDocument/2006/relationships/image" Target="../media/image43.png"/><Relationship Id="rId33" Type="http://schemas.openxmlformats.org/officeDocument/2006/relationships/image" Target="../media/image51.png"/><Relationship Id="rId38" Type="http://schemas.openxmlformats.org/officeDocument/2006/relationships/image" Target="../media/image56.svg"/><Relationship Id="rId46" Type="http://schemas.openxmlformats.org/officeDocument/2006/relationships/image" Target="../media/image64.svg"/><Relationship Id="rId59" Type="http://schemas.openxmlformats.org/officeDocument/2006/relationships/image" Target="../media/image77.png"/><Relationship Id="rId67" Type="http://schemas.openxmlformats.org/officeDocument/2006/relationships/image" Target="../media/image85.png"/><Relationship Id="rId20" Type="http://schemas.openxmlformats.org/officeDocument/2006/relationships/image" Target="../media/image38.svg"/><Relationship Id="rId41" Type="http://schemas.openxmlformats.org/officeDocument/2006/relationships/image" Target="../media/image59.png"/><Relationship Id="rId54" Type="http://schemas.openxmlformats.org/officeDocument/2006/relationships/image" Target="../media/image72.svg"/><Relationship Id="rId62" Type="http://schemas.openxmlformats.org/officeDocument/2006/relationships/image" Target="../media/image80.svg"/><Relationship Id="rId70" Type="http://schemas.openxmlformats.org/officeDocument/2006/relationships/image" Target="../media/image88.svg"/><Relationship Id="rId75" Type="http://schemas.openxmlformats.org/officeDocument/2006/relationships/image" Target="../media/image93.png"/><Relationship Id="rId83" Type="http://schemas.openxmlformats.org/officeDocument/2006/relationships/image" Target="../media/image101.png"/><Relationship Id="rId88" Type="http://schemas.openxmlformats.org/officeDocument/2006/relationships/image" Target="../media/image106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svg"/><Relationship Id="rId15" Type="http://schemas.openxmlformats.org/officeDocument/2006/relationships/image" Target="../media/image33.png"/><Relationship Id="rId23" Type="http://schemas.openxmlformats.org/officeDocument/2006/relationships/image" Target="../media/image41.png"/><Relationship Id="rId28" Type="http://schemas.openxmlformats.org/officeDocument/2006/relationships/image" Target="../media/image46.svg"/><Relationship Id="rId36" Type="http://schemas.openxmlformats.org/officeDocument/2006/relationships/image" Target="../media/image54.svg"/><Relationship Id="rId49" Type="http://schemas.openxmlformats.org/officeDocument/2006/relationships/image" Target="../media/image67.png"/><Relationship Id="rId57" Type="http://schemas.openxmlformats.org/officeDocument/2006/relationships/image" Target="../media/image75.png"/><Relationship Id="rId10" Type="http://schemas.openxmlformats.org/officeDocument/2006/relationships/image" Target="../media/image28.svg"/><Relationship Id="rId31" Type="http://schemas.openxmlformats.org/officeDocument/2006/relationships/image" Target="../media/image49.png"/><Relationship Id="rId44" Type="http://schemas.openxmlformats.org/officeDocument/2006/relationships/image" Target="../media/image62.svg"/><Relationship Id="rId52" Type="http://schemas.openxmlformats.org/officeDocument/2006/relationships/image" Target="../media/image70.svg"/><Relationship Id="rId60" Type="http://schemas.openxmlformats.org/officeDocument/2006/relationships/image" Target="../media/image78.svg"/><Relationship Id="rId65" Type="http://schemas.openxmlformats.org/officeDocument/2006/relationships/image" Target="../media/image83.png"/><Relationship Id="rId73" Type="http://schemas.openxmlformats.org/officeDocument/2006/relationships/image" Target="../media/image91.png"/><Relationship Id="rId78" Type="http://schemas.openxmlformats.org/officeDocument/2006/relationships/image" Target="../media/image96.svg"/><Relationship Id="rId81" Type="http://schemas.openxmlformats.org/officeDocument/2006/relationships/image" Target="../media/image99.png"/><Relationship Id="rId86" Type="http://schemas.openxmlformats.org/officeDocument/2006/relationships/image" Target="../media/image104.svg"/><Relationship Id="rId4" Type="http://schemas.openxmlformats.org/officeDocument/2006/relationships/image" Target="../media/image22.svg"/><Relationship Id="rId9" Type="http://schemas.openxmlformats.org/officeDocument/2006/relationships/image" Target="../media/image27.png"/><Relationship Id="rId13" Type="http://schemas.openxmlformats.org/officeDocument/2006/relationships/image" Target="../media/image31.png"/><Relationship Id="rId18" Type="http://schemas.openxmlformats.org/officeDocument/2006/relationships/image" Target="../media/image36.svg"/><Relationship Id="rId39" Type="http://schemas.openxmlformats.org/officeDocument/2006/relationships/image" Target="../media/image57.png"/><Relationship Id="rId34" Type="http://schemas.openxmlformats.org/officeDocument/2006/relationships/image" Target="../media/image52.svg"/><Relationship Id="rId50" Type="http://schemas.openxmlformats.org/officeDocument/2006/relationships/image" Target="../media/image68.svg"/><Relationship Id="rId55" Type="http://schemas.openxmlformats.org/officeDocument/2006/relationships/image" Target="../media/image73.png"/><Relationship Id="rId76" Type="http://schemas.openxmlformats.org/officeDocument/2006/relationships/image" Target="../media/image94.svg"/><Relationship Id="rId7" Type="http://schemas.openxmlformats.org/officeDocument/2006/relationships/image" Target="../media/image25.png"/><Relationship Id="rId71" Type="http://schemas.openxmlformats.org/officeDocument/2006/relationships/image" Target="../media/image89.png"/><Relationship Id="rId2" Type="http://schemas.openxmlformats.org/officeDocument/2006/relationships/image" Target="../media/image20.png"/><Relationship Id="rId29" Type="http://schemas.openxmlformats.org/officeDocument/2006/relationships/image" Target="../media/image47.png"/><Relationship Id="rId24" Type="http://schemas.openxmlformats.org/officeDocument/2006/relationships/image" Target="../media/image42.svg"/><Relationship Id="rId40" Type="http://schemas.openxmlformats.org/officeDocument/2006/relationships/image" Target="../media/image58.svg"/><Relationship Id="rId45" Type="http://schemas.openxmlformats.org/officeDocument/2006/relationships/image" Target="../media/image63.png"/><Relationship Id="rId66" Type="http://schemas.openxmlformats.org/officeDocument/2006/relationships/image" Target="../media/image84.svg"/><Relationship Id="rId87" Type="http://schemas.openxmlformats.org/officeDocument/2006/relationships/image" Target="../media/image105.png"/><Relationship Id="rId61" Type="http://schemas.openxmlformats.org/officeDocument/2006/relationships/image" Target="../media/image79.png"/><Relationship Id="rId82" Type="http://schemas.openxmlformats.org/officeDocument/2006/relationships/image" Target="../media/image100.svg"/><Relationship Id="rId19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7" Type="http://schemas.openxmlformats.org/officeDocument/2006/relationships/image" Target="../media/image1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1.png"/><Relationship Id="rId5" Type="http://schemas.openxmlformats.org/officeDocument/2006/relationships/hyperlink" Target="mailto:chugreevdaniil@gmail.com" TargetMode="External"/><Relationship Id="rId4" Type="http://schemas.openxmlformats.org/officeDocument/2006/relationships/image" Target="../media/image110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morozova\Desktop\новый стиль\угол сети1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24024" y="0"/>
            <a:ext cx="2467976" cy="4719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 descr="C:\Users\morozova\Desktop\новый стиль\угол сети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634216"/>
            <a:ext cx="2627354" cy="5223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TextBox 4"/>
          <p:cNvSpPr txBox="1">
            <a:spLocks noChangeArrowheads="1"/>
          </p:cNvSpPr>
          <p:nvPr/>
        </p:nvSpPr>
        <p:spPr bwMode="auto">
          <a:xfrm>
            <a:off x="0" y="2688629"/>
            <a:ext cx="12192000" cy="2431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4000" dirty="0">
                <a:solidFill>
                  <a:srgbClr val="173277"/>
                </a:solidFill>
                <a:latin typeface="Geometria" pitchFamily="34" charset="-52"/>
              </a:rPr>
              <a:t>Программа «Акселератор КИУ - 2023»</a:t>
            </a:r>
            <a:br>
              <a:rPr lang="ru-RU" altLang="ru-RU" sz="4000" dirty="0">
                <a:solidFill>
                  <a:srgbClr val="173277"/>
                </a:solidFill>
                <a:latin typeface="Geometria" pitchFamily="34" charset="-52"/>
              </a:rPr>
            </a:br>
            <a:endParaRPr lang="ru-RU" altLang="ru-RU" sz="4000" b="1" dirty="0">
              <a:solidFill>
                <a:srgbClr val="173277"/>
              </a:solidFill>
              <a:latin typeface="Geometria" pitchFamily="34" charset="-52"/>
            </a:endParaRPr>
          </a:p>
          <a:p>
            <a:pPr algn="ctr" eaLnBrk="1" hangingPunct="1"/>
            <a:r>
              <a:rPr lang="ru-RU" altLang="ru-RU" sz="2400" b="1" dirty="0">
                <a:solidFill>
                  <a:srgbClr val="173277"/>
                </a:solidFill>
                <a:latin typeface="Geometria" pitchFamily="34" charset="-52"/>
              </a:rPr>
              <a:t>КАЗАНСКИЙ ИННОВАЦИОННЫЙ </a:t>
            </a:r>
          </a:p>
          <a:p>
            <a:pPr algn="ctr" eaLnBrk="1" hangingPunct="1"/>
            <a:r>
              <a:rPr lang="ru-RU" altLang="ru-RU" sz="2400" b="1" dirty="0">
                <a:solidFill>
                  <a:srgbClr val="173277"/>
                </a:solidFill>
                <a:latin typeface="Geometria" pitchFamily="34" charset="-52"/>
              </a:rPr>
              <a:t>УНИВЕРСИТЕТ</a:t>
            </a:r>
          </a:p>
          <a:p>
            <a:pPr algn="ctr" eaLnBrk="1" hangingPunct="1"/>
            <a:r>
              <a:rPr lang="ru-RU" altLang="ru-RU" sz="2400" dirty="0">
                <a:solidFill>
                  <a:srgbClr val="173277"/>
                </a:solidFill>
                <a:latin typeface="Geometria" pitchFamily="34" charset="-52"/>
              </a:rPr>
              <a:t>имени В.Г. ТИМИРЯСОВА</a:t>
            </a:r>
            <a:endParaRPr lang="ru-RU" altLang="ru-RU" sz="2400" b="1" dirty="0">
              <a:solidFill>
                <a:srgbClr val="173277"/>
              </a:solidFill>
              <a:latin typeface="Geometria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7569B1-29FD-458F-B1EA-3DB67FF8FB12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  <p:pic>
        <p:nvPicPr>
          <p:cNvPr id="9" name="Picture 2" descr="C:\Users\gabidullin\Downloads\logo_KIU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7678" y="902691"/>
            <a:ext cx="1746154" cy="1181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80104" y="1024046"/>
            <a:ext cx="2748144" cy="1213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9324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morozova\Desktop\новый стиль\угол сети1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08344" y="9152"/>
            <a:ext cx="2467976" cy="4719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 descr="C:\Users\morozova\Desktop\новый стиль\угол сети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0658" y="1630650"/>
            <a:ext cx="2627354" cy="5223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TextBox 4"/>
          <p:cNvSpPr txBox="1">
            <a:spLocks noChangeArrowheads="1"/>
          </p:cNvSpPr>
          <p:nvPr/>
        </p:nvSpPr>
        <p:spPr bwMode="auto">
          <a:xfrm>
            <a:off x="-10658" y="2965212"/>
            <a:ext cx="1218697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4000" b="1" dirty="0">
                <a:solidFill>
                  <a:srgbClr val="2C3D7A"/>
                </a:solidFill>
                <a:latin typeface="Geometria" pitchFamily="34" charset="-52"/>
              </a:rPr>
              <a:t>Онлайн-платформа «</a:t>
            </a:r>
            <a:r>
              <a:rPr lang="en-US" altLang="ru-RU" sz="4000" b="1" dirty="0">
                <a:solidFill>
                  <a:srgbClr val="2C3D7A"/>
                </a:solidFill>
                <a:latin typeface="Geometria" pitchFamily="34" charset="-52"/>
              </a:rPr>
              <a:t>We’r power</a:t>
            </a:r>
            <a:r>
              <a:rPr lang="ru-RU" altLang="ru-RU" sz="4000" b="1" dirty="0">
                <a:solidFill>
                  <a:srgbClr val="2C3D7A"/>
                </a:solidFill>
                <a:latin typeface="Geometria" pitchFamily="34" charset="-52"/>
              </a:rPr>
              <a:t>»</a:t>
            </a:r>
            <a:r>
              <a:rPr lang="ru-RU" altLang="ru-RU" sz="4000" b="1" dirty="0">
                <a:solidFill>
                  <a:srgbClr val="173277"/>
                </a:solidFill>
                <a:latin typeface="Geometria" pitchFamily="34" charset="-52"/>
              </a:rPr>
              <a:t> </a:t>
            </a:r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5022" y="3899580"/>
            <a:ext cx="12186978" cy="553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997" dirty="0">
                <a:solidFill>
                  <a:srgbClr val="173277"/>
                </a:solidFill>
                <a:latin typeface="Geometria" pitchFamily="34" charset="-52"/>
              </a:rPr>
              <a:t>Гареева Эльвина</a:t>
            </a:r>
          </a:p>
        </p:txBody>
      </p:sp>
      <p:pic>
        <p:nvPicPr>
          <p:cNvPr id="8" name="Picture 2" descr="C:\Users\gabidullin\Downloads\logo_KIU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7678" y="902691"/>
            <a:ext cx="1746154" cy="1181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7569B1-29FD-458F-B1EA-3DB67FF8FB12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80104" y="1024046"/>
            <a:ext cx="2748144" cy="1213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5768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Скругленный прямоугольник 17"/>
          <p:cNvSpPr/>
          <p:nvPr/>
        </p:nvSpPr>
        <p:spPr>
          <a:xfrm>
            <a:off x="360139" y="1930852"/>
            <a:ext cx="6180816" cy="4512144"/>
          </a:xfrm>
          <a:prstGeom prst="roundRect">
            <a:avLst/>
          </a:prstGeom>
          <a:solidFill>
            <a:srgbClr val="9F00FF"/>
          </a:solidFill>
          <a:ln w="28575" cap="flat">
            <a:solidFill>
              <a:srgbClr val="2C3D7A"/>
            </a:solidFill>
            <a:prstDash val="lgDash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207739" y="1778452"/>
            <a:ext cx="6180816" cy="4512144"/>
          </a:xfrm>
          <a:prstGeom prst="roundRect">
            <a:avLst/>
          </a:prstGeom>
          <a:solidFill>
            <a:srgbClr val="FFFFFF"/>
          </a:solidFill>
          <a:ln w="28575" cap="flat">
            <a:solidFill>
              <a:srgbClr val="2C3D7A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84" name="Текст 2"/>
          <p:cNvSpPr txBox="1"/>
          <p:nvPr/>
        </p:nvSpPr>
        <p:spPr>
          <a:xfrm>
            <a:off x="143214" y="907235"/>
            <a:ext cx="6518934" cy="769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4400" b="1" dirty="0">
                <a:solidFill>
                  <a:srgbClr val="9F00FF"/>
                </a:solidFill>
                <a:latin typeface="Geometria"/>
              </a:rPr>
              <a:t>Актуальность проекта</a:t>
            </a:r>
            <a:endParaRPr sz="4400" b="1" dirty="0">
              <a:solidFill>
                <a:srgbClr val="9F00FF"/>
              </a:solidFill>
              <a:latin typeface="Geometria"/>
            </a:endParaRPr>
          </a:p>
        </p:txBody>
      </p:sp>
      <p:sp>
        <p:nvSpPr>
          <p:cNvPr id="185" name="Текст 2"/>
          <p:cNvSpPr txBox="1"/>
          <p:nvPr/>
        </p:nvSpPr>
        <p:spPr>
          <a:xfrm>
            <a:off x="523740" y="1913811"/>
            <a:ext cx="5548814" cy="23436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 algn="just">
              <a:lnSpc>
                <a:spcPct val="150000"/>
              </a:lnSpc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>
                <a:latin typeface="Geometria"/>
              </a:rPr>
              <a:t>   В современном мире всё больше людей стали понимать важность своего развития и самосовершенствования. Однако подобрать правильного специалиста для решения конкретной проблемы достаточно трудно.</a:t>
            </a:r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Актуальность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4556" y="729887"/>
            <a:ext cx="5189528" cy="5569419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420955" y="4271980"/>
            <a:ext cx="6096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ru-RU" dirty="0">
                <a:latin typeface="Geometria"/>
              </a:rPr>
              <a:t> </a:t>
            </a:r>
            <a:r>
              <a:rPr lang="ru-RU" sz="2000" dirty="0">
                <a:latin typeface="Geometria"/>
              </a:rPr>
              <a:t>Образовательная и консультационная платформа «</a:t>
            </a:r>
            <a:r>
              <a:rPr lang="en-US" sz="2000" dirty="0">
                <a:latin typeface="Geometria"/>
              </a:rPr>
              <a:t>We’r power</a:t>
            </a:r>
            <a:r>
              <a:rPr lang="ru-RU" sz="2000" dirty="0">
                <a:latin typeface="Geometria"/>
              </a:rPr>
              <a:t>»</a:t>
            </a:r>
            <a:r>
              <a:rPr lang="en-US" sz="2000" dirty="0">
                <a:latin typeface="Geometria"/>
              </a:rPr>
              <a:t> </a:t>
            </a:r>
            <a:r>
              <a:rPr lang="ru-RU" sz="2000" dirty="0">
                <a:latin typeface="Geometria"/>
              </a:rPr>
              <a:t>поможет подобрать наиболее подходящего специалиста и не ошибиться в выборе.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Скругленный прямоугольник 62"/>
          <p:cNvSpPr/>
          <p:nvPr/>
        </p:nvSpPr>
        <p:spPr>
          <a:xfrm>
            <a:off x="488983" y="1491228"/>
            <a:ext cx="6753762" cy="3828517"/>
          </a:xfrm>
          <a:prstGeom prst="roundRect">
            <a:avLst/>
          </a:prstGeom>
          <a:solidFill>
            <a:srgbClr val="E31B26"/>
          </a:solidFill>
          <a:ln w="38100" cap="flat">
            <a:solidFill>
              <a:srgbClr val="E31B26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336583" y="1338828"/>
            <a:ext cx="6753762" cy="3828517"/>
          </a:xfrm>
          <a:prstGeom prst="roundRect">
            <a:avLst/>
          </a:prstGeom>
          <a:solidFill>
            <a:srgbClr val="FFFFFF"/>
          </a:solidFill>
          <a:ln w="38100" cap="flat">
            <a:solidFill>
              <a:srgbClr val="E31B26"/>
            </a:solidFill>
            <a:prstDash val="lgDash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42325" y="307783"/>
            <a:ext cx="12210522" cy="769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lang="ru-RU" sz="4400" b="1" dirty="0">
                <a:solidFill>
                  <a:srgbClr val="E31B26"/>
                </a:solidFill>
              </a:rPr>
              <a:t>Проблема потребителя </a:t>
            </a:r>
            <a:endParaRPr sz="4400" b="1" dirty="0">
              <a:solidFill>
                <a:srgbClr val="E31B26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47231" y="1521786"/>
            <a:ext cx="6096000" cy="34778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sz="2000" dirty="0">
                <a:latin typeface="Geometria"/>
              </a:rPr>
              <a:t>     Одной из основных проблем, которую решает данный проект, является </a:t>
            </a:r>
            <a:r>
              <a:rPr lang="ru-RU" sz="2000" u="sng" dirty="0">
                <a:solidFill>
                  <a:schemeClr val="tx1"/>
                </a:solidFill>
                <a:latin typeface="Geometria"/>
              </a:rPr>
              <a:t>отсутствие эффективной и доступной платформы для людей</a:t>
            </a:r>
            <a:r>
              <a:rPr lang="ru-RU" sz="2000" dirty="0">
                <a:latin typeface="Geometria"/>
              </a:rPr>
              <a:t>, которые нуждаются в помощи, независимо от типа проблемы, с которой они сталкиваются. </a:t>
            </a:r>
          </a:p>
          <a:p>
            <a:pPr algn="just"/>
            <a:r>
              <a:rPr lang="ru-RU" sz="2000" dirty="0">
                <a:latin typeface="Geometria"/>
              </a:rPr>
              <a:t>    В современном мире существует множество сложностей, с которыми люди сталкиваются каждый день - от финансовых затруднений и проблем со здоровьем до личных и профессиональных трудностей.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6985" y="1405503"/>
            <a:ext cx="4299949" cy="4299949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472892781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4</a:t>
              </a:r>
              <a:endParaRPr dirty="0"/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42325" y="307783"/>
            <a:ext cx="12210522" cy="769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lang="ru-RU" sz="4400" b="1" dirty="0">
                <a:solidFill>
                  <a:srgbClr val="FBB3C1"/>
                </a:solidFill>
              </a:rPr>
              <a:t>Целевая аудитория</a:t>
            </a:r>
            <a:endParaRPr sz="4400" b="1" dirty="0">
              <a:solidFill>
                <a:srgbClr val="FBB3C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057352" y="1244427"/>
            <a:ext cx="6315373" cy="23083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algn="just"/>
            <a:r>
              <a:rPr lang="ru-RU" dirty="0">
                <a:solidFill>
                  <a:srgbClr val="E31B26"/>
                </a:solidFill>
                <a:latin typeface="Geometria"/>
              </a:rPr>
              <a:t>Имя:</a:t>
            </a:r>
            <a:r>
              <a:rPr lang="ru-RU" dirty="0">
                <a:latin typeface="Geometria"/>
              </a:rPr>
              <a:t> Дмитрий</a:t>
            </a:r>
          </a:p>
          <a:p>
            <a:pPr algn="just"/>
            <a:r>
              <a:rPr lang="ru-RU" dirty="0">
                <a:solidFill>
                  <a:srgbClr val="E31B26"/>
                </a:solidFill>
                <a:latin typeface="Geometria"/>
              </a:rPr>
              <a:t>Возраст:</a:t>
            </a:r>
            <a:r>
              <a:rPr lang="ru-RU" dirty="0">
                <a:latin typeface="Geometria"/>
              </a:rPr>
              <a:t> 33 года.</a:t>
            </a:r>
          </a:p>
          <a:p>
            <a:pPr algn="just"/>
            <a:r>
              <a:rPr lang="ru-RU" dirty="0">
                <a:solidFill>
                  <a:srgbClr val="E31B26"/>
                </a:solidFill>
                <a:latin typeface="Geometria"/>
              </a:rPr>
              <a:t>Пол:</a:t>
            </a:r>
            <a:r>
              <a:rPr lang="ru-RU" dirty="0">
                <a:latin typeface="Geometria"/>
              </a:rPr>
              <a:t> Мужчина.</a:t>
            </a:r>
          </a:p>
          <a:p>
            <a:pPr algn="just"/>
            <a:r>
              <a:rPr lang="ru-RU" dirty="0">
                <a:solidFill>
                  <a:srgbClr val="E31B26"/>
                </a:solidFill>
                <a:latin typeface="Geometria"/>
              </a:rPr>
              <a:t>Профессия:</a:t>
            </a:r>
            <a:r>
              <a:rPr lang="ru-RU" dirty="0">
                <a:latin typeface="Geometria"/>
              </a:rPr>
              <a:t> Руководитель сфере бизнеса.</a:t>
            </a:r>
          </a:p>
          <a:p>
            <a:pPr algn="just"/>
            <a:r>
              <a:rPr lang="ru-RU" dirty="0">
                <a:solidFill>
                  <a:srgbClr val="E31B26"/>
                </a:solidFill>
                <a:latin typeface="Geometria"/>
              </a:rPr>
              <a:t>Уровень дохода: </a:t>
            </a:r>
            <a:r>
              <a:rPr lang="ru-RU" dirty="0">
                <a:latin typeface="Geometria"/>
              </a:rPr>
              <a:t>выше среднего ~150к.</a:t>
            </a:r>
          </a:p>
          <a:p>
            <a:pPr algn="just"/>
            <a:r>
              <a:rPr lang="ru-RU" dirty="0">
                <a:solidFill>
                  <a:srgbClr val="E31B26"/>
                </a:solidFill>
                <a:latin typeface="Geometria"/>
              </a:rPr>
              <a:t>География:</a:t>
            </a:r>
            <a:r>
              <a:rPr lang="ru-RU" dirty="0">
                <a:latin typeface="Geometria"/>
              </a:rPr>
              <a:t> Город Казань.</a:t>
            </a:r>
          </a:p>
          <a:p>
            <a:pPr algn="just"/>
            <a:r>
              <a:rPr lang="ru-RU" dirty="0">
                <a:solidFill>
                  <a:srgbClr val="E31B26"/>
                </a:solidFill>
                <a:latin typeface="Geometria"/>
              </a:rPr>
              <a:t>Ценности:</a:t>
            </a:r>
            <a:r>
              <a:rPr lang="ru-RU" dirty="0">
                <a:latin typeface="Geometria"/>
              </a:rPr>
              <a:t> Развитие личности, достижение успеха, самосовершенствование, профессиональный рост.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Geometria"/>
              <a:sym typeface="Helvetica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955391" y="3552747"/>
            <a:ext cx="8017533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rgbClr val="E31B26"/>
                </a:solidFill>
                <a:latin typeface="Geometria"/>
              </a:rPr>
              <a:t>Источник информации, где нашел сайт: </a:t>
            </a:r>
            <a:r>
              <a:rPr lang="ru-RU" dirty="0">
                <a:latin typeface="Geometria"/>
              </a:rPr>
              <a:t>Дмитрий узнал о сайте, предлагающем услуги по подбору коучей, от коллеги на работе, который уже воспользовался подобной услугой и был доволен результатом. Коллега порекомендовал ему посетить сайт и ознакомиться с предложениями. </a:t>
            </a:r>
          </a:p>
          <a:p>
            <a:pPr algn="just"/>
            <a:r>
              <a:rPr lang="ru-RU" dirty="0">
                <a:solidFill>
                  <a:srgbClr val="E31B26"/>
                </a:solidFill>
                <a:latin typeface="Geometria"/>
              </a:rPr>
              <a:t>Мотивация приобретения: </a:t>
            </a:r>
            <a:r>
              <a:rPr lang="ru-RU" dirty="0">
                <a:latin typeface="Geometria"/>
              </a:rPr>
              <a:t>Дмитрий заинтересован в развитии своих лидерских навыков и повышении эффективности своей работы. Он осознает, что индивидуальные консультации с опытным </a:t>
            </a:r>
            <a:r>
              <a:rPr lang="ru-RU" dirty="0" err="1">
                <a:latin typeface="Geometria"/>
              </a:rPr>
              <a:t>коучем</a:t>
            </a:r>
            <a:r>
              <a:rPr lang="ru-RU" dirty="0">
                <a:latin typeface="Geometria"/>
              </a:rPr>
              <a:t> могут помочь ему в достижении поставленных целей. Дмитрий также стремится навыки в общении с сотрудниками и управлении командой</a:t>
            </a:r>
            <a:r>
              <a:rPr lang="ru-RU" dirty="0"/>
              <a:t>.</a:t>
            </a: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684" y="1231088"/>
            <a:ext cx="3217829" cy="4008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597621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Скругленный прямоугольник 19"/>
          <p:cNvSpPr/>
          <p:nvPr/>
        </p:nvSpPr>
        <p:spPr>
          <a:xfrm>
            <a:off x="367062" y="1031051"/>
            <a:ext cx="11445262" cy="1257320"/>
          </a:xfrm>
          <a:prstGeom prst="roundRect">
            <a:avLst/>
          </a:prstGeom>
          <a:solidFill>
            <a:srgbClr val="FCAF17"/>
          </a:solidFill>
          <a:ln w="25400" cap="flat">
            <a:solidFill>
              <a:srgbClr val="FCAF17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98427" y="1117394"/>
            <a:ext cx="11445262" cy="1257320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rgbClr val="9F00FF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6645" y="2496921"/>
            <a:ext cx="8888824" cy="4361079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Решение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5" name="Текст 2">
            <a:extLst>
              <a:ext uri="{FF2B5EF4-FFF2-40B4-BE49-F238E27FC236}">
                <a16:creationId xmlns:a16="http://schemas.microsoft.com/office/drawing/2014/main" id="{9CBAEBE7-B3E4-9EF2-2D39-353A67DD765E}"/>
              </a:ext>
            </a:extLst>
          </p:cNvPr>
          <p:cNvSpPr txBox="1"/>
          <p:nvPr/>
        </p:nvSpPr>
        <p:spPr>
          <a:xfrm>
            <a:off x="2052001" y="138508"/>
            <a:ext cx="9365538" cy="769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lang="ru-RU" sz="4400" b="1" dirty="0">
                <a:solidFill>
                  <a:srgbClr val="9F00FF"/>
                </a:solidFill>
              </a:rPr>
              <a:t>Решение</a:t>
            </a:r>
          </a:p>
        </p:txBody>
      </p:sp>
      <p:grpSp>
        <p:nvGrpSpPr>
          <p:cNvPr id="17" name="Прямоугольник 16">
            <a:extLst>
              <a:ext uri="{FF2B5EF4-FFF2-40B4-BE49-F238E27FC236}">
                <a16:creationId xmlns:a16="http://schemas.microsoft.com/office/drawing/2014/main" id="{D0AC4939-3E75-879F-2D62-A1A70AEE2485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8" name="Прямоугольник">
              <a:extLst>
                <a:ext uri="{FF2B5EF4-FFF2-40B4-BE49-F238E27FC236}">
                  <a16:creationId xmlns:a16="http://schemas.microsoft.com/office/drawing/2014/main" id="{8C07383D-A779-999E-0905-118699854C4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:a16="http://schemas.microsoft.com/office/drawing/2014/main" id="{9AB41EF7-860D-FD06-CFAA-82A2016AC80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5</a:t>
              </a:r>
              <a:endParaRPr dirty="0"/>
            </a:p>
          </p:txBody>
        </p:sp>
      </p:grpSp>
      <p:sp>
        <p:nvSpPr>
          <p:cNvPr id="1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613778" y="1222588"/>
            <a:ext cx="11214559" cy="9586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 algn="just">
              <a:lnSpc>
                <a:spcPct val="150000"/>
              </a:lnSpc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sz="2000" dirty="0">
                <a:latin typeface="Geometria"/>
              </a:rPr>
              <a:t>     </a:t>
            </a:r>
            <a:r>
              <a:rPr lang="ru-RU" sz="2000" dirty="0">
                <a:latin typeface="Geometria"/>
              </a:rPr>
              <a:t>Наш проект </a:t>
            </a:r>
            <a:r>
              <a:rPr lang="ru-RU" sz="2000" b="1" dirty="0">
                <a:latin typeface="Geometria"/>
              </a:rPr>
              <a:t>«</a:t>
            </a:r>
            <a:r>
              <a:rPr lang="en-US" sz="2000" b="1" dirty="0">
                <a:latin typeface="Geometria"/>
              </a:rPr>
              <a:t>We’r power</a:t>
            </a:r>
            <a:r>
              <a:rPr lang="ru-RU" sz="2000" b="1" dirty="0">
                <a:latin typeface="Geometria"/>
              </a:rPr>
              <a:t>»</a:t>
            </a:r>
            <a:r>
              <a:rPr lang="en-US" sz="2000" b="1" dirty="0">
                <a:latin typeface="Geometria"/>
              </a:rPr>
              <a:t> </a:t>
            </a:r>
            <a:r>
              <a:rPr lang="ru-RU" sz="2000" dirty="0">
                <a:latin typeface="Geometria"/>
              </a:rPr>
              <a:t>поможет подобрать идеального специалиста под запросы клиента </a:t>
            </a:r>
            <a:r>
              <a:rPr lang="ru-RU" sz="2000" dirty="0">
                <a:solidFill>
                  <a:srgbClr val="FFC000"/>
                </a:solidFill>
                <a:latin typeface="Geometria"/>
              </a:rPr>
              <a:t>с помощью широкого выбора фильтров для поиска, системы отзывов и рейтинга.</a:t>
            </a:r>
            <a:endParaRPr sz="2000" dirty="0">
              <a:solidFill>
                <a:srgbClr val="FFC000"/>
              </a:solidFill>
              <a:latin typeface="Geometria"/>
            </a:endParaRPr>
          </a:p>
        </p:txBody>
      </p:sp>
    </p:spTree>
    <p:extLst>
      <p:ext uri="{BB962C8B-B14F-4D97-AF65-F5344CB8AC3E}">
        <p14:creationId xmlns:p14="http://schemas.microsoft.com/office/powerpoint/2010/main" val="3421437478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Скругленный прямоугольник 24"/>
          <p:cNvSpPr/>
          <p:nvPr/>
        </p:nvSpPr>
        <p:spPr>
          <a:xfrm>
            <a:off x="391451" y="4518370"/>
            <a:ext cx="11276675" cy="2052865"/>
          </a:xfrm>
          <a:prstGeom prst="roundRect">
            <a:avLst/>
          </a:prstGeom>
          <a:solidFill>
            <a:srgbClr val="E31B26"/>
          </a:solidFill>
          <a:ln w="38100" cap="flat">
            <a:solidFill>
              <a:srgbClr val="FFC000"/>
            </a:solidFill>
            <a:prstDash val="lgDash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391450" y="4506954"/>
            <a:ext cx="11125203" cy="1910413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rgbClr val="E31B26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420956" y="1509938"/>
            <a:ext cx="11247170" cy="2339630"/>
          </a:xfrm>
          <a:prstGeom prst="roundRect">
            <a:avLst/>
          </a:prstGeom>
          <a:solidFill>
            <a:srgbClr val="E31B26"/>
          </a:solidFill>
          <a:ln w="38100" cap="flat">
            <a:solidFill>
              <a:srgbClr val="FFC000"/>
            </a:solidFill>
            <a:prstDash val="lgDash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конкуренты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5" name="Текст 2">
            <a:extLst>
              <a:ext uri="{FF2B5EF4-FFF2-40B4-BE49-F238E27FC236}">
                <a16:creationId xmlns:a16="http://schemas.microsoft.com/office/drawing/2014/main" id="{9CBAEBE7-B3E4-9EF2-2D39-353A67DD765E}"/>
              </a:ext>
            </a:extLst>
          </p:cNvPr>
          <p:cNvSpPr txBox="1"/>
          <p:nvPr/>
        </p:nvSpPr>
        <p:spPr>
          <a:xfrm>
            <a:off x="2052001" y="138508"/>
            <a:ext cx="9365538" cy="769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lang="ru-RU" sz="4400" b="1" dirty="0">
                <a:solidFill>
                  <a:srgbClr val="E31B26"/>
                </a:solidFill>
              </a:rPr>
              <a:t>Конкуренты</a:t>
            </a:r>
          </a:p>
        </p:txBody>
      </p:sp>
      <p:grpSp>
        <p:nvGrpSpPr>
          <p:cNvPr id="17" name="Прямоугольник 16">
            <a:extLst>
              <a:ext uri="{FF2B5EF4-FFF2-40B4-BE49-F238E27FC236}">
                <a16:creationId xmlns:a16="http://schemas.microsoft.com/office/drawing/2014/main" id="{D0AC4939-3E75-879F-2D62-A1A70AEE2485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8" name="Прямоугольник">
              <a:extLst>
                <a:ext uri="{FF2B5EF4-FFF2-40B4-BE49-F238E27FC236}">
                  <a16:creationId xmlns:a16="http://schemas.microsoft.com/office/drawing/2014/main" id="{8C07383D-A779-999E-0905-118699854C4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:a16="http://schemas.microsoft.com/office/drawing/2014/main" id="{9AB41EF7-860D-FD06-CFAA-82A2016AC80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6</a:t>
              </a:r>
              <a:endParaRPr dirty="0"/>
            </a:p>
          </p:txBody>
        </p:sp>
      </p:grpSp>
      <p:grpSp>
        <p:nvGrpSpPr>
          <p:cNvPr id="13" name="Группа 12"/>
          <p:cNvGrpSpPr/>
          <p:nvPr/>
        </p:nvGrpSpPr>
        <p:grpSpPr>
          <a:xfrm>
            <a:off x="391451" y="1487285"/>
            <a:ext cx="11125203" cy="2208415"/>
            <a:chOff x="420955" y="1277101"/>
            <a:chExt cx="3832159" cy="2962275"/>
          </a:xfrm>
        </p:grpSpPr>
        <p:sp>
          <p:nvSpPr>
            <p:cNvPr id="5" name="Скругленный прямоугольник 4"/>
            <p:cNvSpPr/>
            <p:nvPr/>
          </p:nvSpPr>
          <p:spPr>
            <a:xfrm>
              <a:off x="420955" y="1277101"/>
              <a:ext cx="3832159" cy="2962275"/>
            </a:xfrm>
            <a:prstGeom prst="roundRect">
              <a:avLst/>
            </a:prstGeom>
            <a:solidFill>
              <a:srgbClr val="FFFFFF"/>
            </a:solidFill>
            <a:ln w="25400" cap="flat">
              <a:solidFill>
                <a:srgbClr val="E31B26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574909" y="1465578"/>
              <a:ext cx="3524250" cy="260087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t">
              <a:spAutoFit/>
            </a:bodyPr>
            <a:lstStyle/>
            <a:p>
              <a:pPr marL="0" marR="0" indent="0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ru-RU" sz="2000" dirty="0">
                  <a:solidFill>
                    <a:srgbClr val="E31B26"/>
                  </a:solidFill>
                  <a:latin typeface="Geometria"/>
                </a:rPr>
                <a:t>Преимущества:</a:t>
              </a:r>
            </a:p>
            <a:p>
              <a:pPr marL="0" marR="0" indent="0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ru-RU" sz="20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Geometria"/>
                  <a:sym typeface="Helvetica"/>
                </a:rPr>
                <a:t>Мобильное приложение</a:t>
              </a:r>
              <a:r>
                <a:rPr kumimoji="0" lang="ru-RU" sz="2000" b="0" i="0" u="none" strike="noStrike" cap="none" spc="0" normalizeH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Geometria"/>
                  <a:sym typeface="Helvetica"/>
                </a:rPr>
                <a:t> </a:t>
              </a:r>
              <a:r>
                <a:rPr lang="en-US" sz="2000" dirty="0">
                  <a:latin typeface="Geometria"/>
                </a:rPr>
                <a:t>(iOS </a:t>
              </a:r>
              <a:r>
                <a:rPr lang="ru-RU" sz="2000" dirty="0">
                  <a:latin typeface="Geometria"/>
                </a:rPr>
                <a:t>и</a:t>
              </a:r>
              <a:r>
                <a:rPr lang="en-US" sz="2000" dirty="0">
                  <a:latin typeface="Geometria"/>
                </a:rPr>
                <a:t> Android</a:t>
              </a:r>
              <a:r>
                <a:rPr lang="ru-RU" sz="2000" dirty="0">
                  <a:latin typeface="Geometria"/>
                </a:rPr>
                <a:t>);</a:t>
              </a:r>
            </a:p>
            <a:p>
              <a:pPr marL="0" marR="0" indent="0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ru-RU" sz="2000" dirty="0">
                  <a:latin typeface="Geometria"/>
                </a:rPr>
                <a:t>Подходящую цену в заявке выставляет клиент.</a:t>
              </a:r>
            </a:p>
            <a:p>
              <a:pPr marL="0" marR="0" indent="0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ru-RU" sz="2000" b="0" i="0" u="none" strike="noStrike" cap="none" spc="0" normalizeH="0" baseline="0" dirty="0">
                  <a:ln>
                    <a:noFill/>
                  </a:ln>
                  <a:solidFill>
                    <a:srgbClr val="E31B26"/>
                  </a:solidFill>
                  <a:effectLst/>
                  <a:uFillTx/>
                  <a:latin typeface="Geometria"/>
                  <a:sym typeface="Helvetica"/>
                </a:rPr>
                <a:t>Слабые</a:t>
              </a:r>
              <a:r>
                <a:rPr kumimoji="0" lang="ru-RU" sz="2000" b="0" i="0" u="none" strike="noStrike" cap="none" spc="0" normalizeH="0" dirty="0">
                  <a:ln>
                    <a:noFill/>
                  </a:ln>
                  <a:solidFill>
                    <a:srgbClr val="E31B26"/>
                  </a:solidFill>
                  <a:effectLst/>
                  <a:uFillTx/>
                  <a:latin typeface="Geometria"/>
                  <a:sym typeface="Helvetica"/>
                </a:rPr>
                <a:t> стороны:</a:t>
              </a:r>
            </a:p>
            <a:p>
              <a:pPr marL="0" marR="0" indent="0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ru-RU" sz="2000" baseline="0" dirty="0">
                  <a:latin typeface="Geometria"/>
                </a:rPr>
                <a:t>Много заказных отзывов;</a:t>
              </a:r>
              <a:endParaRPr lang="ru-RU" sz="2000" dirty="0">
                <a:latin typeface="Geometria"/>
              </a:endParaRPr>
            </a:p>
            <a:p>
              <a:pPr marL="0" marR="0" indent="0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ru-RU" sz="2000" baseline="0" dirty="0">
                  <a:latin typeface="Geometria"/>
                </a:rPr>
                <a:t>Отсутствует</a:t>
              </a:r>
              <a:r>
                <a:rPr lang="ru-RU" sz="2000" dirty="0">
                  <a:latin typeface="Geometria"/>
                </a:rPr>
                <a:t> проверка специалистов.</a:t>
              </a:r>
              <a:endParaRPr lang="ru-RU" sz="2000" baseline="0" dirty="0">
                <a:latin typeface="Geometria"/>
              </a:endParaRPr>
            </a:p>
          </p:txBody>
        </p:sp>
      </p:grpSp>
      <p:sp>
        <p:nvSpPr>
          <p:cNvPr id="16" name="Прямоугольник 15"/>
          <p:cNvSpPr/>
          <p:nvPr/>
        </p:nvSpPr>
        <p:spPr>
          <a:xfrm>
            <a:off x="673166" y="964535"/>
            <a:ext cx="175881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>
                <a:solidFill>
                  <a:srgbClr val="E31B26"/>
                </a:solidFill>
                <a:latin typeface="Geometria"/>
              </a:rPr>
              <a:t>Профи.</a:t>
            </a:r>
            <a:r>
              <a:rPr lang="en-US" sz="2800" dirty="0" err="1">
                <a:solidFill>
                  <a:srgbClr val="E31B26"/>
                </a:solidFill>
                <a:latin typeface="Geometria"/>
              </a:rPr>
              <a:t>ru</a:t>
            </a:r>
            <a:endParaRPr lang="en-US" sz="2800" dirty="0">
              <a:solidFill>
                <a:srgbClr val="E31B26"/>
              </a:solidFill>
              <a:latin typeface="Geometria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77508" y="3983739"/>
            <a:ext cx="2600325" cy="5232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rgbClr val="E31B26"/>
                </a:solidFill>
                <a:effectLst/>
                <a:uFillTx/>
                <a:latin typeface="Geometria"/>
                <a:sym typeface="Helvetica"/>
              </a:rPr>
              <a:t>Whistle expert</a:t>
            </a:r>
            <a:endParaRPr kumimoji="0" lang="ru-RU" sz="2800" b="0" i="0" u="none" strike="noStrike" cap="none" spc="0" normalizeH="0" baseline="0" dirty="0">
              <a:ln>
                <a:noFill/>
              </a:ln>
              <a:solidFill>
                <a:srgbClr val="E31B26"/>
              </a:solidFill>
              <a:effectLst/>
              <a:uFillTx/>
              <a:latin typeface="Geometria"/>
              <a:sym typeface="Helvetica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38631" y="4478380"/>
            <a:ext cx="6732942" cy="19389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000" dirty="0">
                <a:solidFill>
                  <a:srgbClr val="E31B26"/>
                </a:solidFill>
                <a:latin typeface="Geometria"/>
              </a:rPr>
              <a:t>Преимущества: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eometria"/>
                <a:sym typeface="Helvetica"/>
              </a:rPr>
              <a:t>350+</a:t>
            </a:r>
            <a:r>
              <a:rPr kumimoji="0" lang="ru-RU" sz="2000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eometria"/>
                <a:sym typeface="Helvetica"/>
              </a:rPr>
              <a:t> профессиональных бизнес-коучей;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000" dirty="0">
                <a:latin typeface="Geometria"/>
              </a:rPr>
              <a:t>Сертификаты экспертов – </a:t>
            </a:r>
            <a:r>
              <a:rPr lang="en-US" sz="2000" dirty="0">
                <a:latin typeface="Geometria"/>
              </a:rPr>
              <a:t>ICF, ICU, ICTA</a:t>
            </a:r>
            <a:r>
              <a:rPr lang="ru-RU" sz="2000" dirty="0">
                <a:latin typeface="Geometria"/>
              </a:rPr>
              <a:t>.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000" dirty="0">
                <a:solidFill>
                  <a:srgbClr val="E31B26"/>
                </a:solidFill>
                <a:latin typeface="Geometria"/>
              </a:rPr>
              <a:t>Слабые стороны</a:t>
            </a:r>
            <a:r>
              <a:rPr kumimoji="0" lang="ru-RU" sz="2000" b="0" i="0" u="none" strike="noStrike" cap="none" spc="0" normalizeH="0" dirty="0">
                <a:ln>
                  <a:noFill/>
                </a:ln>
                <a:solidFill>
                  <a:srgbClr val="E31B26"/>
                </a:solidFill>
                <a:effectLst/>
                <a:uFillTx/>
                <a:latin typeface="Geometria"/>
                <a:sym typeface="Helvetica"/>
              </a:rPr>
              <a:t>: 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000" dirty="0">
                <a:solidFill>
                  <a:schemeClr val="tx1"/>
                </a:solidFill>
                <a:latin typeface="Geometria"/>
              </a:rPr>
              <a:t>Закрытая база коучей;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Geometria"/>
                <a:sym typeface="Helvetica"/>
              </a:rPr>
              <a:t>Нужно</a:t>
            </a:r>
            <a:r>
              <a:rPr kumimoji="0" lang="ru-RU" sz="2000" b="0" i="0" u="none" strike="noStrike" cap="none" spc="0" normalizeH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Geometria"/>
                <a:sym typeface="Helvetica"/>
              </a:rPr>
              <a:t> регистрироваться.</a:t>
            </a:r>
            <a:endParaRPr kumimoji="0" lang="ru-RU" sz="2000" b="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Geometria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759627144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Скругленный прямоугольник 49"/>
          <p:cNvSpPr/>
          <p:nvPr/>
        </p:nvSpPr>
        <p:spPr>
          <a:xfrm>
            <a:off x="7985512" y="1083381"/>
            <a:ext cx="2938604" cy="666750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rgbClr val="9F00FF"/>
            </a:solidFill>
            <a:prstDash val="lgDash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1275779" y="1085618"/>
            <a:ext cx="2938604" cy="666750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rgbClr val="9F00FF"/>
            </a:solidFill>
            <a:prstDash val="lgDash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graphicFrame>
        <p:nvGraphicFramePr>
          <p:cNvPr id="48" name="Схема 47"/>
          <p:cNvGraphicFramePr/>
          <p:nvPr>
            <p:extLst>
              <p:ext uri="{D42A27DB-BD31-4B8C-83A1-F6EECF244321}">
                <p14:modId xmlns:p14="http://schemas.microsoft.com/office/powerpoint/2010/main" val="1316807846"/>
              </p:ext>
            </p:extLst>
          </p:nvPr>
        </p:nvGraphicFramePr>
        <p:xfrm>
          <a:off x="6978338" y="2549006"/>
          <a:ext cx="5149088" cy="3790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Рынок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75AE7BC-BB27-CB8C-A959-17C57A1FEB3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4771" y="6139368"/>
            <a:ext cx="2145252" cy="981081"/>
          </a:xfrm>
          <a:prstGeom prst="rect">
            <a:avLst/>
          </a:prstGeom>
        </p:spPr>
      </p:pic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60A3F205-9578-CF94-7092-1400F601C8D1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D5CA97BE-F13C-452B-AB08-E629876F7B54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1C138934-0F09-1C12-B60E-F8669A1B6027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7</a:t>
              </a:r>
              <a:endParaRPr dirty="0"/>
            </a:p>
          </p:txBody>
        </p:sp>
      </p:grpSp>
      <p:sp>
        <p:nvSpPr>
          <p:cNvPr id="19" name="Текст 2">
            <a:extLst>
              <a:ext uri="{FF2B5EF4-FFF2-40B4-BE49-F238E27FC236}">
                <a16:creationId xmlns:a16="http://schemas.microsoft.com/office/drawing/2014/main" id="{7DA271B1-E3E2-B470-7FBD-BF2F39D0553F}"/>
              </a:ext>
            </a:extLst>
          </p:cNvPr>
          <p:cNvSpPr txBox="1"/>
          <p:nvPr/>
        </p:nvSpPr>
        <p:spPr>
          <a:xfrm>
            <a:off x="5267479" y="206457"/>
            <a:ext cx="2300287" cy="769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4400" b="1" dirty="0">
                <a:solidFill>
                  <a:srgbClr val="FCAF17"/>
                </a:solidFill>
              </a:rPr>
              <a:t>Рынок</a:t>
            </a:r>
            <a:r>
              <a:rPr lang="ru-RU" sz="4400" b="1" dirty="0">
                <a:solidFill>
                  <a:srgbClr val="E31B26"/>
                </a:solidFill>
              </a:rPr>
              <a:t> </a:t>
            </a:r>
          </a:p>
        </p:txBody>
      </p:sp>
      <p:sp>
        <p:nvSpPr>
          <p:cNvPr id="21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515697" y="1931647"/>
            <a:ext cx="6591333" cy="4969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lnSpc>
                <a:spcPct val="150000"/>
              </a:lnSpc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1508207" y="1185926"/>
            <a:ext cx="2606593" cy="461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eometria"/>
                <a:sym typeface="Helvetica"/>
              </a:rPr>
              <a:t>Бизнес-</a:t>
            </a:r>
            <a:r>
              <a:rPr kumimoji="0" lang="ru-RU" sz="2400" b="1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eometria"/>
                <a:sym typeface="Helvetica"/>
              </a:rPr>
              <a:t>коучинг</a:t>
            </a:r>
            <a:endParaRPr kumimoji="0" lang="ru-RU" sz="24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Geometria"/>
              <a:sym typeface="Helvetica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64349" y="2009775"/>
            <a:ext cx="5984051" cy="92332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Средняя стоимость услуг бизнес-коуча – 4.000 руб.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325508" y="1214849"/>
            <a:ext cx="2867025" cy="461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eometria"/>
                <a:sym typeface="Helvetica"/>
              </a:rPr>
              <a:t>Лайф-коучинг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99748" y="1995478"/>
            <a:ext cx="6025627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Средняя стоимость услуг </a:t>
            </a:r>
            <a:r>
              <a:rPr kumimoji="0" lang="ru-RU" sz="18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лайф</a:t>
            </a: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-коуча – 2.000</a:t>
            </a:r>
            <a:r>
              <a:rPr kumimoji="0" lang="ru-RU" sz="1800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руб.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graphicFrame>
        <p:nvGraphicFramePr>
          <p:cNvPr id="27" name="Схема 26"/>
          <p:cNvGraphicFramePr/>
          <p:nvPr>
            <p:extLst>
              <p:ext uri="{D42A27DB-BD31-4B8C-83A1-F6EECF244321}">
                <p14:modId xmlns:p14="http://schemas.microsoft.com/office/powerpoint/2010/main" val="3295721018"/>
              </p:ext>
            </p:extLst>
          </p:nvPr>
        </p:nvGraphicFramePr>
        <p:xfrm>
          <a:off x="-6779" y="2722373"/>
          <a:ext cx="5149088" cy="3790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sp>
        <p:nvSpPr>
          <p:cNvPr id="28" name="TextBox 27"/>
          <p:cNvSpPr txBox="1"/>
          <p:nvPr/>
        </p:nvSpPr>
        <p:spPr>
          <a:xfrm>
            <a:off x="1631046" y="3169366"/>
            <a:ext cx="2228073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lvl="0"/>
            <a:r>
              <a:rPr lang="ru-RU" b="1" dirty="0">
                <a:latin typeface="Geometria"/>
              </a:rPr>
              <a:t>9.418.000.000 руб.</a:t>
            </a:r>
            <a:endParaRPr lang="ru-RU" sz="2400" b="1" dirty="0">
              <a:latin typeface="Geometria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576246" y="4206361"/>
            <a:ext cx="2337671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eometria"/>
                <a:sym typeface="Helvetica"/>
              </a:rPr>
              <a:t>7.816.940.000 руб.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294463" y="5117548"/>
            <a:ext cx="2550380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Helvetica"/>
              </a:rPr>
              <a:t>SOM</a:t>
            </a:r>
            <a:endParaRPr kumimoji="0" lang="ru-RU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Geometria"/>
              <a:sym typeface="Helvetica"/>
            </a:endParaRP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b="1" dirty="0">
                <a:latin typeface="Geometria"/>
              </a:rPr>
              <a:t>312.677.600 руб.</a:t>
            </a:r>
            <a:endParaRPr kumimoji="0" lang="ru-RU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Geometria"/>
              <a:sym typeface="Helvetica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5091112" y="3155865"/>
            <a:ext cx="2133600" cy="4001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eometria"/>
                <a:sym typeface="Helvetica"/>
              </a:rPr>
              <a:t>Общий рынок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678996" y="3014718"/>
            <a:ext cx="2362201" cy="4001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r>
              <a:rPr lang="ru-RU" b="1" dirty="0">
                <a:latin typeface="Geometria"/>
              </a:rPr>
              <a:t>3.660.800.000</a:t>
            </a:r>
            <a:r>
              <a:rPr lang="ru-RU" sz="2000" b="1" dirty="0">
                <a:latin typeface="Geometria"/>
              </a:rPr>
              <a:t> </a:t>
            </a:r>
            <a:r>
              <a:rPr lang="ru-RU" b="1" dirty="0">
                <a:latin typeface="Geometria"/>
              </a:rPr>
              <a:t>руб.</a:t>
            </a:r>
            <a:endParaRPr kumimoji="0" lang="ru-RU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Geometria"/>
              <a:sym typeface="Helvetic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8593924" y="4067423"/>
            <a:ext cx="2330192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r>
              <a:rPr lang="ru-RU" b="1" dirty="0">
                <a:latin typeface="Geometria"/>
              </a:rPr>
              <a:t>1.464.320.000 руб.</a:t>
            </a:r>
            <a:endParaRPr kumimoji="0" lang="ru-RU" sz="18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Geometria"/>
              <a:sym typeface="Helvetica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8271265" y="5045806"/>
            <a:ext cx="2482592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Helvetica"/>
              </a:rPr>
              <a:t>SOM</a:t>
            </a:r>
          </a:p>
          <a:p>
            <a:pPr algn="ctr"/>
            <a:r>
              <a:rPr lang="ru-RU" b="1" dirty="0">
                <a:latin typeface="Geometria"/>
              </a:rPr>
              <a:t>585.728.000 руб. </a:t>
            </a:r>
            <a:endParaRPr kumimoji="0" lang="ru-RU" sz="18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Geometria"/>
              <a:sym typeface="Helvetica"/>
            </a:endParaRPr>
          </a:p>
        </p:txBody>
      </p:sp>
      <p:cxnSp>
        <p:nvCxnSpPr>
          <p:cNvPr id="34" name="Прямая соединительная линия 33"/>
          <p:cNvCxnSpPr/>
          <p:nvPr/>
        </p:nvCxnSpPr>
        <p:spPr>
          <a:xfrm>
            <a:off x="3844843" y="4470914"/>
            <a:ext cx="4596681" cy="0"/>
          </a:xfrm>
          <a:prstGeom prst="line">
            <a:avLst/>
          </a:prstGeom>
          <a:noFill/>
          <a:ln w="25400" cap="flat">
            <a:solidFill>
              <a:srgbClr val="E31B26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6" name="Прямая соединительная линия 35"/>
          <p:cNvCxnSpPr/>
          <p:nvPr/>
        </p:nvCxnSpPr>
        <p:spPr>
          <a:xfrm>
            <a:off x="3680422" y="5676900"/>
            <a:ext cx="4761102" cy="0"/>
          </a:xfrm>
          <a:prstGeom prst="line">
            <a:avLst/>
          </a:prstGeom>
          <a:noFill/>
          <a:ln w="25400" cap="flat">
            <a:solidFill>
              <a:srgbClr val="D4EAFF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2" name="Прямая соединительная линия 31"/>
          <p:cNvCxnSpPr/>
          <p:nvPr/>
        </p:nvCxnSpPr>
        <p:spPr>
          <a:xfrm>
            <a:off x="4114800" y="3538694"/>
            <a:ext cx="4086225" cy="0"/>
          </a:xfrm>
          <a:prstGeom prst="line">
            <a:avLst/>
          </a:prstGeom>
          <a:noFill/>
          <a:ln w="25400" cap="flat">
            <a:solidFill>
              <a:srgbClr val="9F00FF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46" name="TextBox 45"/>
          <p:cNvSpPr txBox="1"/>
          <p:nvPr/>
        </p:nvSpPr>
        <p:spPr>
          <a:xfrm>
            <a:off x="4718600" y="4033341"/>
            <a:ext cx="2849166" cy="4001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eometria"/>
                <a:sym typeface="Helvetica"/>
              </a:rPr>
              <a:t>Доступный рынок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4623248" y="5240658"/>
            <a:ext cx="3039869" cy="4001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000" b="1" dirty="0">
                <a:latin typeface="Geometria"/>
              </a:rPr>
              <a:t>Достижимый рынок</a:t>
            </a:r>
            <a:endParaRPr kumimoji="0" lang="ru-RU" sz="20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Geometria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432233604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Скругленный прямоугольник 26"/>
          <p:cNvSpPr/>
          <p:nvPr/>
        </p:nvSpPr>
        <p:spPr>
          <a:xfrm>
            <a:off x="409575" y="2419207"/>
            <a:ext cx="9029700" cy="3219593"/>
          </a:xfrm>
          <a:prstGeom prst="roundRect">
            <a:avLst/>
          </a:prstGeom>
          <a:solidFill>
            <a:srgbClr val="FFFFFF"/>
          </a:solidFill>
          <a:ln w="38100" cap="flat">
            <a:solidFill>
              <a:srgbClr val="E31B26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1" name="Текст 2">
            <a:extLst>
              <a:ext uri="{FF2B5EF4-FFF2-40B4-BE49-F238E27FC236}">
                <a16:creationId xmlns:a16="http://schemas.microsoft.com/office/drawing/2014/main" id="{00639E2F-6BCB-D6BD-96FD-ED6BA872F990}"/>
              </a:ext>
            </a:extLst>
          </p:cNvPr>
          <p:cNvSpPr txBox="1"/>
          <p:nvPr/>
        </p:nvSpPr>
        <p:spPr>
          <a:xfrm>
            <a:off x="6212450" y="82559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22" name="Текст 2">
            <a:extLst>
              <a:ext uri="{FF2B5EF4-FFF2-40B4-BE49-F238E27FC236}">
                <a16:creationId xmlns:a16="http://schemas.microsoft.com/office/drawing/2014/main" id="{40ECE85A-89B4-B034-BBCD-C51FD33B6118}"/>
              </a:ext>
            </a:extLst>
          </p:cNvPr>
          <p:cNvSpPr txBox="1"/>
          <p:nvPr/>
        </p:nvSpPr>
        <p:spPr>
          <a:xfrm>
            <a:off x="6506864" y="2989415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/>
              <a:t>3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231976" y="33472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Монетизация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CB5DF538-1EDC-5349-F002-B4735B6B0626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39179E90-F735-31E8-C444-C4534593C3B1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22FF4839-9270-E971-069A-1D9472A4EA51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8</a:t>
              </a:r>
              <a:endParaRPr dirty="0"/>
            </a:p>
          </p:txBody>
        </p:sp>
      </p:grpSp>
      <p:sp>
        <p:nvSpPr>
          <p:cNvPr id="19" name="Текст 2">
            <a:extLst>
              <a:ext uri="{FF2B5EF4-FFF2-40B4-BE49-F238E27FC236}">
                <a16:creationId xmlns:a16="http://schemas.microsoft.com/office/drawing/2014/main" id="{14D9CDDC-EAA7-CCEE-B2CE-A4EA9C0A161E}"/>
              </a:ext>
            </a:extLst>
          </p:cNvPr>
          <p:cNvSpPr txBox="1"/>
          <p:nvPr/>
        </p:nvSpPr>
        <p:spPr>
          <a:xfrm>
            <a:off x="4229101" y="119277"/>
            <a:ext cx="4014440" cy="769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lang="ru-RU" sz="4400" b="1" dirty="0">
                <a:solidFill>
                  <a:srgbClr val="E31B26"/>
                </a:solidFill>
              </a:rPr>
              <a:t>Монетизация</a:t>
            </a:r>
            <a:endParaRPr sz="4400" b="1" dirty="0">
              <a:solidFill>
                <a:srgbClr val="E31B26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28821" y="1558250"/>
            <a:ext cx="9585259" cy="37941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</a:pPr>
            <a:endParaRPr lang="ru-RU" sz="2800" dirty="0">
              <a:latin typeface="Geometria"/>
            </a:endParaRPr>
          </a:p>
          <a:p>
            <a:pPr marL="285750" indent="-285750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ru-RU" sz="2400" dirty="0">
                <a:latin typeface="Geometria"/>
              </a:rPr>
              <a:t>Комиссионные взносы с проданных услуг специалистов;</a:t>
            </a:r>
          </a:p>
          <a:p>
            <a:pPr marL="285750" indent="-285750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Geometria"/>
              </a:rPr>
              <a:t>Premium</a:t>
            </a:r>
            <a:r>
              <a:rPr lang="ru-RU" sz="2400" dirty="0">
                <a:latin typeface="Geometria"/>
              </a:rPr>
              <a:t>-подписка для специалистов;</a:t>
            </a:r>
          </a:p>
          <a:p>
            <a:pPr marL="285750" indent="-285750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Geometria"/>
              </a:rPr>
              <a:t>Premium</a:t>
            </a:r>
            <a:r>
              <a:rPr lang="ru-RU" sz="2400" dirty="0">
                <a:latin typeface="Geometria"/>
              </a:rPr>
              <a:t>-подписка для клиентов;</a:t>
            </a:r>
          </a:p>
          <a:p>
            <a:pPr marL="285750" indent="-285750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ru-RU" sz="2400" dirty="0">
                <a:latin typeface="Geometria"/>
              </a:rPr>
              <a:t>Реклама на платформе.</a:t>
            </a:r>
          </a:p>
        </p:txBody>
      </p:sp>
      <p:pic>
        <p:nvPicPr>
          <p:cNvPr id="23" name="Рисунок 22" descr="Пустой знак шестиугольника">
            <a:extLst>
              <a:ext uri="{FF2B5EF4-FFF2-40B4-BE49-F238E27FC236}">
                <a16:creationId xmlns:a16="http://schemas.microsoft.com/office/drawing/2014/main" id="{CD7DA790-4CD8-4733-91DA-DB615E0F3FC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rgbClr val="9F00FF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8821" y="2751971"/>
            <a:ext cx="337520" cy="310616"/>
          </a:xfrm>
          <a:prstGeom prst="rect">
            <a:avLst/>
          </a:prstGeom>
        </p:spPr>
      </p:pic>
      <p:pic>
        <p:nvPicPr>
          <p:cNvPr id="24" name="Рисунок 23" descr="Пустой знак шестиугольника">
            <a:extLst>
              <a:ext uri="{FF2B5EF4-FFF2-40B4-BE49-F238E27FC236}">
                <a16:creationId xmlns:a16="http://schemas.microsoft.com/office/drawing/2014/main" id="{CD7DA790-4CD8-4733-91DA-DB615E0F3FC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rgbClr val="9F00FF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8821" y="3455308"/>
            <a:ext cx="337520" cy="310616"/>
          </a:xfrm>
          <a:prstGeom prst="rect">
            <a:avLst/>
          </a:prstGeom>
        </p:spPr>
      </p:pic>
      <p:pic>
        <p:nvPicPr>
          <p:cNvPr id="25" name="Рисунок 24" descr="Пустой знак шестиугольника">
            <a:extLst>
              <a:ext uri="{FF2B5EF4-FFF2-40B4-BE49-F238E27FC236}">
                <a16:creationId xmlns:a16="http://schemas.microsoft.com/office/drawing/2014/main" id="{CD7DA790-4CD8-4733-91DA-DB615E0F3FC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rgbClr val="9F00FF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8821" y="4225293"/>
            <a:ext cx="337520" cy="310616"/>
          </a:xfrm>
          <a:prstGeom prst="rect">
            <a:avLst/>
          </a:prstGeom>
        </p:spPr>
      </p:pic>
      <p:pic>
        <p:nvPicPr>
          <p:cNvPr id="26" name="Рисунок 25" descr="Пустой знак шестиугольника">
            <a:extLst>
              <a:ext uri="{FF2B5EF4-FFF2-40B4-BE49-F238E27FC236}">
                <a16:creationId xmlns:a16="http://schemas.microsoft.com/office/drawing/2014/main" id="{CD7DA790-4CD8-4733-91DA-DB615E0F3FC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rgbClr val="9F00FF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8821" y="4940618"/>
            <a:ext cx="337520" cy="310616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336583" y="1498517"/>
            <a:ext cx="1070939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>
                <a:latin typeface="Geometria"/>
              </a:rPr>
              <a:t>Прибыль</a:t>
            </a:r>
            <a:r>
              <a:rPr lang="ru-RU" sz="2400" dirty="0">
                <a:latin typeface="Geometria"/>
              </a:rPr>
              <a:t> онлайн-платформы «</a:t>
            </a:r>
            <a:r>
              <a:rPr lang="en-US" sz="2400" dirty="0">
                <a:latin typeface="Geometria"/>
              </a:rPr>
              <a:t>We’r power</a:t>
            </a:r>
            <a:r>
              <a:rPr lang="ru-RU" sz="2400" dirty="0">
                <a:latin typeface="Geometria"/>
              </a:rPr>
              <a:t>» будет складываться из:</a:t>
            </a: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45498" y1="62535" x2="52395" y2="84085"/>
                        <a14:foregroundMark x1="68582" y1="89014" x2="68582" y2="8901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972245" y="2382219"/>
            <a:ext cx="6333668" cy="4307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619963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128347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Текущие результаты 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6" name="Текст 2">
            <a:extLst>
              <a:ext uri="{FF2B5EF4-FFF2-40B4-BE49-F238E27FC236}">
                <a16:creationId xmlns:a16="http://schemas.microsoft.com/office/drawing/2014/main" id="{21FF62E7-FC14-63FA-D2C4-4AD458155A21}"/>
              </a:ext>
            </a:extLst>
          </p:cNvPr>
          <p:cNvSpPr txBox="1"/>
          <p:nvPr/>
        </p:nvSpPr>
        <p:spPr>
          <a:xfrm>
            <a:off x="647231" y="4905028"/>
            <a:ext cx="4093949" cy="1686131"/>
          </a:xfrm>
          <a:prstGeom prst="roundRect">
            <a:avLst/>
          </a:prstGeom>
          <a:solidFill>
            <a:srgbClr val="D4EAFF"/>
          </a:solidFill>
          <a:ln w="28575">
            <a:solidFill>
              <a:srgbClr val="9F00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 algn="just">
              <a:lnSpc>
                <a:spcPct val="150000"/>
              </a:lnSpc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Срок окупаемости – </a:t>
            </a:r>
            <a:r>
              <a:rPr lang="ru-RU" b="1" dirty="0"/>
              <a:t>7 месяцев </a:t>
            </a:r>
          </a:p>
          <a:p>
            <a:pPr lvl="8" algn="just">
              <a:lnSpc>
                <a:spcPct val="150000"/>
              </a:lnSpc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Выручка – </a:t>
            </a:r>
            <a:r>
              <a:rPr lang="ru-RU" b="1" dirty="0"/>
              <a:t>2.512.000 рублей</a:t>
            </a:r>
            <a:endParaRPr lang="en-US" b="1" dirty="0"/>
          </a:p>
          <a:p>
            <a:pPr lvl="8" algn="just">
              <a:lnSpc>
                <a:spcPct val="150000"/>
              </a:lnSpc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Прибыль – </a:t>
            </a:r>
            <a:r>
              <a:rPr lang="ru-RU" b="1" dirty="0">
                <a:latin typeface="Gilroy-Light"/>
              </a:rPr>
              <a:t>1.991.158 рублей</a:t>
            </a:r>
          </a:p>
          <a:p>
            <a:pPr lvl="8" algn="just">
              <a:lnSpc>
                <a:spcPct val="150000"/>
              </a:lnSpc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Рентабельность -  </a:t>
            </a:r>
            <a:r>
              <a:rPr lang="ru-RU" b="1" dirty="0"/>
              <a:t>79%</a:t>
            </a:r>
            <a:endParaRPr lang="ru-RU" dirty="0"/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3596050" y="404859"/>
            <a:ext cx="6518934" cy="769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4400" b="1" dirty="0">
                <a:solidFill>
                  <a:srgbClr val="E31B26"/>
                </a:solidFill>
              </a:rPr>
              <a:t>Текущие результаты </a:t>
            </a:r>
            <a:endParaRPr sz="4400" b="1" dirty="0">
              <a:solidFill>
                <a:srgbClr val="E31B26"/>
              </a:solidFill>
            </a:endParaRPr>
          </a:p>
        </p:txBody>
      </p: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9</a:t>
              </a:r>
              <a:endParaRPr dirty="0"/>
            </a:p>
          </p:txBody>
        </p:sp>
      </p:grp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75" b="93182" l="2602" r="97646">
                        <a14:foregroundMark x1="20322" y1="18434" x2="20322" y2="18434"/>
                        <a14:foregroundMark x1="6444" y1="28283" x2="6444" y2="28283"/>
                        <a14:foregroundMark x1="88600" y1="16035" x2="88600" y2="16035"/>
                        <a14:foregroundMark x1="86121" y1="46717" x2="86121" y2="46717"/>
                        <a14:foregroundMark x1="93185" y1="14520" x2="93185" y2="14520"/>
                        <a14:foregroundMark x1="60967" y1="91793" x2="60967" y2="91793"/>
                        <a14:foregroundMark x1="97646" y1="92551" x2="97646" y2="92551"/>
                        <a14:foregroundMark x1="13135" y1="69066" x2="13135" y2="69066"/>
                        <a14:foregroundMark x1="40892" y1="73485" x2="40892" y2="73485"/>
                        <a14:foregroundMark x1="2726" y1="29924" x2="2726" y2="29924"/>
                        <a14:foregroundMark x1="17844" y1="60732" x2="17844" y2="60732"/>
                        <a14:foregroundMark x1="61462" y1="55934" x2="70756" y2="91162"/>
                        <a14:foregroundMark x1="38662" y1="72727" x2="46716" y2="93182"/>
                        <a14:foregroundMark x1="10657" y1="61237" x2="19331" y2="92929"/>
                        <a14:foregroundMark x1="33705" y1="23990" x2="45725" y2="4116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174152" y="2711132"/>
            <a:ext cx="3881663" cy="380951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35483" y="1512846"/>
            <a:ext cx="10488276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8" algn="just">
              <a:lnSpc>
                <a:spcPct val="150000"/>
              </a:lnSpc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dirty="0"/>
              <a:t>    На данный момент проект «</a:t>
            </a:r>
            <a:r>
              <a:rPr lang="en-US" sz="2400" dirty="0"/>
              <a:t>We’r power</a:t>
            </a:r>
            <a:r>
              <a:rPr lang="ru-RU" sz="2400" dirty="0"/>
              <a:t>» существует в виде концепции.</a:t>
            </a:r>
          </a:p>
          <a:p>
            <a:pPr lvl="8" algn="just">
              <a:lnSpc>
                <a:spcPct val="150000"/>
              </a:lnSpc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dirty="0">
                <a:solidFill>
                  <a:srgbClr val="9F00FF"/>
                </a:solidFill>
              </a:rPr>
              <a:t>Текущие результаты:</a:t>
            </a:r>
          </a:p>
          <a:p>
            <a:pPr lvl="8" algn="just">
              <a:lnSpc>
                <a:spcPct val="150000"/>
              </a:lnSpc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dirty="0">
                <a:solidFill>
                  <a:schemeClr val="tx1"/>
                </a:solidFill>
              </a:rPr>
              <a:t>Доказана полезность проекта;</a:t>
            </a:r>
          </a:p>
          <a:p>
            <a:pPr lvl="8" algn="just">
              <a:lnSpc>
                <a:spcPct val="150000"/>
              </a:lnSpc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dirty="0">
                <a:solidFill>
                  <a:schemeClr val="tx1"/>
                </a:solidFill>
              </a:rPr>
              <a:t>Сформировано ценностное предложение;</a:t>
            </a:r>
          </a:p>
          <a:p>
            <a:pPr lvl="8" algn="just">
              <a:lnSpc>
                <a:spcPct val="150000"/>
              </a:lnSpc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dirty="0">
                <a:solidFill>
                  <a:schemeClr val="tx1"/>
                </a:solidFill>
              </a:rPr>
              <a:t>Построена бизнес-модель и выявлены её результаты.</a:t>
            </a:r>
          </a:p>
          <a:p>
            <a:pPr lvl="8" algn="just">
              <a:lnSpc>
                <a:spcPct val="150000"/>
              </a:lnSpc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2400" dirty="0">
              <a:solidFill>
                <a:srgbClr val="9F00FF"/>
              </a:solidFill>
            </a:endParaRPr>
          </a:p>
          <a:p>
            <a:pPr lvl="8" algn="just">
              <a:lnSpc>
                <a:spcPct val="150000"/>
              </a:lnSpc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2400" dirty="0">
              <a:solidFill>
                <a:srgbClr val="9F00FF"/>
              </a:solidFill>
            </a:endParaRPr>
          </a:p>
          <a:p>
            <a:pPr lvl="8" algn="just">
              <a:lnSpc>
                <a:spcPct val="150000"/>
              </a:lnSpc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2400" dirty="0">
              <a:solidFill>
                <a:srgbClr val="9F00FF"/>
              </a:solidFill>
            </a:endParaRPr>
          </a:p>
        </p:txBody>
      </p:sp>
      <p:pic>
        <p:nvPicPr>
          <p:cNvPr id="18" name="Рисунок 17" descr="Пустой знак шестиугольника">
            <a:extLst>
              <a:ext uri="{FF2B5EF4-FFF2-40B4-BE49-F238E27FC236}">
                <a16:creationId xmlns:a16="http://schemas.microsoft.com/office/drawing/2014/main" id="{CD7DA790-4CD8-4733-91DA-DB615E0F3FC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rgbClr val="9F00FF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88705" y="3342697"/>
            <a:ext cx="337520" cy="310616"/>
          </a:xfrm>
          <a:prstGeom prst="rect">
            <a:avLst/>
          </a:prstGeom>
        </p:spPr>
      </p:pic>
      <p:pic>
        <p:nvPicPr>
          <p:cNvPr id="22" name="Рисунок 21" descr="Пустой знак шестиугольника">
            <a:extLst>
              <a:ext uri="{FF2B5EF4-FFF2-40B4-BE49-F238E27FC236}">
                <a16:creationId xmlns:a16="http://schemas.microsoft.com/office/drawing/2014/main" id="{CD7DA790-4CD8-4733-91DA-DB615E0F3FC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rgbClr val="9F00FF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88705" y="3904496"/>
            <a:ext cx="337520" cy="310616"/>
          </a:xfrm>
          <a:prstGeom prst="rect">
            <a:avLst/>
          </a:prstGeom>
        </p:spPr>
      </p:pic>
      <p:pic>
        <p:nvPicPr>
          <p:cNvPr id="23" name="Рисунок 22" descr="Пустой знак шестиугольника">
            <a:extLst>
              <a:ext uri="{FF2B5EF4-FFF2-40B4-BE49-F238E27FC236}">
                <a16:creationId xmlns:a16="http://schemas.microsoft.com/office/drawing/2014/main" id="{CD7DA790-4CD8-4733-91DA-DB615E0F3FC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rgbClr val="9F00FF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88705" y="4460581"/>
            <a:ext cx="337520" cy="310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343900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Овал 25"/>
          <p:cNvSpPr/>
          <p:nvPr/>
        </p:nvSpPr>
        <p:spPr>
          <a:xfrm>
            <a:off x="8488966" y="1170697"/>
            <a:ext cx="3429897" cy="3198929"/>
          </a:xfrm>
          <a:prstGeom prst="ellipse">
            <a:avLst/>
          </a:prstGeom>
          <a:solidFill>
            <a:srgbClr val="D4EA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7" name="Овал 26"/>
          <p:cNvSpPr/>
          <p:nvPr/>
        </p:nvSpPr>
        <p:spPr>
          <a:xfrm>
            <a:off x="4526789" y="1158225"/>
            <a:ext cx="3429897" cy="3198929"/>
          </a:xfrm>
          <a:prstGeom prst="ellipse">
            <a:avLst/>
          </a:prstGeom>
          <a:solidFill>
            <a:srgbClr val="D4EA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5" name="Овал 24"/>
          <p:cNvSpPr/>
          <p:nvPr/>
        </p:nvSpPr>
        <p:spPr>
          <a:xfrm>
            <a:off x="498427" y="1205334"/>
            <a:ext cx="3429897" cy="3198929"/>
          </a:xfrm>
          <a:prstGeom prst="ellipse">
            <a:avLst/>
          </a:prstGeom>
          <a:solidFill>
            <a:srgbClr val="D4EA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команда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6" name="Текст 2">
            <a:extLst>
              <a:ext uri="{FF2B5EF4-FFF2-40B4-BE49-F238E27FC236}">
                <a16:creationId xmlns:a16="http://schemas.microsoft.com/office/drawing/2014/main" id="{21FF62E7-FC14-63FA-D2C4-4AD458155A21}"/>
              </a:ext>
            </a:extLst>
          </p:cNvPr>
          <p:cNvSpPr txBox="1"/>
          <p:nvPr/>
        </p:nvSpPr>
        <p:spPr>
          <a:xfrm>
            <a:off x="629565" y="4455435"/>
            <a:ext cx="3097884" cy="461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 algn="ct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b="1" dirty="0">
                <a:solidFill>
                  <a:srgbClr val="E31B26"/>
                </a:solidFill>
              </a:rPr>
              <a:t>Гареева </a:t>
            </a:r>
            <a:r>
              <a:rPr lang="ru-RU" sz="2400" b="1" dirty="0">
                <a:solidFill>
                  <a:srgbClr val="E31B26"/>
                </a:solidFill>
                <a:latin typeface="Geometria"/>
              </a:rPr>
              <a:t>Эльвина</a:t>
            </a:r>
            <a:endParaRPr sz="2400" b="1" dirty="0">
              <a:solidFill>
                <a:srgbClr val="E31B26"/>
              </a:solidFill>
              <a:latin typeface="Geometria"/>
            </a:endParaRPr>
          </a:p>
        </p:txBody>
      </p: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10</a:t>
              </a:r>
              <a:endParaRPr dirty="0"/>
            </a:p>
          </p:txBody>
        </p:sp>
      </p:grpSp>
      <p:sp>
        <p:nvSpPr>
          <p:cNvPr id="18" name="Текст 2">
            <a:extLst>
              <a:ext uri="{FF2B5EF4-FFF2-40B4-BE49-F238E27FC236}">
                <a16:creationId xmlns:a16="http://schemas.microsoft.com/office/drawing/2014/main" id="{21FF62E7-FC14-63FA-D2C4-4AD458155A21}"/>
              </a:ext>
            </a:extLst>
          </p:cNvPr>
          <p:cNvSpPr txBox="1"/>
          <p:nvPr/>
        </p:nvSpPr>
        <p:spPr>
          <a:xfrm>
            <a:off x="4551667" y="4440098"/>
            <a:ext cx="3265319" cy="461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 algn="ct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b="1" dirty="0">
                <a:solidFill>
                  <a:srgbClr val="9F00FF"/>
                </a:solidFill>
              </a:rPr>
              <a:t>Хасанова </a:t>
            </a:r>
            <a:r>
              <a:rPr lang="ru-RU" sz="2400" b="1" dirty="0">
                <a:solidFill>
                  <a:srgbClr val="9F00FF"/>
                </a:solidFill>
                <a:latin typeface="Geometria"/>
              </a:rPr>
              <a:t>Регина</a:t>
            </a:r>
            <a:endParaRPr sz="2400" b="1" dirty="0">
              <a:solidFill>
                <a:srgbClr val="9F00FF"/>
              </a:solidFill>
              <a:latin typeface="Geometria"/>
            </a:endParaRPr>
          </a:p>
        </p:txBody>
      </p:sp>
      <p:sp>
        <p:nvSpPr>
          <p:cNvPr id="22" name="Текст 2">
            <a:extLst>
              <a:ext uri="{FF2B5EF4-FFF2-40B4-BE49-F238E27FC236}">
                <a16:creationId xmlns:a16="http://schemas.microsoft.com/office/drawing/2014/main" id="{21FF62E7-FC14-63FA-D2C4-4AD458155A21}"/>
              </a:ext>
            </a:extLst>
          </p:cNvPr>
          <p:cNvSpPr txBox="1"/>
          <p:nvPr/>
        </p:nvSpPr>
        <p:spPr>
          <a:xfrm>
            <a:off x="4526789" y="4917100"/>
            <a:ext cx="3340733" cy="15696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 algn="ct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latin typeface="Geometria"/>
              </a:rPr>
              <a:t>Юрист, Продакт-менеджер, Мастер презентации, Дизайнер, Генератор идей</a:t>
            </a:r>
          </a:p>
          <a:p>
            <a:pPr lvl="8" algn="ct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>
              <a:latin typeface="Geometria"/>
            </a:endParaRPr>
          </a:p>
          <a:p>
            <a:pPr lvl="8" algn="ct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latin typeface="Geometria"/>
              </a:rPr>
              <a:t>Студентка 3 курса</a:t>
            </a:r>
          </a:p>
          <a:p>
            <a:pPr lvl="8" algn="ct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latin typeface="Geometria"/>
              </a:rPr>
              <a:t>Факультета </a:t>
            </a:r>
            <a:r>
              <a:rPr lang="ru-RU" dirty="0" err="1">
                <a:latin typeface="Geometria"/>
              </a:rPr>
              <a:t>МиИБ</a:t>
            </a:r>
            <a:r>
              <a:rPr lang="ru-RU" dirty="0">
                <a:latin typeface="Geometria"/>
              </a:rPr>
              <a:t> КИУ</a:t>
            </a:r>
            <a:endParaRPr dirty="0">
              <a:latin typeface="Geometria"/>
            </a:endParaRPr>
          </a:p>
        </p:txBody>
      </p:sp>
      <p:sp>
        <p:nvSpPr>
          <p:cNvPr id="23" name="Текст 2">
            <a:extLst>
              <a:ext uri="{FF2B5EF4-FFF2-40B4-BE49-F238E27FC236}">
                <a16:creationId xmlns:a16="http://schemas.microsoft.com/office/drawing/2014/main" id="{21FF62E7-FC14-63FA-D2C4-4AD458155A21}"/>
              </a:ext>
            </a:extLst>
          </p:cNvPr>
          <p:cNvSpPr txBox="1"/>
          <p:nvPr/>
        </p:nvSpPr>
        <p:spPr>
          <a:xfrm>
            <a:off x="647231" y="4900563"/>
            <a:ext cx="3179749" cy="18158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 algn="ct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latin typeface="Geometria"/>
              </a:rPr>
              <a:t>Лидер проекта, Менеджер, Копирайтер, Советник, Мастер презентации</a:t>
            </a:r>
          </a:p>
          <a:p>
            <a:pPr lvl="8" algn="ct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>
              <a:latin typeface="Geometria"/>
            </a:endParaRPr>
          </a:p>
          <a:p>
            <a:pPr lvl="8" algn="ct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latin typeface="Geometria"/>
              </a:rPr>
              <a:t>Студентка 3 курса</a:t>
            </a:r>
          </a:p>
          <a:p>
            <a:pPr lvl="8" algn="ct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latin typeface="Geometria"/>
              </a:rPr>
              <a:t>Факультета </a:t>
            </a:r>
            <a:r>
              <a:rPr lang="ru-RU" dirty="0" err="1">
                <a:latin typeface="Geometria"/>
              </a:rPr>
              <a:t>МиИБ</a:t>
            </a:r>
            <a:r>
              <a:rPr lang="ru-RU" dirty="0">
                <a:latin typeface="Geometria"/>
              </a:rPr>
              <a:t> КИУ</a:t>
            </a:r>
          </a:p>
          <a:p>
            <a:pPr lvl="8" algn="ct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latin typeface="Geometria"/>
              </a:rPr>
              <a:t> </a:t>
            </a:r>
            <a:endParaRPr dirty="0">
              <a:latin typeface="Geometria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599" y="1349531"/>
            <a:ext cx="2919990" cy="2841470"/>
          </a:xfrm>
          <a:prstGeom prst="ellipse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6917" y="1349532"/>
            <a:ext cx="3029647" cy="2774793"/>
          </a:xfrm>
          <a:prstGeom prst="ellipse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95892" y="1349530"/>
            <a:ext cx="2816046" cy="2841472"/>
          </a:xfrm>
          <a:prstGeom prst="ellipse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8600087" y="4438902"/>
            <a:ext cx="3207654" cy="461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400" b="1" dirty="0">
                <a:solidFill>
                  <a:srgbClr val="FCAF17"/>
                </a:solidFill>
                <a:latin typeface="Geometria"/>
              </a:rPr>
              <a:t>Бурдаева Ангелина</a:t>
            </a:r>
            <a:endParaRPr kumimoji="0" lang="ru-RU" sz="2400" b="1" i="0" u="none" strike="noStrike" cap="none" spc="0" normalizeH="0" baseline="0" dirty="0">
              <a:ln>
                <a:noFill/>
              </a:ln>
              <a:solidFill>
                <a:srgbClr val="FCAF17"/>
              </a:solidFill>
              <a:effectLst/>
              <a:uFillTx/>
              <a:latin typeface="Geometria"/>
              <a:sym typeface="Helvetica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8641205" y="4904628"/>
            <a:ext cx="312542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latin typeface="Geometria"/>
              </a:rPr>
              <a:t>Маркетолог, Разработчик, Дизайнер, Тестировщик</a:t>
            </a:r>
          </a:p>
          <a:p>
            <a:pPr algn="ctr"/>
            <a:endParaRPr lang="ru-RU" sz="1600" dirty="0">
              <a:latin typeface="Geometria"/>
            </a:endParaRPr>
          </a:p>
          <a:p>
            <a:pPr algn="ctr"/>
            <a:endParaRPr lang="ru-RU" sz="1600" dirty="0">
              <a:latin typeface="Geometria"/>
            </a:endParaRPr>
          </a:p>
          <a:p>
            <a:pPr algn="ctr"/>
            <a:r>
              <a:rPr lang="ru-RU" sz="1600" dirty="0">
                <a:latin typeface="Geometria"/>
              </a:rPr>
              <a:t>Студентка 3 курса</a:t>
            </a:r>
          </a:p>
          <a:p>
            <a:pPr algn="ctr"/>
            <a:r>
              <a:rPr lang="ru-RU" sz="1600" dirty="0">
                <a:latin typeface="Geometria"/>
              </a:rPr>
              <a:t>Факультета </a:t>
            </a:r>
            <a:r>
              <a:rPr lang="ru-RU" sz="1600" dirty="0" err="1">
                <a:latin typeface="Geometria"/>
              </a:rPr>
              <a:t>МиИБ</a:t>
            </a:r>
            <a:r>
              <a:rPr lang="ru-RU" sz="1600" dirty="0">
                <a:latin typeface="Geometria"/>
              </a:rPr>
              <a:t> КИУ</a:t>
            </a:r>
          </a:p>
        </p:txBody>
      </p:sp>
      <p:sp>
        <p:nvSpPr>
          <p:cNvPr id="28" name="Текст 2">
            <a:extLst>
              <a:ext uri="{FF2B5EF4-FFF2-40B4-BE49-F238E27FC236}">
                <a16:creationId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4101377" y="85855"/>
            <a:ext cx="6518934" cy="769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4400" b="1" dirty="0">
                <a:solidFill>
                  <a:srgbClr val="9F00FF"/>
                </a:solidFill>
              </a:rPr>
              <a:t>Наша команда</a:t>
            </a:r>
            <a:endParaRPr sz="4400" b="1" dirty="0">
              <a:solidFill>
                <a:srgbClr val="9F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9075317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Текст 2">
            <a:extLst>
              <a:ext uri="{FF2B5EF4-FFF2-40B4-BE49-F238E27FC236}">
                <a16:creationId xmlns:a16="http://schemas.microsoft.com/office/drawing/2014/main" id="{21FF62E7-FC14-63FA-D2C4-4AD458155A21}"/>
              </a:ext>
            </a:extLst>
          </p:cNvPr>
          <p:cNvSpPr txBox="1"/>
          <p:nvPr/>
        </p:nvSpPr>
        <p:spPr>
          <a:xfrm>
            <a:off x="420955" y="1272354"/>
            <a:ext cx="8018195" cy="4960473"/>
          </a:xfrm>
          <a:prstGeom prst="roundRect">
            <a:avLst/>
          </a:prstGeom>
          <a:solidFill>
            <a:srgbClr val="D4EAFF"/>
          </a:solidFill>
          <a:ln w="38100">
            <a:solidFill>
              <a:srgbClr val="9F00FF"/>
            </a:solidFill>
            <a:prstDash val="dash"/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marL="342900" lvl="8" indent="-342900">
              <a:lnSpc>
                <a:spcPct val="150000"/>
              </a:lnSpc>
              <a:buFont typeface="Wingdings" panose="05000000000000000000" pitchFamily="2" charset="2"/>
              <a:buChar char="ü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2400" dirty="0">
              <a:latin typeface="Geometria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Планы развития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6" name="Текст 2">
            <a:extLst>
              <a:ext uri="{FF2B5EF4-FFF2-40B4-BE49-F238E27FC236}">
                <a16:creationId xmlns:a16="http://schemas.microsoft.com/office/drawing/2014/main" id="{21FF62E7-FC14-63FA-D2C4-4AD458155A21}"/>
              </a:ext>
            </a:extLst>
          </p:cNvPr>
          <p:cNvSpPr txBox="1"/>
          <p:nvPr/>
        </p:nvSpPr>
        <p:spPr>
          <a:xfrm>
            <a:off x="264351" y="1118466"/>
            <a:ext cx="7941995" cy="4929856"/>
          </a:xfrm>
          <a:prstGeom prst="roundRect">
            <a:avLst/>
          </a:prstGeom>
          <a:solidFill>
            <a:srgbClr val="FFC000"/>
          </a:solidFill>
          <a:ln w="38100">
            <a:noFill/>
            <a:prstDash val="dash"/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marL="342900" lvl="8" indent="-342900">
              <a:lnSpc>
                <a:spcPct val="150000"/>
              </a:lnSpc>
              <a:buFont typeface="Wingdings" panose="05000000000000000000" pitchFamily="2" charset="2"/>
              <a:buChar char="ü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dirty="0">
                <a:latin typeface="Geometria"/>
              </a:rPr>
              <a:t>Нахождение спонсоров, расширение бизнеса</a:t>
            </a:r>
          </a:p>
          <a:p>
            <a:pPr marL="342900" lvl="8" indent="-342900">
              <a:lnSpc>
                <a:spcPct val="150000"/>
              </a:lnSpc>
              <a:buFont typeface="Wingdings" panose="05000000000000000000" pitchFamily="2" charset="2"/>
              <a:buChar char="ü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dirty="0">
                <a:latin typeface="Geometria"/>
              </a:rPr>
              <a:t>Ближайших выход на рынок, выпуск </a:t>
            </a:r>
            <a:r>
              <a:rPr lang="en-US" sz="2400" dirty="0">
                <a:latin typeface="Geometria"/>
              </a:rPr>
              <a:t>MVP</a:t>
            </a:r>
            <a:endParaRPr lang="ru-RU" sz="2400" dirty="0">
              <a:latin typeface="Geometria"/>
            </a:endParaRPr>
          </a:p>
          <a:p>
            <a:pPr marL="342900" lvl="8" indent="-342900">
              <a:lnSpc>
                <a:spcPct val="150000"/>
              </a:lnSpc>
              <a:buFont typeface="Wingdings" panose="05000000000000000000" pitchFamily="2" charset="2"/>
              <a:buChar char="ü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dirty="0">
                <a:latin typeface="Geometria"/>
              </a:rPr>
              <a:t>Тестирование каналов продаж и выбор приоритетных </a:t>
            </a:r>
          </a:p>
          <a:p>
            <a:pPr marL="342900" lvl="8" indent="-342900">
              <a:lnSpc>
                <a:spcPct val="150000"/>
              </a:lnSpc>
              <a:buFont typeface="Wingdings" panose="05000000000000000000" pitchFamily="2" charset="2"/>
              <a:buChar char="ü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dirty="0">
                <a:latin typeface="Geometria"/>
              </a:rPr>
              <a:t>Построение и совершенствование воронки продаж</a:t>
            </a:r>
          </a:p>
          <a:p>
            <a:pPr marL="342900" lvl="8" indent="-342900">
              <a:lnSpc>
                <a:spcPct val="150000"/>
              </a:lnSpc>
              <a:buFont typeface="Wingdings" panose="05000000000000000000" pitchFamily="2" charset="2"/>
              <a:buChar char="ü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dirty="0">
                <a:latin typeface="Geometria"/>
              </a:rPr>
              <a:t>Масштабирование проекта на федеральном уровне</a:t>
            </a:r>
            <a:endParaRPr sz="2400" dirty="0">
              <a:latin typeface="Geometria"/>
            </a:endParaRPr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3235391" y="200062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lang="ru-RU" sz="3600" b="1" dirty="0">
                <a:solidFill>
                  <a:srgbClr val="9F00FF"/>
                </a:solidFill>
              </a:rPr>
              <a:t>Планы развития</a:t>
            </a:r>
          </a:p>
        </p:txBody>
      </p: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11</a:t>
              </a:r>
              <a:endParaRPr dirty="0"/>
            </a:p>
          </p:txBody>
        </p:sp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9917" r="92837">
                        <a14:foregroundMark x1="17080" y1="17500" x2="14325" y2="70625"/>
                        <a14:foregroundMark x1="13774" y1="79063" x2="13774" y2="79063"/>
                        <a14:foregroundMark x1="15152" y1="78750" x2="15152" y2="78750"/>
                        <a14:foregroundMark x1="21212" y1="79063" x2="21212" y2="79063"/>
                        <a14:foregroundMark x1="12672" y1="83750" x2="13223" y2="84063"/>
                        <a14:foregroundMark x1="20661" y1="84063" x2="20661" y2="84063"/>
                        <a14:foregroundMark x1="13774" y1="88125" x2="13774" y2="88125"/>
                        <a14:foregroundMark x1="34160" y1="16563" x2="60882" y2="38750"/>
                        <a14:foregroundMark x1="26722" y1="18438" x2="35813" y2="73125"/>
                        <a14:foregroundMark x1="66116" y1="76250" x2="92837" y2="21563"/>
                        <a14:foregroundMark x1="66667" y1="88438" x2="78237" y2="79688"/>
                        <a14:foregroundMark x1="63361" y1="85938" x2="73829" y2="88750"/>
                        <a14:foregroundMark x1="51240" y1="59375" x2="51240" y2="59375"/>
                        <a14:foregroundMark x1="11846" y1="36250" x2="11846" y2="36250"/>
                        <a14:backgroundMark x1="13223" y1="43125" x2="14325" y2="40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248525" y="2479796"/>
            <a:ext cx="5197041" cy="4581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984971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0" name="Рисунок 309">
            <a:extLst>
              <a:ext uri="{FF2B5EF4-FFF2-40B4-BE49-F238E27FC236}">
                <a16:creationId xmlns:a16="http://schemas.microsoft.com/office/drawing/2014/main" id="{95973BF3-DBEC-4948-99BC-3C0CAAB5A3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405" y="0"/>
            <a:ext cx="12208405" cy="6867228"/>
          </a:xfrm>
          <a:prstGeom prst="rect">
            <a:avLst/>
          </a:prstGeom>
        </p:spPr>
      </p:pic>
      <p:sp>
        <p:nvSpPr>
          <p:cNvPr id="262" name="Текст 2"/>
          <p:cNvSpPr txBox="1"/>
          <p:nvPr/>
        </p:nvSpPr>
        <p:spPr>
          <a:xfrm>
            <a:off x="551529" y="547639"/>
            <a:ext cx="6518934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dirty="0"/>
              <a:t>ПИКТОГРАММЫ</a:t>
            </a:r>
            <a:endParaRPr dirty="0"/>
          </a:p>
        </p:txBody>
      </p:sp>
      <p:sp>
        <p:nvSpPr>
          <p:cNvPr id="272" name="TextBox 17"/>
          <p:cNvSpPr txBox="1"/>
          <p:nvPr/>
        </p:nvSpPr>
        <p:spPr>
          <a:xfrm>
            <a:off x="63058" y="56374"/>
            <a:ext cx="3205158" cy="4343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ВСЕРОССИЙСКИЙ ФОРУМ</a:t>
            </a:r>
            <a:endParaRPr>
              <a:latin typeface="+mj-lt"/>
              <a:ea typeface="+mj-ea"/>
              <a:cs typeface="+mj-cs"/>
              <a:sym typeface="Calibri"/>
            </a:endParaRPr>
          </a:p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СТАРТАП-СТУДИЙ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1B25599-AE42-5A46-8DCF-C17FE830910F}"/>
              </a:ext>
            </a:extLst>
          </p:cNvPr>
          <p:cNvSpPr txBox="1"/>
          <p:nvPr/>
        </p:nvSpPr>
        <p:spPr>
          <a:xfrm>
            <a:off x="3301584" y="3248081"/>
            <a:ext cx="6663126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52A3537-60BA-3E40-8ED8-23A49A9BD98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19934" y="2286562"/>
            <a:ext cx="720000" cy="7200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23746D4-9EF1-2C43-9498-4F3DB34EFF4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229203" y="4674799"/>
            <a:ext cx="720000" cy="72000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EA02496-4775-1547-8A31-5D653F80FDB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110621" y="4674799"/>
            <a:ext cx="720000" cy="7200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1AA8EEFF-D2C4-434F-A4E2-70A8251207B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036872" y="5896157"/>
            <a:ext cx="720000" cy="720000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3F6852BB-9982-4042-A3C5-56171FE3DE3D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818145" y="5896157"/>
            <a:ext cx="720000" cy="72000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640F9D02-5841-DF46-8F49-DFD0F563EE66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708781" y="5896157"/>
            <a:ext cx="720000" cy="720000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6E4F0C18-06F5-ED48-97D4-43E62381DFFD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754875" y="4674799"/>
            <a:ext cx="720000" cy="720000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26C9E867-F746-3745-BE80-EE22B9CB1A83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636293" y="4674799"/>
            <a:ext cx="720000" cy="720000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9C201C12-7384-0E46-9A70-C0C1D5254240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2380691" y="5896157"/>
            <a:ext cx="720000" cy="720000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BB5FE5E2-4639-2143-92C6-724C53A3101C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2399129" y="4674799"/>
            <a:ext cx="720000" cy="720000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515EFAE0-EA3F-D04D-8DD9-60328ADB180D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166432" y="2286562"/>
            <a:ext cx="720000" cy="720000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40E7B349-DDDF-B64B-A0E0-95FFF5B4D91A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1280547" y="4674799"/>
            <a:ext cx="720000" cy="720000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25434EEE-5386-3941-BAE6-F9F64FA68324}"/>
              </a:ext>
            </a:extLst>
          </p:cNvPr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11347789" y="4674799"/>
            <a:ext cx="720000" cy="7200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615252E1-BB86-4C41-A320-2F005715B2B6}"/>
              </a:ext>
            </a:extLst>
          </p:cNvPr>
          <p:cNvPicPr>
            <a:picLocks noChangeAspect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7927508" y="5896157"/>
            <a:ext cx="720000" cy="720000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6DE60057-E664-7D46-9BE0-1B18A1CF66CE}"/>
              </a:ext>
            </a:extLst>
          </p:cNvPr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4599417" y="5896157"/>
            <a:ext cx="720000" cy="720000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A6467AC9-E10E-9A4D-B78C-7940999A37CB}"/>
              </a:ext>
            </a:extLst>
          </p:cNvPr>
          <p:cNvPicPr>
            <a:picLocks noChangeAspect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7992039" y="4674799"/>
            <a:ext cx="720000" cy="720000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14778862-8589-6C49-94B3-7695ECA3EA82}"/>
              </a:ext>
            </a:extLst>
          </p:cNvPr>
          <p:cNvPicPr>
            <a:picLocks noChangeAspect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6"/>
              </a:ext>
            </a:extLst>
          </a:blip>
          <a:stretch>
            <a:fillRect/>
          </a:stretch>
        </p:blipFill>
        <p:spPr>
          <a:xfrm>
            <a:off x="6873457" y="4674799"/>
            <a:ext cx="720000" cy="720000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AA85598A-12DD-154D-AE0E-53E45274E093}"/>
              </a:ext>
            </a:extLst>
          </p:cNvPr>
          <p:cNvPicPr>
            <a:picLocks noChangeAspect="1"/>
          </p:cNvPicPr>
          <p:nvPr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3517711" y="4674799"/>
            <a:ext cx="720000" cy="720000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7CB11676-D892-8749-AF8E-1C1F454BAEFD}"/>
              </a:ext>
            </a:extLst>
          </p:cNvPr>
          <p:cNvPicPr>
            <a:picLocks noChangeAspect="1"/>
          </p:cNvPicPr>
          <p:nvPr/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0"/>
              </a:ext>
            </a:extLst>
          </a:blip>
          <a:stretch>
            <a:fillRect/>
          </a:stretch>
        </p:blipFill>
        <p:spPr>
          <a:xfrm>
            <a:off x="3490054" y="5896157"/>
            <a:ext cx="720000" cy="720000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9A4D41EB-B953-CE43-AF05-3C520C8D5B2E}"/>
              </a:ext>
            </a:extLst>
          </p:cNvPr>
          <p:cNvPicPr>
            <a:picLocks noChangeAspect="1"/>
          </p:cNvPicPr>
          <p:nvPr/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2"/>
              </a:ext>
            </a:extLst>
          </a:blip>
          <a:stretch>
            <a:fillRect/>
          </a:stretch>
        </p:blipFill>
        <p:spPr>
          <a:xfrm>
            <a:off x="1271328" y="5896157"/>
            <a:ext cx="720000" cy="720000"/>
          </a:xfrm>
          <a:prstGeom prst="rect">
            <a:avLst/>
          </a:prstGeom>
        </p:spPr>
      </p:pic>
      <p:pic>
        <p:nvPicPr>
          <p:cNvPr id="56" name="Рисунок 55">
            <a:extLst>
              <a:ext uri="{FF2B5EF4-FFF2-40B4-BE49-F238E27FC236}">
                <a16:creationId xmlns:a16="http://schemas.microsoft.com/office/drawing/2014/main" id="{BB5EC452-92DB-E24C-B6EE-0C85BFAB6566}"/>
              </a:ext>
            </a:extLst>
          </p:cNvPr>
          <p:cNvPicPr>
            <a:picLocks noChangeAspect="1"/>
          </p:cNvPicPr>
          <p:nvPr/>
        </p:nvPicPr>
        <p:blipFill>
          <a:blip r:embed="rId4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4"/>
              </a:ext>
            </a:extLst>
          </a:blip>
          <a:stretch>
            <a:fillRect/>
          </a:stretch>
        </p:blipFill>
        <p:spPr>
          <a:xfrm>
            <a:off x="161965" y="5896157"/>
            <a:ext cx="720000" cy="720000"/>
          </a:xfrm>
          <a:prstGeom prst="rect">
            <a:avLst/>
          </a:prstGeom>
        </p:spPr>
      </p:pic>
      <p:pic>
        <p:nvPicPr>
          <p:cNvPr id="58" name="Рисунок 57">
            <a:extLst>
              <a:ext uri="{FF2B5EF4-FFF2-40B4-BE49-F238E27FC236}">
                <a16:creationId xmlns:a16="http://schemas.microsoft.com/office/drawing/2014/main" id="{1B9DAF1C-2236-9B4C-881F-EBB1CB7FF338}"/>
              </a:ext>
            </a:extLst>
          </p:cNvPr>
          <p:cNvPicPr>
            <a:picLocks noChangeAspect="1"/>
          </p:cNvPicPr>
          <p:nvPr/>
        </p:nvPicPr>
        <p:blipFill>
          <a:blip r:embed="rId4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6"/>
              </a:ext>
            </a:extLst>
          </a:blip>
          <a:stretch>
            <a:fillRect/>
          </a:stretch>
        </p:blipFill>
        <p:spPr>
          <a:xfrm>
            <a:off x="1275349" y="2286562"/>
            <a:ext cx="720000" cy="720000"/>
          </a:xfrm>
          <a:prstGeom prst="rect">
            <a:avLst/>
          </a:prstGeom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EFF6D61E-A9A5-234D-B9A7-05F1D699E0F3}"/>
              </a:ext>
            </a:extLst>
          </p:cNvPr>
          <p:cNvPicPr>
            <a:picLocks noChangeAspect="1"/>
          </p:cNvPicPr>
          <p:nvPr/>
        </p:nvPicPr>
        <p:blipFill>
          <a:blip r:embed="rId4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8"/>
              </a:ext>
            </a:extLst>
          </a:blip>
          <a:stretch>
            <a:fillRect/>
          </a:stretch>
        </p:blipFill>
        <p:spPr>
          <a:xfrm>
            <a:off x="10146685" y="3468663"/>
            <a:ext cx="720000" cy="720000"/>
          </a:xfrm>
          <a:prstGeom prst="rect">
            <a:avLst/>
          </a:prstGeom>
        </p:spPr>
      </p:pic>
      <p:pic>
        <p:nvPicPr>
          <p:cNvPr id="62" name="Рисунок 61">
            <a:extLst>
              <a:ext uri="{FF2B5EF4-FFF2-40B4-BE49-F238E27FC236}">
                <a16:creationId xmlns:a16="http://schemas.microsoft.com/office/drawing/2014/main" id="{26561CEF-8CD4-1041-A095-505C0CCA9495}"/>
              </a:ext>
            </a:extLst>
          </p:cNvPr>
          <p:cNvPicPr>
            <a:picLocks noChangeAspect="1"/>
          </p:cNvPicPr>
          <p:nvPr/>
        </p:nvPicPr>
        <p:blipFill>
          <a:blip r:embed="rId4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0"/>
              </a:ext>
            </a:extLst>
          </a:blip>
          <a:stretch>
            <a:fillRect/>
          </a:stretch>
        </p:blipFill>
        <p:spPr>
          <a:xfrm>
            <a:off x="11255600" y="5896157"/>
            <a:ext cx="720000" cy="720000"/>
          </a:xfrm>
          <a:prstGeom prst="rect">
            <a:avLst/>
          </a:prstGeom>
        </p:spPr>
      </p:pic>
      <p:pic>
        <p:nvPicPr>
          <p:cNvPr id="256" name="Рисунок 255">
            <a:extLst>
              <a:ext uri="{FF2B5EF4-FFF2-40B4-BE49-F238E27FC236}">
                <a16:creationId xmlns:a16="http://schemas.microsoft.com/office/drawing/2014/main" id="{CD5AEE66-4155-6143-B81D-B53FD416DCA7}"/>
              </a:ext>
            </a:extLst>
          </p:cNvPr>
          <p:cNvPicPr>
            <a:picLocks noChangeAspect="1"/>
          </p:cNvPicPr>
          <p:nvPr/>
        </p:nvPicPr>
        <p:blipFill>
          <a:blip r:embed="rId5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2"/>
              </a:ext>
            </a:extLst>
          </a:blip>
          <a:stretch>
            <a:fillRect/>
          </a:stretch>
        </p:blipFill>
        <p:spPr>
          <a:xfrm>
            <a:off x="7928851" y="3468663"/>
            <a:ext cx="720000" cy="720000"/>
          </a:xfrm>
          <a:prstGeom prst="rect">
            <a:avLst/>
          </a:prstGeom>
        </p:spPr>
      </p:pic>
      <p:pic>
        <p:nvPicPr>
          <p:cNvPr id="258" name="Рисунок 257">
            <a:extLst>
              <a:ext uri="{FF2B5EF4-FFF2-40B4-BE49-F238E27FC236}">
                <a16:creationId xmlns:a16="http://schemas.microsoft.com/office/drawing/2014/main" id="{9F0279B5-3951-2443-9C41-AE8480020169}"/>
              </a:ext>
            </a:extLst>
          </p:cNvPr>
          <p:cNvPicPr>
            <a:picLocks noChangeAspect="1"/>
          </p:cNvPicPr>
          <p:nvPr/>
        </p:nvPicPr>
        <p:blipFill>
          <a:blip r:embed="rId5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4"/>
              </a:ext>
            </a:extLst>
          </a:blip>
          <a:stretch>
            <a:fillRect/>
          </a:stretch>
        </p:blipFill>
        <p:spPr>
          <a:xfrm>
            <a:off x="10146236" y="5896157"/>
            <a:ext cx="720000" cy="720000"/>
          </a:xfrm>
          <a:prstGeom prst="rect">
            <a:avLst/>
          </a:prstGeom>
        </p:spPr>
      </p:pic>
      <p:pic>
        <p:nvPicPr>
          <p:cNvPr id="260" name="Рисунок 259">
            <a:extLst>
              <a:ext uri="{FF2B5EF4-FFF2-40B4-BE49-F238E27FC236}">
                <a16:creationId xmlns:a16="http://schemas.microsoft.com/office/drawing/2014/main" id="{45448DAE-B7D6-A947-867D-F8621738C040}"/>
              </a:ext>
            </a:extLst>
          </p:cNvPr>
          <p:cNvPicPr>
            <a:picLocks noChangeAspect="1"/>
          </p:cNvPicPr>
          <p:nvPr/>
        </p:nvPicPr>
        <p:blipFill>
          <a:blip r:embed="rId5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6"/>
              </a:ext>
            </a:extLst>
          </a:blip>
          <a:stretch>
            <a:fillRect/>
          </a:stretch>
        </p:blipFill>
        <p:spPr>
          <a:xfrm>
            <a:off x="6819934" y="3468663"/>
            <a:ext cx="720000" cy="720000"/>
          </a:xfrm>
          <a:prstGeom prst="rect">
            <a:avLst/>
          </a:prstGeom>
        </p:spPr>
      </p:pic>
      <p:pic>
        <p:nvPicPr>
          <p:cNvPr id="273" name="Рисунок 272">
            <a:extLst>
              <a:ext uri="{FF2B5EF4-FFF2-40B4-BE49-F238E27FC236}">
                <a16:creationId xmlns:a16="http://schemas.microsoft.com/office/drawing/2014/main" id="{CA40F775-E2E8-7F45-A2E1-2DD2C701FCF4}"/>
              </a:ext>
            </a:extLst>
          </p:cNvPr>
          <p:cNvPicPr>
            <a:picLocks noChangeAspect="1"/>
          </p:cNvPicPr>
          <p:nvPr/>
        </p:nvPicPr>
        <p:blipFill>
          <a:blip r:embed="rId5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8"/>
              </a:ext>
            </a:extLst>
          </a:blip>
          <a:stretch>
            <a:fillRect/>
          </a:stretch>
        </p:blipFill>
        <p:spPr>
          <a:xfrm>
            <a:off x="5711017" y="2286562"/>
            <a:ext cx="720000" cy="720000"/>
          </a:xfrm>
          <a:prstGeom prst="rect">
            <a:avLst/>
          </a:prstGeom>
        </p:spPr>
      </p:pic>
      <p:pic>
        <p:nvPicPr>
          <p:cNvPr id="275" name="Рисунок 274">
            <a:extLst>
              <a:ext uri="{FF2B5EF4-FFF2-40B4-BE49-F238E27FC236}">
                <a16:creationId xmlns:a16="http://schemas.microsoft.com/office/drawing/2014/main" id="{F3D66E65-1AEF-F34F-89B0-D03E9B2201B5}"/>
              </a:ext>
            </a:extLst>
          </p:cNvPr>
          <p:cNvPicPr>
            <a:picLocks noChangeAspect="1"/>
          </p:cNvPicPr>
          <p:nvPr/>
        </p:nvPicPr>
        <p:blipFill>
          <a:blip r:embed="rId5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0"/>
              </a:ext>
            </a:extLst>
          </a:blip>
          <a:stretch>
            <a:fillRect/>
          </a:stretch>
        </p:blipFill>
        <p:spPr>
          <a:xfrm>
            <a:off x="4602100" y="3468663"/>
            <a:ext cx="720000" cy="720000"/>
          </a:xfrm>
          <a:prstGeom prst="rect">
            <a:avLst/>
          </a:prstGeom>
        </p:spPr>
      </p:pic>
      <p:pic>
        <p:nvPicPr>
          <p:cNvPr id="277" name="Рисунок 276">
            <a:extLst>
              <a:ext uri="{FF2B5EF4-FFF2-40B4-BE49-F238E27FC236}">
                <a16:creationId xmlns:a16="http://schemas.microsoft.com/office/drawing/2014/main" id="{09EBFB11-BA12-7A42-AFC7-A3B5E4D23457}"/>
              </a:ext>
            </a:extLst>
          </p:cNvPr>
          <p:cNvPicPr>
            <a:picLocks noChangeAspect="1"/>
          </p:cNvPicPr>
          <p:nvPr/>
        </p:nvPicPr>
        <p:blipFill>
          <a:blip r:embed="rId6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2"/>
              </a:ext>
            </a:extLst>
          </a:blip>
          <a:stretch>
            <a:fillRect/>
          </a:stretch>
        </p:blipFill>
        <p:spPr>
          <a:xfrm>
            <a:off x="3493183" y="3468663"/>
            <a:ext cx="720000" cy="720000"/>
          </a:xfrm>
          <a:prstGeom prst="rect">
            <a:avLst/>
          </a:prstGeom>
        </p:spPr>
      </p:pic>
      <p:pic>
        <p:nvPicPr>
          <p:cNvPr id="279" name="Рисунок 278">
            <a:extLst>
              <a:ext uri="{FF2B5EF4-FFF2-40B4-BE49-F238E27FC236}">
                <a16:creationId xmlns:a16="http://schemas.microsoft.com/office/drawing/2014/main" id="{EF09D7BF-9CC2-384F-944B-02468DB14409}"/>
              </a:ext>
            </a:extLst>
          </p:cNvPr>
          <p:cNvPicPr>
            <a:picLocks noChangeAspect="1"/>
          </p:cNvPicPr>
          <p:nvPr/>
        </p:nvPicPr>
        <p:blipFill>
          <a:blip r:embed="rId6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4"/>
              </a:ext>
            </a:extLst>
          </a:blip>
          <a:stretch>
            <a:fillRect/>
          </a:stretch>
        </p:blipFill>
        <p:spPr>
          <a:xfrm>
            <a:off x="3493183" y="2286562"/>
            <a:ext cx="720000" cy="720000"/>
          </a:xfrm>
          <a:prstGeom prst="rect">
            <a:avLst/>
          </a:prstGeom>
        </p:spPr>
      </p:pic>
      <p:pic>
        <p:nvPicPr>
          <p:cNvPr id="281" name="Рисунок 280">
            <a:extLst>
              <a:ext uri="{FF2B5EF4-FFF2-40B4-BE49-F238E27FC236}">
                <a16:creationId xmlns:a16="http://schemas.microsoft.com/office/drawing/2014/main" id="{2D1FFF03-7628-4643-8A19-06843CB4A4E9}"/>
              </a:ext>
            </a:extLst>
          </p:cNvPr>
          <p:cNvPicPr>
            <a:picLocks noChangeAspect="1"/>
          </p:cNvPicPr>
          <p:nvPr/>
        </p:nvPicPr>
        <p:blipFill>
          <a:blip r:embed="rId6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6"/>
              </a:ext>
            </a:extLst>
          </a:blip>
          <a:stretch>
            <a:fillRect/>
          </a:stretch>
        </p:blipFill>
        <p:spPr>
          <a:xfrm>
            <a:off x="1275349" y="3468663"/>
            <a:ext cx="720000" cy="720000"/>
          </a:xfrm>
          <a:prstGeom prst="rect">
            <a:avLst/>
          </a:prstGeom>
        </p:spPr>
      </p:pic>
      <p:pic>
        <p:nvPicPr>
          <p:cNvPr id="283" name="Рисунок 282">
            <a:extLst>
              <a:ext uri="{FF2B5EF4-FFF2-40B4-BE49-F238E27FC236}">
                <a16:creationId xmlns:a16="http://schemas.microsoft.com/office/drawing/2014/main" id="{B7D14F38-73A0-FA4E-893D-A63EA67FE85C}"/>
              </a:ext>
            </a:extLst>
          </p:cNvPr>
          <p:cNvPicPr>
            <a:picLocks noChangeAspect="1"/>
          </p:cNvPicPr>
          <p:nvPr/>
        </p:nvPicPr>
        <p:blipFill>
          <a:blip r:embed="rId6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8"/>
              </a:ext>
            </a:extLst>
          </a:blip>
          <a:stretch>
            <a:fillRect/>
          </a:stretch>
        </p:blipFill>
        <p:spPr>
          <a:xfrm>
            <a:off x="166432" y="3468663"/>
            <a:ext cx="720000" cy="720000"/>
          </a:xfrm>
          <a:prstGeom prst="rect">
            <a:avLst/>
          </a:prstGeom>
        </p:spPr>
      </p:pic>
      <p:pic>
        <p:nvPicPr>
          <p:cNvPr id="285" name="Рисунок 284">
            <a:extLst>
              <a:ext uri="{FF2B5EF4-FFF2-40B4-BE49-F238E27FC236}">
                <a16:creationId xmlns:a16="http://schemas.microsoft.com/office/drawing/2014/main" id="{6473AFD8-7B16-2D46-96B8-56E2A6A09D82}"/>
              </a:ext>
            </a:extLst>
          </p:cNvPr>
          <p:cNvPicPr>
            <a:picLocks noChangeAspect="1"/>
          </p:cNvPicPr>
          <p:nvPr/>
        </p:nvPicPr>
        <p:blipFill>
          <a:blip r:embed="rId6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0"/>
              </a:ext>
            </a:extLst>
          </a:blip>
          <a:stretch>
            <a:fillRect/>
          </a:stretch>
        </p:blipFill>
        <p:spPr>
          <a:xfrm>
            <a:off x="9037768" y="3468663"/>
            <a:ext cx="720000" cy="720000"/>
          </a:xfrm>
          <a:prstGeom prst="rect">
            <a:avLst/>
          </a:prstGeom>
        </p:spPr>
      </p:pic>
      <p:pic>
        <p:nvPicPr>
          <p:cNvPr id="287" name="Рисунок 286">
            <a:extLst>
              <a:ext uri="{FF2B5EF4-FFF2-40B4-BE49-F238E27FC236}">
                <a16:creationId xmlns:a16="http://schemas.microsoft.com/office/drawing/2014/main" id="{2AA8D2F9-2F73-B44F-A19D-7A5285948182}"/>
              </a:ext>
            </a:extLst>
          </p:cNvPr>
          <p:cNvPicPr>
            <a:picLocks noChangeAspect="1"/>
          </p:cNvPicPr>
          <p:nvPr/>
        </p:nvPicPr>
        <p:blipFill>
          <a:blip r:embed="rId7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2"/>
              </a:ext>
            </a:extLst>
          </a:blip>
          <a:stretch>
            <a:fillRect/>
          </a:stretch>
        </p:blipFill>
        <p:spPr>
          <a:xfrm>
            <a:off x="11255598" y="3468663"/>
            <a:ext cx="720000" cy="720000"/>
          </a:xfrm>
          <a:prstGeom prst="rect">
            <a:avLst/>
          </a:prstGeom>
        </p:spPr>
      </p:pic>
      <p:pic>
        <p:nvPicPr>
          <p:cNvPr id="289" name="Рисунок 288">
            <a:extLst>
              <a:ext uri="{FF2B5EF4-FFF2-40B4-BE49-F238E27FC236}">
                <a16:creationId xmlns:a16="http://schemas.microsoft.com/office/drawing/2014/main" id="{F93E9D55-057E-0C43-A40F-CD50CF937D16}"/>
              </a:ext>
            </a:extLst>
          </p:cNvPr>
          <p:cNvPicPr>
            <a:picLocks noChangeAspect="1"/>
          </p:cNvPicPr>
          <p:nvPr/>
        </p:nvPicPr>
        <p:blipFill>
          <a:blip r:embed="rId7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4"/>
              </a:ext>
            </a:extLst>
          </a:blip>
          <a:stretch>
            <a:fillRect/>
          </a:stretch>
        </p:blipFill>
        <p:spPr>
          <a:xfrm>
            <a:off x="11255598" y="2286562"/>
            <a:ext cx="720000" cy="720000"/>
          </a:xfrm>
          <a:prstGeom prst="rect">
            <a:avLst/>
          </a:prstGeom>
        </p:spPr>
      </p:pic>
      <p:pic>
        <p:nvPicPr>
          <p:cNvPr id="291" name="Рисунок 290">
            <a:extLst>
              <a:ext uri="{FF2B5EF4-FFF2-40B4-BE49-F238E27FC236}">
                <a16:creationId xmlns:a16="http://schemas.microsoft.com/office/drawing/2014/main" id="{58783FAB-1B42-5A48-A8FC-49E6E9CAB0EC}"/>
              </a:ext>
            </a:extLst>
          </p:cNvPr>
          <p:cNvPicPr>
            <a:picLocks noChangeAspect="1"/>
          </p:cNvPicPr>
          <p:nvPr/>
        </p:nvPicPr>
        <p:blipFill>
          <a:blip r:embed="rId7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6"/>
              </a:ext>
            </a:extLst>
          </a:blip>
          <a:stretch>
            <a:fillRect/>
          </a:stretch>
        </p:blipFill>
        <p:spPr>
          <a:xfrm>
            <a:off x="10146685" y="2286562"/>
            <a:ext cx="720000" cy="720000"/>
          </a:xfrm>
          <a:prstGeom prst="rect">
            <a:avLst/>
          </a:prstGeom>
        </p:spPr>
      </p:pic>
      <p:pic>
        <p:nvPicPr>
          <p:cNvPr id="293" name="Рисунок 292">
            <a:extLst>
              <a:ext uri="{FF2B5EF4-FFF2-40B4-BE49-F238E27FC236}">
                <a16:creationId xmlns:a16="http://schemas.microsoft.com/office/drawing/2014/main" id="{A359837C-6670-0A47-8901-0BD86B6E926F}"/>
              </a:ext>
            </a:extLst>
          </p:cNvPr>
          <p:cNvPicPr>
            <a:picLocks noChangeAspect="1"/>
          </p:cNvPicPr>
          <p:nvPr/>
        </p:nvPicPr>
        <p:blipFill>
          <a:blip r:embed="rId7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8"/>
              </a:ext>
            </a:extLst>
          </a:blip>
          <a:stretch>
            <a:fillRect/>
          </a:stretch>
        </p:blipFill>
        <p:spPr>
          <a:xfrm>
            <a:off x="7928851" y="2286562"/>
            <a:ext cx="720000" cy="720000"/>
          </a:xfrm>
          <a:prstGeom prst="rect">
            <a:avLst/>
          </a:prstGeom>
        </p:spPr>
      </p:pic>
      <p:pic>
        <p:nvPicPr>
          <p:cNvPr id="295" name="Рисунок 294">
            <a:extLst>
              <a:ext uri="{FF2B5EF4-FFF2-40B4-BE49-F238E27FC236}">
                <a16:creationId xmlns:a16="http://schemas.microsoft.com/office/drawing/2014/main" id="{7282A73B-9E93-F444-A4A4-52AF2F7C2A65}"/>
              </a:ext>
            </a:extLst>
          </p:cNvPr>
          <p:cNvPicPr>
            <a:picLocks noChangeAspect="1"/>
          </p:cNvPicPr>
          <p:nvPr/>
        </p:nvPicPr>
        <p:blipFill>
          <a:blip r:embed="rId7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0"/>
              </a:ext>
            </a:extLst>
          </a:blip>
          <a:stretch>
            <a:fillRect/>
          </a:stretch>
        </p:blipFill>
        <p:spPr>
          <a:xfrm>
            <a:off x="9037768" y="2286562"/>
            <a:ext cx="720000" cy="720000"/>
          </a:xfrm>
          <a:prstGeom prst="rect">
            <a:avLst/>
          </a:prstGeom>
        </p:spPr>
      </p:pic>
      <p:pic>
        <p:nvPicPr>
          <p:cNvPr id="297" name="Рисунок 296">
            <a:extLst>
              <a:ext uri="{FF2B5EF4-FFF2-40B4-BE49-F238E27FC236}">
                <a16:creationId xmlns:a16="http://schemas.microsoft.com/office/drawing/2014/main" id="{13787912-214D-7140-91DD-D4E624ACD08B}"/>
              </a:ext>
            </a:extLst>
          </p:cNvPr>
          <p:cNvPicPr>
            <a:picLocks noChangeAspect="1"/>
          </p:cNvPicPr>
          <p:nvPr/>
        </p:nvPicPr>
        <p:blipFill>
          <a:blip r:embed="rId8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2"/>
              </a:ext>
            </a:extLst>
          </a:blip>
          <a:stretch>
            <a:fillRect/>
          </a:stretch>
        </p:blipFill>
        <p:spPr>
          <a:xfrm>
            <a:off x="161965" y="4674799"/>
            <a:ext cx="720000" cy="720000"/>
          </a:xfrm>
          <a:prstGeom prst="rect">
            <a:avLst/>
          </a:prstGeom>
        </p:spPr>
      </p:pic>
      <p:pic>
        <p:nvPicPr>
          <p:cNvPr id="299" name="Рисунок 298">
            <a:extLst>
              <a:ext uri="{FF2B5EF4-FFF2-40B4-BE49-F238E27FC236}">
                <a16:creationId xmlns:a16="http://schemas.microsoft.com/office/drawing/2014/main" id="{7F87D60A-81BA-914E-AFE3-B2DB0F1D1B96}"/>
              </a:ext>
            </a:extLst>
          </p:cNvPr>
          <p:cNvPicPr>
            <a:picLocks noChangeAspect="1"/>
          </p:cNvPicPr>
          <p:nvPr/>
        </p:nvPicPr>
        <p:blipFill>
          <a:blip r:embed="rId8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4"/>
              </a:ext>
            </a:extLst>
          </a:blip>
          <a:stretch>
            <a:fillRect/>
          </a:stretch>
        </p:blipFill>
        <p:spPr>
          <a:xfrm>
            <a:off x="2384266" y="3468663"/>
            <a:ext cx="720000" cy="720000"/>
          </a:xfrm>
          <a:prstGeom prst="rect">
            <a:avLst/>
          </a:prstGeom>
        </p:spPr>
      </p:pic>
      <p:pic>
        <p:nvPicPr>
          <p:cNvPr id="301" name="Рисунок 300">
            <a:extLst>
              <a:ext uri="{FF2B5EF4-FFF2-40B4-BE49-F238E27FC236}">
                <a16:creationId xmlns:a16="http://schemas.microsoft.com/office/drawing/2014/main" id="{4E734ADF-3654-8142-BC2F-F5BE24E2F98A}"/>
              </a:ext>
            </a:extLst>
          </p:cNvPr>
          <p:cNvPicPr>
            <a:picLocks noChangeAspect="1"/>
          </p:cNvPicPr>
          <p:nvPr/>
        </p:nvPicPr>
        <p:blipFill>
          <a:blip r:embed="rId8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6"/>
              </a:ext>
            </a:extLst>
          </a:blip>
          <a:stretch>
            <a:fillRect/>
          </a:stretch>
        </p:blipFill>
        <p:spPr>
          <a:xfrm>
            <a:off x="2384266" y="2286562"/>
            <a:ext cx="720000" cy="720000"/>
          </a:xfrm>
          <a:prstGeom prst="rect">
            <a:avLst/>
          </a:prstGeom>
        </p:spPr>
      </p:pic>
      <p:pic>
        <p:nvPicPr>
          <p:cNvPr id="303" name="Рисунок 302">
            <a:extLst>
              <a:ext uri="{FF2B5EF4-FFF2-40B4-BE49-F238E27FC236}">
                <a16:creationId xmlns:a16="http://schemas.microsoft.com/office/drawing/2014/main" id="{B88BB76D-B219-BB42-8350-50BAA85513F6}"/>
              </a:ext>
            </a:extLst>
          </p:cNvPr>
          <p:cNvPicPr>
            <a:picLocks noChangeAspect="1"/>
          </p:cNvPicPr>
          <p:nvPr/>
        </p:nvPicPr>
        <p:blipFill>
          <a:blip r:embed="rId8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8"/>
              </a:ext>
            </a:extLst>
          </a:blip>
          <a:stretch>
            <a:fillRect/>
          </a:stretch>
        </p:blipFill>
        <p:spPr>
          <a:xfrm>
            <a:off x="4602100" y="2286562"/>
            <a:ext cx="720000" cy="720000"/>
          </a:xfrm>
          <a:prstGeom prst="rect">
            <a:avLst/>
          </a:prstGeom>
        </p:spPr>
      </p:pic>
      <p:pic>
        <p:nvPicPr>
          <p:cNvPr id="305" name="Рисунок 304">
            <a:extLst>
              <a:ext uri="{FF2B5EF4-FFF2-40B4-BE49-F238E27FC236}">
                <a16:creationId xmlns:a16="http://schemas.microsoft.com/office/drawing/2014/main" id="{EAB59F75-9FFE-B845-9604-AC865BE3628B}"/>
              </a:ext>
            </a:extLst>
          </p:cNvPr>
          <p:cNvPicPr>
            <a:picLocks noChangeAspect="1"/>
          </p:cNvPicPr>
          <p:nvPr/>
        </p:nvPicPr>
        <p:blipFill>
          <a:blip r:embed="rId8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0"/>
              </a:ext>
            </a:extLst>
          </a:blip>
          <a:stretch>
            <a:fillRect/>
          </a:stretch>
        </p:blipFill>
        <p:spPr>
          <a:xfrm>
            <a:off x="5711017" y="3468663"/>
            <a:ext cx="720000" cy="72000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Квадрат"/>
          <p:cNvSpPr/>
          <p:nvPr/>
        </p:nvSpPr>
        <p:spPr>
          <a:xfrm>
            <a:off x="4687122" y="2822624"/>
            <a:ext cx="7504878" cy="1477543"/>
          </a:xfrm>
          <a:prstGeom prst="rect">
            <a:avLst/>
          </a:prstGeom>
          <a:solidFill>
            <a:srgbClr val="ED3833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75" name="Прямоугольник"/>
          <p:cNvSpPr/>
          <p:nvPr/>
        </p:nvSpPr>
        <p:spPr>
          <a:xfrm>
            <a:off x="7510395" y="4291684"/>
            <a:ext cx="4681605" cy="2569141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76" name="#FCAF17 RGB 252 175 23  CMYK 0 37 91 0"/>
          <p:cNvSpPr txBox="1"/>
          <p:nvPr/>
        </p:nvSpPr>
        <p:spPr>
          <a:xfrm>
            <a:off x="7695479" y="4413787"/>
            <a:ext cx="1841914" cy="8839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>
              <a:defRPr>
                <a:solidFill>
                  <a:srgbClr val="FFFF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t>#FCAF17</a:t>
            </a:r>
            <a:br/>
            <a:br/>
            <a:endParaRPr/>
          </a:p>
        </p:txBody>
      </p:sp>
      <p:sp>
        <p:nvSpPr>
          <p:cNvPr id="277" name="Квадрат"/>
          <p:cNvSpPr/>
          <p:nvPr/>
        </p:nvSpPr>
        <p:spPr>
          <a:xfrm>
            <a:off x="-17067" y="-1"/>
            <a:ext cx="4722642" cy="4294159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78" name="Квадрат"/>
          <p:cNvSpPr/>
          <p:nvPr/>
        </p:nvSpPr>
        <p:spPr>
          <a:xfrm>
            <a:off x="4705575" y="0"/>
            <a:ext cx="4723506" cy="2891048"/>
          </a:xfrm>
          <a:prstGeom prst="rect">
            <a:avLst/>
          </a:prstGeom>
          <a:solidFill>
            <a:srgbClr val="8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79" name="Прямоугольник"/>
          <p:cNvSpPr/>
          <p:nvPr/>
        </p:nvSpPr>
        <p:spPr>
          <a:xfrm>
            <a:off x="-4526" y="4288861"/>
            <a:ext cx="7514921" cy="2569141"/>
          </a:xfrm>
          <a:prstGeom prst="rect">
            <a:avLst/>
          </a:prstGeom>
          <a:solidFill>
            <a:srgbClr val="ADDAE3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80" name="#B5D8E1 RGB 181 216 225  CMYK 27 6 9 0"/>
          <p:cNvSpPr txBox="1"/>
          <p:nvPr/>
        </p:nvSpPr>
        <p:spPr>
          <a:xfrm>
            <a:off x="110819" y="4426488"/>
            <a:ext cx="2916678" cy="8839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>
              <a:defRPr>
                <a:solidFill>
                  <a:srgbClr val="FFFF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dirty="0"/>
              <a:t>#B5D8E1</a:t>
            </a:r>
            <a:br>
              <a:rPr dirty="0"/>
            </a:br>
            <a:br>
              <a:rPr dirty="0"/>
            </a:br>
            <a:endParaRPr dirty="0"/>
          </a:p>
        </p:txBody>
      </p:sp>
      <p:sp>
        <p:nvSpPr>
          <p:cNvPr id="281" name="TextBox 20"/>
          <p:cNvSpPr txBox="1"/>
          <p:nvPr/>
        </p:nvSpPr>
        <p:spPr>
          <a:xfrm>
            <a:off x="4822933" y="122003"/>
            <a:ext cx="1623695" cy="8839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>
                <a:solidFill>
                  <a:srgbClr val="FFFF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t>#8F00FF</a:t>
            </a:r>
            <a:br/>
            <a:br/>
            <a:endParaRPr/>
          </a:p>
        </p:txBody>
      </p:sp>
      <p:sp>
        <p:nvSpPr>
          <p:cNvPr id="282" name="Квадрат"/>
          <p:cNvSpPr/>
          <p:nvPr/>
        </p:nvSpPr>
        <p:spPr>
          <a:xfrm>
            <a:off x="9424713" y="1510376"/>
            <a:ext cx="2767287" cy="1377680"/>
          </a:xfrm>
          <a:prstGeom prst="rect">
            <a:avLst/>
          </a:prstGeom>
          <a:solidFill>
            <a:srgbClr val="0D0D0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1B1B1B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83" name="TextBox 26"/>
          <p:cNvSpPr txBox="1"/>
          <p:nvPr/>
        </p:nvSpPr>
        <p:spPr>
          <a:xfrm>
            <a:off x="98036" y="122003"/>
            <a:ext cx="1841913" cy="8839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>
                <a:solidFill>
                  <a:srgbClr val="FFFF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t>#FBB3C1</a:t>
            </a:r>
            <a:br/>
            <a:br/>
            <a:endParaRPr/>
          </a:p>
        </p:txBody>
      </p:sp>
      <p:sp>
        <p:nvSpPr>
          <p:cNvPr id="284" name="TextBox 28"/>
          <p:cNvSpPr txBox="1"/>
          <p:nvPr/>
        </p:nvSpPr>
        <p:spPr>
          <a:xfrm>
            <a:off x="9567036" y="1642209"/>
            <a:ext cx="1841914" cy="8839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>
                <a:solidFill>
                  <a:srgbClr val="FFFF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t>#1B1B1B</a:t>
            </a:r>
            <a:br/>
            <a:br/>
            <a:endParaRPr/>
          </a:p>
        </p:txBody>
      </p:sp>
      <p:sp>
        <p:nvSpPr>
          <p:cNvPr id="285" name="TextBox 30"/>
          <p:cNvSpPr txBox="1"/>
          <p:nvPr/>
        </p:nvSpPr>
        <p:spPr>
          <a:xfrm>
            <a:off x="4822933" y="2983057"/>
            <a:ext cx="1623695" cy="8839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>
                <a:solidFill>
                  <a:srgbClr val="FFFF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t>#FD493D</a:t>
            </a:r>
            <a:br/>
            <a:br/>
            <a:endParaRPr/>
          </a:p>
        </p:txBody>
      </p:sp>
      <p:sp>
        <p:nvSpPr>
          <p:cNvPr id="286" name="TextBox 28"/>
          <p:cNvSpPr txBox="1"/>
          <p:nvPr/>
        </p:nvSpPr>
        <p:spPr>
          <a:xfrm>
            <a:off x="9579736" y="129623"/>
            <a:ext cx="2100802" cy="3251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>
                <a:latin typeface="Gilroy-Regular"/>
                <a:ea typeface="Gilroy-Regular"/>
                <a:cs typeface="Gilroy-Regular"/>
                <a:sym typeface="Gilroy-Regular"/>
              </a:defRPr>
            </a:lvl1pPr>
          </a:lstStyle>
          <a:p>
            <a:r>
              <a:t>#FFFFFF</a:t>
            </a:r>
          </a:p>
        </p:txBody>
      </p:sp>
      <p:sp>
        <p:nvSpPr>
          <p:cNvPr id="287" name="Текст 2"/>
          <p:cNvSpPr txBox="1"/>
          <p:nvPr/>
        </p:nvSpPr>
        <p:spPr>
          <a:xfrm>
            <a:off x="573048" y="2476847"/>
            <a:ext cx="3928432" cy="16312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>
              <a:defRPr sz="48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5000" dirty="0"/>
              <a:t>ОСНОВНЫЕ</a:t>
            </a:r>
          </a:p>
          <a:p>
            <a:pPr>
              <a:defRPr sz="48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5000" dirty="0"/>
              <a:t>ЦВЕТА</a:t>
            </a:r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1" name="Прямоугольник 13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92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293" name="Рисунок 24" descr="Рисунок 24"/>
          <p:cNvPicPr>
            <a:picLocks noChangeAspect="1"/>
          </p:cNvPicPr>
          <p:nvPr/>
        </p:nvPicPr>
        <p:blipFill>
          <a:blip r:embed="rId3"/>
          <a:srcRect b="5188"/>
          <a:stretch>
            <a:fillRect/>
          </a:stretch>
        </p:blipFill>
        <p:spPr>
          <a:xfrm>
            <a:off x="8806690" y="2300578"/>
            <a:ext cx="3417972" cy="4557422"/>
          </a:xfrm>
          <a:prstGeom prst="rect">
            <a:avLst/>
          </a:prstGeom>
          <a:ln w="12700">
            <a:miter lim="400000"/>
          </a:ln>
        </p:spPr>
      </p:pic>
      <p:pic>
        <p:nvPicPr>
          <p:cNvPr id="294" name="image2.png" descr="image2.png"/>
          <p:cNvPicPr>
            <a:picLocks noChangeAspect="1"/>
          </p:cNvPicPr>
          <p:nvPr/>
        </p:nvPicPr>
        <p:blipFill>
          <a:blip r:embed="rId4"/>
          <a:srcRect t="720" b="5621"/>
          <a:stretch>
            <a:fillRect/>
          </a:stretch>
        </p:blipFill>
        <p:spPr>
          <a:xfrm>
            <a:off x="8362274" y="1788748"/>
            <a:ext cx="3862389" cy="5087332"/>
          </a:xfrm>
          <a:prstGeom prst="rect">
            <a:avLst/>
          </a:prstGeom>
          <a:ln w="12700">
            <a:miter lim="400000"/>
          </a:ln>
        </p:spPr>
      </p:pic>
      <p:sp>
        <p:nvSpPr>
          <p:cNvPr id="295" name="Текст 2"/>
          <p:cNvSpPr txBox="1"/>
          <p:nvPr/>
        </p:nvSpPr>
        <p:spPr>
          <a:xfrm>
            <a:off x="338967" y="99511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6900" dirty="0"/>
              <a:t>СПАСИБО</a:t>
            </a:r>
            <a:r>
              <a:rPr dirty="0"/>
              <a:t>!</a:t>
            </a:r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КОНТАКТЫ</a:t>
            </a:r>
            <a:endParaRPr dirty="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>
              <a:hlinkClick r:id="rId5"/>
            </a:endParaRP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en-US" dirty="0"/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</p:txBody>
      </p:sp>
      <p:pic>
        <p:nvPicPr>
          <p:cNvPr id="11" name="Picture 2" descr="https://cdn-icons-png.flaticon.com/512/126/126509.png"/>
          <p:cNvPicPr>
            <a:picLocks noChangeAspect="1" noChangeArrowheads="1"/>
          </p:cNvPicPr>
          <p:nvPr/>
        </p:nvPicPr>
        <p:blipFill>
          <a:blip r:embed="rId6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967" y="3587498"/>
            <a:ext cx="411516" cy="411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https://cdn-icons-png.flaticon.com/512/646/646094.png"/>
          <p:cNvPicPr>
            <a:picLocks noChangeAspect="1" noChangeArrowheads="1"/>
          </p:cNvPicPr>
          <p:nvPr/>
        </p:nvPicPr>
        <p:blipFill>
          <a:blip r:embed="rId7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283" y="4134507"/>
            <a:ext cx="4572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750483" y="3537349"/>
            <a:ext cx="32507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1"/>
                </a:solidFill>
                <a:latin typeface="TT Norms Light" panose="020B0604020202020204" charset="0"/>
              </a:rPr>
              <a:t>+ 7 (917) 748-38-69</a:t>
            </a:r>
            <a:endParaRPr lang="ru-RU" sz="2400" dirty="0">
              <a:solidFill>
                <a:schemeClr val="tx1"/>
              </a:solidFill>
              <a:latin typeface="TT Norms Light" panose="020B060402020202020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12270" y="4134507"/>
            <a:ext cx="53478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1"/>
                </a:solidFill>
                <a:latin typeface="TT Norms Light" panose="020B0604020202020204" charset="0"/>
              </a:rPr>
              <a:t>gareeva.elvina20030907@gmail.com</a:t>
            </a:r>
            <a:endParaRPr lang="ru-RU" sz="2400" dirty="0">
              <a:solidFill>
                <a:schemeClr val="tx1"/>
              </a:solidFill>
              <a:latin typeface="TT Norms Light" panose="020B0604020202020204" charset="0"/>
            </a:endParaRPr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128347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Финансовые показатели 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7" name="Текст 2">
            <a:extLst>
              <a:ext uri="{FF2B5EF4-FFF2-40B4-BE49-F238E27FC236}">
                <a16:creationId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3596049" y="404859"/>
            <a:ext cx="7329125" cy="769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4400" b="1" dirty="0">
                <a:solidFill>
                  <a:srgbClr val="E31B26"/>
                </a:solidFill>
              </a:rPr>
              <a:t>Финансовые показатели</a:t>
            </a:r>
            <a:endParaRPr sz="4400" b="1" dirty="0">
              <a:solidFill>
                <a:srgbClr val="E31B26"/>
              </a:solidFill>
            </a:endParaRPr>
          </a:p>
        </p:txBody>
      </p: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15</a:t>
              </a:r>
              <a:endParaRPr dirty="0"/>
            </a:p>
          </p:txBody>
        </p:sp>
      </p:grpSp>
      <p:grpSp>
        <p:nvGrpSpPr>
          <p:cNvPr id="13" name="Группа 12"/>
          <p:cNvGrpSpPr/>
          <p:nvPr/>
        </p:nvGrpSpPr>
        <p:grpSpPr>
          <a:xfrm>
            <a:off x="264351" y="1360917"/>
            <a:ext cx="11660948" cy="2943225"/>
            <a:chOff x="264351" y="1128128"/>
            <a:chExt cx="11660948" cy="2943225"/>
          </a:xfrm>
        </p:grpSpPr>
        <p:sp>
          <p:nvSpPr>
            <p:cNvPr id="12" name="Скругленный прямоугольник 11"/>
            <p:cNvSpPr/>
            <p:nvPr/>
          </p:nvSpPr>
          <p:spPr>
            <a:xfrm>
              <a:off x="264351" y="1128128"/>
              <a:ext cx="11660948" cy="2943225"/>
            </a:xfrm>
            <a:prstGeom prst="roundRect">
              <a:avLst/>
            </a:prstGeom>
            <a:solidFill>
              <a:srgbClr val="FFFFFF"/>
            </a:solidFill>
            <a:ln w="25400" cap="flat">
              <a:solidFill>
                <a:srgbClr val="E31B26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535482" y="1225204"/>
              <a:ext cx="11389817" cy="2492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ru-RU" sz="3600" b="1" i="0" u="none" strike="noStrike" cap="none" spc="0" normalizeH="0" baseline="0" dirty="0">
                  <a:ln>
                    <a:noFill/>
                  </a:ln>
                  <a:solidFill>
                    <a:srgbClr val="FCAF17"/>
                  </a:solidFill>
                  <a:effectLst/>
                  <a:uFillTx/>
                  <a:latin typeface="Geometria"/>
                  <a:sym typeface="Helvetica"/>
                </a:rPr>
                <a:t>Затраты:</a:t>
              </a:r>
            </a:p>
            <a:p>
              <a:r>
                <a:rPr lang="ru-RU" sz="2400" dirty="0">
                  <a:solidFill>
                    <a:schemeClr val="tx1"/>
                  </a:solidFill>
                  <a:latin typeface="Geometria"/>
                </a:rPr>
                <a:t>Средняя стоимость разработки онлайн-платформы с функциями регистрации и оплаты услуг </a:t>
              </a:r>
              <a:r>
                <a:rPr lang="ru-RU" sz="2400" b="1" dirty="0"/>
                <a:t>— </a:t>
              </a:r>
              <a:r>
                <a:rPr lang="ru-RU" sz="2400" b="1" dirty="0">
                  <a:solidFill>
                    <a:srgbClr val="FCAF17"/>
                  </a:solidFill>
                  <a:latin typeface="Geometria"/>
                </a:rPr>
                <a:t>900.000 </a:t>
              </a:r>
              <a:r>
                <a:rPr lang="ru-RU" sz="2400" b="1" dirty="0" err="1">
                  <a:solidFill>
                    <a:srgbClr val="FCAF17"/>
                  </a:solidFill>
                  <a:latin typeface="Geometria"/>
                </a:rPr>
                <a:t>руб</a:t>
              </a:r>
              <a:r>
                <a:rPr lang="ru-RU" sz="2400" dirty="0">
                  <a:solidFill>
                    <a:schemeClr val="tx1"/>
                  </a:solidFill>
                  <a:latin typeface="Geometria"/>
                </a:rPr>
                <a:t>; </a:t>
              </a:r>
            </a:p>
            <a:p>
              <a:r>
                <a:rPr lang="ru-RU" sz="2400" dirty="0">
                  <a:solidFill>
                    <a:schemeClr val="tx1"/>
                  </a:solidFill>
                  <a:latin typeface="Geometria"/>
                </a:rPr>
                <a:t>Расходы на рекламу </a:t>
              </a:r>
              <a:r>
                <a:rPr lang="ru-RU" sz="2400" b="1" dirty="0"/>
                <a:t>— </a:t>
              </a:r>
              <a:r>
                <a:rPr lang="ru-RU" sz="2400" b="1" dirty="0">
                  <a:solidFill>
                    <a:srgbClr val="FCAF17"/>
                  </a:solidFill>
                  <a:latin typeface="Geometria"/>
                </a:rPr>
                <a:t>295.000 </a:t>
              </a:r>
              <a:r>
                <a:rPr lang="ru-RU" sz="2400" b="1" dirty="0" err="1">
                  <a:solidFill>
                    <a:srgbClr val="FCAF17"/>
                  </a:solidFill>
                  <a:latin typeface="Geometria"/>
                </a:rPr>
                <a:t>руб</a:t>
              </a:r>
              <a:r>
                <a:rPr lang="ru-RU" sz="2400" b="1" dirty="0">
                  <a:solidFill>
                    <a:srgbClr val="FCAF17"/>
                  </a:solidFill>
                  <a:latin typeface="Geometria"/>
                </a:rPr>
                <a:t>;</a:t>
              </a:r>
            </a:p>
            <a:p>
              <a:r>
                <a:rPr lang="ru-RU" sz="2400" dirty="0">
                  <a:solidFill>
                    <a:schemeClr val="tx1"/>
                  </a:solidFill>
                  <a:latin typeface="Geometria"/>
                </a:rPr>
                <a:t>Налоги ИП за 2 </a:t>
              </a:r>
              <a:r>
                <a:rPr lang="ru-RU" sz="2400" b="1" dirty="0"/>
                <a:t>—</a:t>
              </a:r>
              <a:r>
                <a:rPr lang="ru-RU" sz="2400" dirty="0">
                  <a:solidFill>
                    <a:schemeClr val="tx1"/>
                  </a:solidFill>
                  <a:latin typeface="Geometria"/>
                </a:rPr>
                <a:t> </a:t>
              </a:r>
              <a:r>
                <a:rPr lang="ru-RU" sz="2400" b="1" dirty="0">
                  <a:solidFill>
                    <a:srgbClr val="FCAF17"/>
                  </a:solidFill>
                  <a:latin typeface="Geometria"/>
                </a:rPr>
                <a:t>91.684 </a:t>
              </a:r>
              <a:r>
                <a:rPr lang="ru-RU" sz="2400" b="1" dirty="0" err="1">
                  <a:solidFill>
                    <a:srgbClr val="FCAF17"/>
                  </a:solidFill>
                  <a:latin typeface="Geometria"/>
                </a:rPr>
                <a:t>руб</a:t>
              </a:r>
              <a:r>
                <a:rPr lang="ru-RU" sz="2400" b="1" dirty="0">
                  <a:solidFill>
                    <a:srgbClr val="FCAF17"/>
                  </a:solidFill>
                  <a:latin typeface="Geometria"/>
                </a:rPr>
                <a:t>;</a:t>
              </a:r>
            </a:p>
            <a:p>
              <a:r>
                <a:rPr lang="ru-RU" sz="2400" dirty="0">
                  <a:solidFill>
                    <a:schemeClr val="tx1"/>
                  </a:solidFill>
                  <a:latin typeface="Geometria"/>
                </a:rPr>
                <a:t>Прочие расходы </a:t>
              </a:r>
              <a:r>
                <a:rPr lang="ru-RU" sz="2400" b="1" dirty="0"/>
                <a:t>—</a:t>
              </a:r>
              <a:r>
                <a:rPr lang="ru-RU" sz="2400" dirty="0">
                  <a:solidFill>
                    <a:schemeClr val="tx1"/>
                  </a:solidFill>
                  <a:latin typeface="Geometria"/>
                </a:rPr>
                <a:t> </a:t>
              </a:r>
              <a:r>
                <a:rPr lang="ru-RU" sz="2400" b="1" dirty="0">
                  <a:solidFill>
                    <a:srgbClr val="FCAF17"/>
                  </a:solidFill>
                  <a:latin typeface="Geometria"/>
                </a:rPr>
                <a:t>180.000 руб</a:t>
              </a:r>
              <a:r>
                <a:rPr lang="ru-RU" sz="2400" dirty="0">
                  <a:solidFill>
                    <a:schemeClr val="tx1"/>
                  </a:solidFill>
                  <a:latin typeface="Geometria"/>
                </a:rPr>
                <a:t>.</a:t>
              </a:r>
              <a:endParaRPr kumimoji="0" lang="ru-RU" sz="24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Geometria"/>
                <a:sym typeface="Helvetica"/>
              </a:endParaRPr>
            </a:p>
          </p:txBody>
        </p:sp>
      </p:grpSp>
      <p:sp>
        <p:nvSpPr>
          <p:cNvPr id="15" name="Скругленный прямоугольник 14"/>
          <p:cNvSpPr/>
          <p:nvPr/>
        </p:nvSpPr>
        <p:spPr>
          <a:xfrm>
            <a:off x="264351" y="4473455"/>
            <a:ext cx="11588716" cy="1794806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rgbClr val="E31B26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35482" y="4540049"/>
            <a:ext cx="6741617" cy="166198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spc="0" normalizeH="0" baseline="0" dirty="0">
                <a:ln>
                  <a:noFill/>
                </a:ln>
                <a:solidFill>
                  <a:srgbClr val="FCAF17"/>
                </a:solidFill>
                <a:effectLst/>
                <a:uFillTx/>
                <a:latin typeface="Geometria"/>
                <a:sym typeface="Helvetica"/>
              </a:rPr>
              <a:t>Себестоимость:</a:t>
            </a:r>
          </a:p>
          <a:p>
            <a:r>
              <a:rPr lang="ru-RU" sz="2400" dirty="0">
                <a:solidFill>
                  <a:schemeClr val="tx1"/>
                </a:solidFill>
                <a:latin typeface="Geometria"/>
              </a:rPr>
              <a:t>Себестоимость онлайн-платформы «</a:t>
            </a:r>
            <a:r>
              <a:rPr lang="en-US" sz="2400" dirty="0">
                <a:solidFill>
                  <a:schemeClr val="tx1"/>
                </a:solidFill>
                <a:latin typeface="Geometria"/>
              </a:rPr>
              <a:t>We’r power</a:t>
            </a:r>
            <a:r>
              <a:rPr lang="ru-RU" sz="2400" dirty="0">
                <a:solidFill>
                  <a:schemeClr val="tx1"/>
                </a:solidFill>
                <a:latin typeface="Geometria"/>
              </a:rPr>
              <a:t>» составляет </a:t>
            </a:r>
            <a:r>
              <a:rPr lang="ru-RU" sz="2400" b="1" dirty="0"/>
              <a:t>— </a:t>
            </a:r>
            <a:r>
              <a:rPr lang="ru-RU" sz="2400" b="1" dirty="0">
                <a:solidFill>
                  <a:srgbClr val="FCAF17"/>
                </a:solidFill>
              </a:rPr>
              <a:t>1.466.684 руб.</a:t>
            </a:r>
            <a:endParaRPr kumimoji="0" lang="ru-RU" sz="2400" b="1" i="0" u="none" strike="noStrike" cap="none" spc="0" normalizeH="0" baseline="0" dirty="0">
              <a:ln>
                <a:noFill/>
              </a:ln>
              <a:solidFill>
                <a:srgbClr val="FCAF17"/>
              </a:solidFill>
              <a:effectLst/>
              <a:uFillTx/>
              <a:latin typeface="Geometria"/>
              <a:sym typeface="Helvetica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359084438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3852</TotalTime>
  <Words>705</Words>
  <Application>Microsoft Office PowerPoint</Application>
  <PresentationFormat>Широкоэкранный</PresentationFormat>
  <Paragraphs>153</Paragraphs>
  <Slides>16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6" baseType="lpstr">
      <vt:lpstr>Arial</vt:lpstr>
      <vt:lpstr>Calibri</vt:lpstr>
      <vt:lpstr>Calibri Light</vt:lpstr>
      <vt:lpstr>Geometria</vt:lpstr>
      <vt:lpstr>Gilroy-ExtraBold</vt:lpstr>
      <vt:lpstr>Gilroy-Light</vt:lpstr>
      <vt:lpstr>Helvetica</vt:lpstr>
      <vt:lpstr>TT Norms Light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Polina Nechaeva</cp:lastModifiedBy>
  <cp:revision>75</cp:revision>
  <dcterms:modified xsi:type="dcterms:W3CDTF">2024-01-14T15:00:51Z</dcterms:modified>
</cp:coreProperties>
</file>