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Nunito SemiBold"/>
      <p:regular r:id="rId19"/>
      <p:bold r:id="rId20"/>
      <p:italic r:id="rId21"/>
      <p:boldItalic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Nunito"/>
      <p:regular r:id="rId27"/>
      <p:bold r:id="rId28"/>
      <p:italic r:id="rId29"/>
      <p:boldItalic r:id="rId30"/>
    </p:embeddedFont>
    <p:embeddedFont>
      <p:font typeface="Nunito ExtraBold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9D12F38-D974-47A0-AA76-BAF98C1D1257}">
  <a:tblStyle styleId="{39D12F38-D974-47A0-AA76-BAF98C1D12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SemiBold-bold.fntdata"/><Relationship Id="rId22" Type="http://schemas.openxmlformats.org/officeDocument/2006/relationships/font" Target="fonts/NunitoSemiBold-boldItalic.fntdata"/><Relationship Id="rId21" Type="http://schemas.openxmlformats.org/officeDocument/2006/relationships/font" Target="fonts/NunitoSemiBold-italic.fntdata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Nunito-bold.fntdata"/><Relationship Id="rId27" Type="http://schemas.openxmlformats.org/officeDocument/2006/relationships/font" Target="fonts/Nuni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Nuni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unitoExtraBold-bold.fntdata"/><Relationship Id="rId30" Type="http://schemas.openxmlformats.org/officeDocument/2006/relationships/font" Target="fonts/Nunit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NunitoExtraBold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NunitoSemiBold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2d72796ce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2d72796ce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2d72796ce6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2d72796ce6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2d72796ce6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2d72796ce6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d72796ce6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2d72796ce6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dcbbec16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2dcbbec16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2d72796ce6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2d72796ce6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2d72796ce6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2d72796ce6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2d72796ce6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2d72796ce6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2d72796ce6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2d72796ce6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2d72796ce6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2d72796ce6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d72796ce6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2d72796ce6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46725" y="139025"/>
            <a:ext cx="8889300" cy="48732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2" name="Google Shape;12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16" name="Google Shape;16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" name="Google Shape;19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" name="Google Shape;24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25" name="Google Shape;25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" name="Google Shape;28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29" name="Google Shape;29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" type="tx">
  <p:cSld name="TITLE_AND_BOD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2" name="Google Shape;42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" name="Google Shape;61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62" name="Google Shape;62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" name="Google Shape;66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67" name="Google Shape;67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" name="Google Shape;70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71" name="Google Shape;71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" name="Google Shape;74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" name="Google Shape;92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93" name="Google Shape;93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97" name="Google Shape;97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" name="Google Shape;100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hh.ru/" TargetMode="External"/><Relationship Id="rId4" Type="http://schemas.openxmlformats.org/officeDocument/2006/relationships/hyperlink" Target="https://www.avito.ru/all/vakansii?_openstat=ZGlyZWN0LnlhbmRleC5ydTs4MTgxOTE2MTsxMzI4MTU0MDMwNzt5YW5kZXgucnU6cHJlbWl1bQ&amp;adjust_adgroup=81819161&amp;adjust_campaign=perf_yd_c2c_jobs_all_site_sea_b_271222_autotageting&amp;adjust_creative=13281540307_---autotargeting&amp;adjust_t=bkgc5n_oxuwg2&amp;adjust_ya_click_id=1437144943163134156&amp;avito_campaign_id=81819161&amp;utm_campaign=perf_yd_c2c_jobs_all_site_sea_b_271222_autotageting&amp;utm_content=5106602885_13281540307&amp;utm_medium=cpc&amp;utm_source=yandex&amp;utm_term=---autotargeting_desktop_%D0%A1%D0%B8%D0%BC%D1%84%D0%B5%D1%80%D0%BE%D0%BF%D0%BE%D0%BB%D1%8C&amp;yclid=11104619184453844991" TargetMode="External"/><Relationship Id="rId5" Type="http://schemas.openxmlformats.org/officeDocument/2006/relationships/hyperlink" Target="https://www.rabota.ru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ctrTitle"/>
          </p:nvPr>
        </p:nvSpPr>
        <p:spPr>
          <a:xfrm>
            <a:off x="1858700" y="984978"/>
            <a:ext cx="53613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990"/>
              <a:buFont typeface="Arial"/>
              <a:buNone/>
            </a:pPr>
            <a:r>
              <a:rPr lang="ru" sz="4200">
                <a:latin typeface="Nunito ExtraBold"/>
                <a:ea typeface="Nunito ExtraBold"/>
                <a:cs typeface="Nunito ExtraBold"/>
                <a:sym typeface="Nunito ExtraBold"/>
              </a:rPr>
              <a:t>SewingWeb</a:t>
            </a:r>
            <a:endParaRPr sz="4200"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420"/>
          </a:p>
        </p:txBody>
      </p:sp>
      <p:sp>
        <p:nvSpPr>
          <p:cNvPr id="110" name="Google Shape;110;p13"/>
          <p:cNvSpPr txBox="1"/>
          <p:nvPr>
            <p:ph idx="1" type="subTitle"/>
          </p:nvPr>
        </p:nvSpPr>
        <p:spPr>
          <a:xfrm>
            <a:off x="1777550" y="2003872"/>
            <a:ext cx="5523600" cy="7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ru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Крымский инженерно-педагогический университет им. Февзи Якубова (КИПУ)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2258550" y="2701375"/>
            <a:ext cx="446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LegpromRF</a:t>
            </a:r>
            <a:endParaRPr b="1" sz="16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1810200" y="3157475"/>
            <a:ext cx="5523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«</a:t>
            </a:r>
            <a:r>
              <a:rPr b="1"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Job-сайт для вакансий швейных предприятий и резюме кандидатов</a:t>
            </a:r>
            <a:r>
              <a:rPr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»</a:t>
            </a:r>
            <a:endParaRPr sz="16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 txBox="1"/>
          <p:nvPr>
            <p:ph idx="1" type="body"/>
          </p:nvPr>
        </p:nvSpPr>
        <p:spPr>
          <a:xfrm>
            <a:off x="3158150" y="1253700"/>
            <a:ext cx="5127900" cy="20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>
                <a:latin typeface="Nunito"/>
                <a:ea typeface="Nunito"/>
                <a:cs typeface="Nunito"/>
                <a:sym typeface="Nunito"/>
              </a:rPr>
              <a:t>- </a:t>
            </a:r>
            <a:r>
              <a:rPr lang="ru">
                <a:latin typeface="Nunito"/>
                <a:ea typeface="Nunito"/>
                <a:cs typeface="Nunito"/>
                <a:sym typeface="Nunito"/>
              </a:rPr>
              <a:t>онлайн-платформа, объединяющая специалистов и предприятия легпрома для восстановления цепочек поставок, легкого контрактного производства и импортозамещения продукции легпрома. Компания сотрудничает со многими учебными заведениями и предприятиями.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" name="Google Shape;118;p14"/>
          <p:cNvSpPr txBox="1"/>
          <p:nvPr>
            <p:ph type="title"/>
          </p:nvPr>
        </p:nvSpPr>
        <p:spPr>
          <a:xfrm>
            <a:off x="780350" y="364600"/>
            <a:ext cx="7505700" cy="6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Nunito SemiBold"/>
                <a:ea typeface="Nunito SemiBold"/>
                <a:cs typeface="Nunito SemiBold"/>
                <a:sym typeface="Nunito SemiBold"/>
              </a:rPr>
              <a:t>О компании-заказчике</a:t>
            </a:r>
            <a:endParaRPr sz="28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687250" y="3343775"/>
            <a:ext cx="7505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Цель </a:t>
            </a:r>
            <a:r>
              <a:rPr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заказчика состоит в снижении доли импорта и развитие экспорта лучших изделий. </a:t>
            </a:r>
            <a:endParaRPr b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Заказчик хочет</a:t>
            </a:r>
            <a:r>
              <a:rPr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получить готовый Job-сайт, размещенный на его хостинге, который будет готов к приему вакансий и резюме.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975" y="1695900"/>
            <a:ext cx="1905000" cy="62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819150" y="372375"/>
            <a:ext cx="7505700" cy="7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Проблема заказчика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819150" y="962000"/>
            <a:ext cx="7505700" cy="37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Nunito"/>
                <a:ea typeface="Nunito"/>
                <a:cs typeface="Nunito"/>
                <a:sym typeface="Nunito"/>
              </a:rPr>
              <a:t>П</a:t>
            </a:r>
            <a:r>
              <a:rPr b="1" lang="ru">
                <a:latin typeface="Nunito"/>
                <a:ea typeface="Nunito"/>
                <a:cs typeface="Nunito"/>
                <a:sym typeface="Nunito"/>
              </a:rPr>
              <a:t>роблема </a:t>
            </a:r>
            <a:r>
              <a:rPr lang="ru">
                <a:latin typeface="Nunito"/>
                <a:ea typeface="Nunito"/>
                <a:cs typeface="Nunito"/>
                <a:sym typeface="Nunito"/>
              </a:rPr>
              <a:t>возникла с тем, что рынок потребления продукции легпрома в России 2,5 трлн.руб./год, из них 2 трлн.руб - импорт. Сейчас происходит критическая для отрасли ситуация: швейные фабрики на 80% работали на импортных тканях, ткацкие фабрики - на 90% на импортной пряжи, прядильные комбинаты - на импортном сырье. Ущерб от такой проблемы будет крайне большой, импорт рынка будет увеличиваться, что повлечет за собой полную зависимость от других стран. </a:t>
            </a:r>
            <a:endParaRPr>
              <a:solidFill>
                <a:srgbClr val="1D1D1D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1D1D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Однако, увеличивать количество производств практически невозможно, т.к. даже действующие </a:t>
            </a:r>
            <a:r>
              <a:rPr b="1" lang="ru" u="sng">
                <a:solidFill>
                  <a:srgbClr val="1D1D1D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производства испытывают острую нехватку кадров</a:t>
            </a:r>
            <a:r>
              <a:rPr lang="ru">
                <a:solidFill>
                  <a:srgbClr val="1D1D1D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: квалифицированных конструкторов, технологов и швей. Специалисты “советской школы” уходят на пенсию, профессия не востребована среди молодежи, иностранная рабочая сила имеет низкую квалификацию.</a:t>
            </a:r>
            <a:endParaRPr>
              <a:solidFill>
                <a:srgbClr val="1D1D1D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34343"/>
                </a:solidFill>
                <a:highlight>
                  <a:schemeClr val="dk1"/>
                </a:highlight>
                <a:latin typeface="Nunito"/>
                <a:ea typeface="Nunito"/>
                <a:cs typeface="Nunito"/>
                <a:sym typeface="Nunito"/>
              </a:rPr>
              <a:t>Продукцию отечественного производства производит около 30 000 фабрик, большинство из них загружены на 3-12 месяцев вперед. Т.е. спрос существенно превышает возможности производств и компенсируется за счет импорта.</a:t>
            </a:r>
            <a:r>
              <a:rPr lang="ru">
                <a:solidFill>
                  <a:srgbClr val="1D1D1D"/>
                </a:solidFill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1D1D1D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D1D1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21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/>
          <p:nvPr>
            <p:ph type="title"/>
          </p:nvPr>
        </p:nvSpPr>
        <p:spPr>
          <a:xfrm>
            <a:off x="819150" y="403400"/>
            <a:ext cx="75057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Nunito SemiBold"/>
                <a:ea typeface="Nunito SemiBold"/>
                <a:cs typeface="Nunito SemiBold"/>
                <a:sym typeface="Nunito SemiBold"/>
              </a:rPr>
              <a:t>Р</a:t>
            </a:r>
            <a:r>
              <a:rPr lang="ru" sz="2800">
                <a:latin typeface="Nunito SemiBold"/>
                <a:ea typeface="Nunito SemiBold"/>
                <a:cs typeface="Nunito SemiBold"/>
                <a:sym typeface="Nunito SemiBold"/>
              </a:rPr>
              <a:t>ешение</a:t>
            </a:r>
            <a:endParaRPr sz="28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32" name="Google Shape;132;p16"/>
          <p:cNvSpPr txBox="1"/>
          <p:nvPr>
            <p:ph idx="1" type="body"/>
          </p:nvPr>
        </p:nvSpPr>
        <p:spPr>
          <a:xfrm>
            <a:off x="819150" y="1125275"/>
            <a:ext cx="7505700" cy="31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Nunito"/>
                <a:ea typeface="Nunito"/>
                <a:cs typeface="Nunito"/>
                <a:sym typeface="Nunito"/>
              </a:rPr>
              <a:t>Решением данной проблемы состоит в наборе персонала, стажеров, студентов и конечно, их обучение по факту на производствах.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Nunito"/>
                <a:ea typeface="Nunito"/>
                <a:cs typeface="Nunito"/>
                <a:sym typeface="Nunito"/>
              </a:rPr>
              <a:t>LegpromRF послужит посредником между работодателем и соискателем работы, так как он работает напрямую с предприятиями и сотрудничает с большим списком профильных учебных заведений. Мы разработаем веб-ресурс, интегрированный на основную платформу заказчика, для размещения вакансий от предприятий и резюме от студентов и т.д. 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latin typeface="Nunito"/>
                <a:ea typeface="Nunito"/>
                <a:cs typeface="Nunito"/>
                <a:sym typeface="Nunito"/>
              </a:rPr>
              <a:t>Также на Job-сайте будет возможность пройти онлайн видео-курсов совершенно бесплатно, для стимулирования соискателей и получение базы знаний в швейной индустрии.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>
            <p:ph type="title"/>
          </p:nvPr>
        </p:nvSpPr>
        <p:spPr>
          <a:xfrm>
            <a:off x="819150" y="457700"/>
            <a:ext cx="7505700" cy="7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Наполняемость и пользователи сайта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38" name="Google Shape;138;p17"/>
          <p:cNvSpPr txBox="1"/>
          <p:nvPr>
            <p:ph idx="1" type="body"/>
          </p:nvPr>
        </p:nvSpPr>
        <p:spPr>
          <a:xfrm>
            <a:off x="865725" y="1311200"/>
            <a:ext cx="7505700" cy="25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Резюме </a:t>
            </a:r>
            <a:r>
              <a:rPr lang="ru" sz="14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на сервисе буду размещать </a:t>
            </a:r>
            <a:r>
              <a:rPr lang="ru" sz="14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выпускники и студенты профильных  университетов и колледжей России. Учебные заведения будут направлять выпускников и студентов, проходящие практику, на Job-сайт для поиска работы на предприятиях легкой промышленности. Студенты будут популяризировать сервис, из этого вытекает приток соискателей вакантных мест на предприятия в легкой промышленности.</a:t>
            </a:r>
            <a:endParaRPr sz="15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Наполняться Job-сайта </a:t>
            </a:r>
            <a:r>
              <a:rPr b="1" lang="ru" sz="14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вакансиями </a:t>
            </a:r>
            <a:r>
              <a:rPr lang="ru" sz="14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будет благодаря предприятиями, которые сотрудничают с заказчиком. Заказчик будет информировать своих клиентов о том, что у них появился сервис для поиска сотрудников на предприятия.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type="title"/>
          </p:nvPr>
        </p:nvSpPr>
        <p:spPr>
          <a:xfrm>
            <a:off x="741575" y="325825"/>
            <a:ext cx="7505700" cy="6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Аналоги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graphicFrame>
        <p:nvGraphicFramePr>
          <p:cNvPr id="144" name="Google Shape;144;p18"/>
          <p:cNvGraphicFramePr/>
          <p:nvPr/>
        </p:nvGraphicFramePr>
        <p:xfrm>
          <a:off x="988113" y="11176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{39D12F38-D974-47A0-AA76-BAF98C1D1257}</a:tableStyleId>
              </a:tblPr>
              <a:tblGrid>
                <a:gridCol w="2389250"/>
                <a:gridCol w="2389250"/>
                <a:gridCol w="2389250"/>
              </a:tblGrid>
              <a:tr h="375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Название аналога</a:t>
                      </a:r>
                      <a:endParaRPr>
                        <a:solidFill>
                          <a:srgbClr val="FFFFFF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250" rtl="0" algn="ctr">
                        <a:spcBef>
                          <a:spcPts val="6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Преимущества</a:t>
                      </a:r>
                      <a:endParaRPr>
                        <a:solidFill>
                          <a:srgbClr val="FFFFFF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7790" rtl="0" algn="ctr">
                        <a:spcBef>
                          <a:spcPts val="6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Недостатки</a:t>
                      </a:r>
                      <a:endParaRPr>
                        <a:solidFill>
                          <a:srgbClr val="FFFFFF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solidFill>
                      <a:srgbClr val="595959"/>
                    </a:solidFill>
                  </a:tcPr>
                </a:tc>
              </a:tr>
              <a:tr h="783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A237E"/>
                          </a:solidFill>
                          <a:uFill>
                            <a:noFill/>
                          </a:uFill>
                          <a:latin typeface="Nunito"/>
                          <a:ea typeface="Nunito"/>
                          <a:cs typeface="Nunito"/>
                          <a:sym typeface="Nunito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HeadHunter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Возможность размещение онлайн резюме; объявлений по тэгам;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Связь с работодателем через онлайн чат;</a:t>
                      </a:r>
                      <a:endParaRPr sz="8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Загроможденный интерфейс;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Малое количество вакансий на швейные предприятия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</a:tr>
              <a:tr h="89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A237E"/>
                          </a:solidFill>
                          <a:uFill>
                            <a:noFill/>
                          </a:uFill>
                          <a:latin typeface="Nunito"/>
                          <a:ea typeface="Nunito"/>
                          <a:cs typeface="Nunito"/>
                          <a:sym typeface="Nunito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Авито работа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Возможность размещение онлайн резюме; объявлений по тэгам;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Связь с работодателем через онлайн чат;</a:t>
                      </a:r>
                      <a:endParaRPr sz="8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Загроможденность интерфейса за счёт большого количество рекламных баннеров;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Малое количество вакансий на швейное дело;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</a:tr>
              <a:tr h="1156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A237E"/>
                          </a:solidFill>
                          <a:uFill>
                            <a:noFill/>
                          </a:uFill>
                          <a:latin typeface="Nunito"/>
                          <a:ea typeface="Nunito"/>
                          <a:cs typeface="Nunito"/>
                          <a:sym typeface="Nunito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Работа.ру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Возможность прямой связи с работодателем через регистрацию на звонок;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Онлайн резюме;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Расширенный поиск вакансий по нескольким параметрам;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Малое количество вакансий на швейные дело;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type="title"/>
          </p:nvPr>
        </p:nvSpPr>
        <p:spPr>
          <a:xfrm>
            <a:off x="664000" y="387900"/>
            <a:ext cx="81411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 SemiBold"/>
                <a:ea typeface="Nunito SemiBold"/>
                <a:cs typeface="Nunito SemiBold"/>
                <a:sym typeface="Nunito SemiBold"/>
              </a:rPr>
              <a:t>Технические, э</a:t>
            </a:r>
            <a:r>
              <a:rPr lang="ru">
                <a:latin typeface="Nunito SemiBold"/>
                <a:ea typeface="Nunito SemiBold"/>
                <a:cs typeface="Nunito SemiBold"/>
                <a:sym typeface="Nunito SemiBold"/>
              </a:rPr>
              <a:t>кономические и этические ограничения</a:t>
            </a:r>
            <a:endParaRPr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9"/>
          <p:cNvSpPr txBox="1"/>
          <p:nvPr>
            <p:ph idx="1" type="body"/>
          </p:nvPr>
        </p:nvSpPr>
        <p:spPr>
          <a:xfrm>
            <a:off x="819150" y="16183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ct val="100000"/>
              <a:buFont typeface="Nunito"/>
              <a:buChar char="➔"/>
            </a:pPr>
            <a:r>
              <a:rPr lang="ru" sz="18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Необходимо обеспечить стабильную работу сайта. Вызвано с возможными перегрузками и проблемами с доступностью веб-приложения.</a:t>
            </a:r>
            <a:endParaRPr sz="18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ct val="100000"/>
              <a:buFont typeface="Nunito"/>
              <a:buChar char="➔"/>
            </a:pPr>
            <a:r>
              <a:rPr lang="ru" sz="18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Необходимо обеспечить безопасность сайта и защиту персональных данных пользователей. Вызвано с большим процентом взломов и утечки персональных данных пользователей в руки злоумышленникам.</a:t>
            </a:r>
            <a:endParaRPr sz="18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ct val="100000"/>
              <a:buFont typeface="Nunito"/>
              <a:buChar char="➔"/>
            </a:pPr>
            <a:r>
              <a:rPr lang="ru" sz="18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Соблюдение законов и норм, которые регулируют работу Job-сайта.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type="title"/>
          </p:nvPr>
        </p:nvSpPr>
        <p:spPr>
          <a:xfrm>
            <a:off x="749325" y="4654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П</a:t>
            </a: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ожелания заказчика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749325" y="1148175"/>
            <a:ext cx="7505700" cy="3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Заказчик отметил следующие инструменты для разработки Job-сайта: PHP, Python, HTML, CSS, SQL;</a:t>
            </a:r>
            <a:endParaRPr sz="14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Существующий сервис заказчика разработан на базе CMS Wordpress, поэтому будущий Job-сайт должен быть совместим с данной технологией, для легкого интегрирования;</a:t>
            </a:r>
            <a:endParaRPr sz="1500">
              <a:solidFill>
                <a:srgbClr val="595959"/>
              </a:solidFill>
              <a:highlight>
                <a:srgbClr val="6AA84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Заказчик отметил следующие требования к UX/UI дизайну сайта: закругленные края у форм, карточек и кнопок; основной цвет: белый, серый, черный, синий, красный и их оттенки;</a:t>
            </a:r>
            <a:endParaRPr sz="14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Взять самые лучшие решения с Job-сайтов аналогов и применить на наш проект.</a:t>
            </a:r>
            <a:endParaRPr sz="15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819150" y="4732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 SemiBold"/>
                <a:ea typeface="Nunito SemiBold"/>
                <a:cs typeface="Nunito SemiBold"/>
                <a:sym typeface="Nunito SemiBold"/>
              </a:rPr>
              <a:t>Команда</a:t>
            </a:r>
            <a:endParaRPr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62" name="Google Shape;162;p21"/>
          <p:cNvSpPr txBox="1"/>
          <p:nvPr>
            <p:ph idx="1" type="body"/>
          </p:nvPr>
        </p:nvSpPr>
        <p:spPr>
          <a:xfrm>
            <a:off x="1393250" y="1373125"/>
            <a:ext cx="5674200" cy="31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Куропаткин Андрей </a:t>
            </a:r>
            <a:r>
              <a:rPr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– (TeamLead, Full-stack разработчик)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Мустафаев Эмиль</a:t>
            </a:r>
            <a:r>
              <a:rPr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 – (Ментор)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Руденко Никита </a:t>
            </a:r>
            <a:r>
              <a:rPr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– (Full-stack разработчик, аналитик)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Владычин Валерий</a:t>
            </a:r>
            <a:r>
              <a:rPr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 – (Full-stack разработчик, дизайнер)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Швейцер Артур</a:t>
            </a:r>
            <a:r>
              <a:rPr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 – (дизайнер)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Шукурджиев Адиль</a:t>
            </a:r>
            <a:r>
              <a:rPr lang="ru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 – (аналитик)</a:t>
            </a:r>
            <a:endParaRPr/>
          </a:p>
        </p:txBody>
      </p:sp>
      <p:pic>
        <p:nvPicPr>
          <p:cNvPr id="163" name="Google Shape;16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425" y="3868800"/>
            <a:ext cx="405825" cy="4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425" y="3377625"/>
            <a:ext cx="405825" cy="4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5775" y="1427825"/>
            <a:ext cx="349125" cy="3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7425" y="1886927"/>
            <a:ext cx="405825" cy="4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5775" y="2402725"/>
            <a:ext cx="349125" cy="3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5775" y="2890175"/>
            <a:ext cx="349125" cy="34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>
            <p:ph type="title"/>
          </p:nvPr>
        </p:nvSpPr>
        <p:spPr>
          <a:xfrm>
            <a:off x="819150" y="424200"/>
            <a:ext cx="7505700" cy="6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Вопросы к экспертам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74" name="Google Shape;174;p22"/>
          <p:cNvSpPr txBox="1"/>
          <p:nvPr>
            <p:ph idx="1" type="body"/>
          </p:nvPr>
        </p:nvSpPr>
        <p:spPr>
          <a:xfrm>
            <a:off x="772600" y="128570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unito"/>
              <a:buAutoNum type="arabicPeriod"/>
            </a:pPr>
            <a:r>
              <a:rPr lang="ru" sz="16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Какой сервис для рекламы в интернете лучше использовать для повышение трафика сайта?</a:t>
            </a:r>
            <a:endParaRPr sz="16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unito"/>
              <a:buAutoNum type="arabicPeriod"/>
            </a:pPr>
            <a:r>
              <a:rPr lang="ru" sz="16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Какие способы монетизации сайта уместны для нашего случая (кроме контекстной рекламы)?</a:t>
            </a:r>
            <a:endParaRPr sz="16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type="title"/>
          </p:nvPr>
        </p:nvSpPr>
        <p:spPr>
          <a:xfrm>
            <a:off x="819150" y="4266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 SemiBold"/>
                <a:ea typeface="Nunito SemiBold"/>
                <a:cs typeface="Nunito SemiBold"/>
                <a:sym typeface="Nunito SemiBold"/>
              </a:rPr>
              <a:t>План работы на хакатон</a:t>
            </a:r>
            <a:endParaRPr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80" name="Google Shape;180;p23"/>
          <p:cNvSpPr txBox="1"/>
          <p:nvPr>
            <p:ph idx="1" type="body"/>
          </p:nvPr>
        </p:nvSpPr>
        <p:spPr>
          <a:xfrm>
            <a:off x="819150" y="138127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Nunito"/>
              <a:buChar char="➔"/>
            </a:pPr>
            <a:r>
              <a:rPr lang="ru" sz="17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Составить список задач для решения в рамках MVP-продукта и список задач для полноценного продукта</a:t>
            </a:r>
            <a:endParaRPr sz="17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Nunito"/>
              <a:buChar char="➔"/>
            </a:pPr>
            <a:r>
              <a:rPr lang="ru" sz="17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Проработать бизнес-модель монетизации сервиса</a:t>
            </a:r>
            <a:endParaRPr sz="17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Nunito"/>
              <a:buChar char="➔"/>
            </a:pPr>
            <a:r>
              <a:rPr lang="ru" sz="1700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Разработка макета UX/UI сайта на сервисе Figma</a:t>
            </a:r>
            <a:endParaRPr sz="1750">
              <a:solidFill>
                <a:srgbClr val="595959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>
            <p:ph type="title"/>
          </p:nvPr>
        </p:nvSpPr>
        <p:spPr>
          <a:xfrm>
            <a:off x="819150" y="5042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План разработки будущего решения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86" name="Google Shape;186;p24"/>
          <p:cNvSpPr txBox="1"/>
          <p:nvPr>
            <p:ph idx="1" type="body"/>
          </p:nvPr>
        </p:nvSpPr>
        <p:spPr>
          <a:xfrm>
            <a:off x="819150" y="14588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