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0080625" cy="5670550"/>
  <p:notesSz cx="7559675" cy="10691813"/>
  <p:embeddedFontLs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  <p15:guide id="3" orient="horz" pos="170">
          <p15:clr>
            <a:srgbClr val="747775"/>
          </p15:clr>
        </p15:guide>
        <p15:guide id="4" orient="horz" pos="567">
          <p15:clr>
            <a:srgbClr val="747775"/>
          </p15:clr>
        </p15:guide>
        <p15:guide id="5" orient="horz" pos="510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UdRsDUHPjMABdUrTCVlu+c82s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B567E2-87D6-4D19-8220-602675D3822F}">
  <a:tblStyle styleId="{4FB567E2-87D6-4D19-8220-602675D3822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D293E0-9F91-41F8-B0FD-BB16D9D23D9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96" y="52"/>
      </p:cViewPr>
      <p:guideLst>
        <p:guide orient="horz" pos="1786"/>
        <p:guide pos="3175"/>
        <p:guide orient="horz" pos="170"/>
        <p:guide orient="horz" pos="567"/>
        <p:guide orient="horz" pos="5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965f704028_1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965f70402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65f704028_1_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2965f704028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6a2fbec50_0_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296a2fbec5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965f704028_5_2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2965f704028_5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98500bcd4b_0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298500bcd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hyperlink" Target="https://vk.com/away.php?utf=1&amp;to=http%3A%2F%2F7ovprrr55.ukit.me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my1heart1in1the1highlands" TargetMode="External"/><Relationship Id="rId13" Type="http://schemas.openxmlformats.org/officeDocument/2006/relationships/image" Target="../media/image5.jpg"/><Relationship Id="rId3" Type="http://schemas.openxmlformats.org/officeDocument/2006/relationships/image" Target="../media/image2.jpg"/><Relationship Id="rId7" Type="http://schemas.openxmlformats.org/officeDocument/2006/relationships/hyperlink" Target="NULL" TargetMode="External"/><Relationship Id="rId12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6" Type="http://schemas.openxmlformats.org/officeDocument/2006/relationships/hyperlink" Target="https://vk.com/shishengao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artyom.yaposlavov99@mail.ru" TargetMode="External"/><Relationship Id="rId11" Type="http://schemas.openxmlformats.org/officeDocument/2006/relationships/image" Target="../media/image3.jpg"/><Relationship Id="rId5" Type="http://schemas.openxmlformats.org/officeDocument/2006/relationships/hyperlink" Target="https://vk.com/dr_livesey_o_o" TargetMode="External"/><Relationship Id="rId15" Type="http://schemas.openxmlformats.org/officeDocument/2006/relationships/hyperlink" Target="mailto:viprowviper1@gmail.com" TargetMode="External"/><Relationship Id="rId10" Type="http://schemas.openxmlformats.org/officeDocument/2006/relationships/hyperlink" Target="https://vk.com/id459987704" TargetMode="External"/><Relationship Id="rId4" Type="http://schemas.openxmlformats.org/officeDocument/2006/relationships/hyperlink" Target="mailto:dgeims83@gmail.com" TargetMode="External"/><Relationship Id="rId9" Type="http://schemas.openxmlformats.org/officeDocument/2006/relationships/hyperlink" Target="mailto:taisiya.kabanova@gmail.com" TargetMode="External"/><Relationship Id="rId1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"/>
          <p:cNvSpPr/>
          <p:nvPr/>
        </p:nvSpPr>
        <p:spPr>
          <a:xfrm>
            <a:off x="-143870" y="2181720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Важня</a:t>
            </a:r>
            <a:endParaRPr sz="6000"/>
          </a:p>
        </p:txBody>
      </p:sp>
      <p:sp>
        <p:nvSpPr>
          <p:cNvPr id="114" name="Google Shape;114;p1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288250" y="4300375"/>
            <a:ext cx="56514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3B3838"/>
                </a:solidFill>
              </a:rPr>
              <a:t>Институт Нефти и Газа имени М.С. Гуцериева ОС-21.05.06.01-11</a:t>
            </a:r>
            <a:endParaRPr sz="1600">
              <a:solidFill>
                <a:srgbClr val="3B383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3B3838"/>
                </a:solidFill>
              </a:rPr>
              <a:t>Ярославов А.С., Кабанова Т.А., Иванов И.П., Шуляк Б.С. </a:t>
            </a:r>
            <a:endParaRPr sz="1600">
              <a:solidFill>
                <a:srgbClr val="3B383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-160139" y="524793"/>
            <a:ext cx="54003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2920613" y="4593042"/>
            <a:ext cx="2520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Иванов Иван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40C28"/>
                </a:solidFill>
              </a:rPr>
              <a:t>навык анализа конкурентов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0625" y="1505796"/>
            <a:ext cx="1960684" cy="294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"/>
          <p:cNvPicPr preferRelativeResize="0"/>
          <p:nvPr/>
        </p:nvPicPr>
        <p:blipFill rotWithShape="1">
          <a:blip r:embed="rId5">
            <a:alphaModFix/>
          </a:blip>
          <a:srcRect l="18069" t="16879" r="60360" b="61532"/>
          <a:stretch/>
        </p:blipFill>
        <p:spPr>
          <a:xfrm>
            <a:off x="589671" y="1505807"/>
            <a:ext cx="1960682" cy="294337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"/>
          <p:cNvSpPr txBox="1"/>
          <p:nvPr/>
        </p:nvSpPr>
        <p:spPr>
          <a:xfrm>
            <a:off x="589677" y="4593056"/>
            <a:ext cx="2520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Кабанова Таисия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40C28"/>
                </a:solidFill>
              </a:rPr>
              <a:t>навык организации командной работы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6">
            <a:alphaModFix/>
          </a:blip>
          <a:srcRect l="18918" t="7619" r="29197" b="40472"/>
          <a:stretch/>
        </p:blipFill>
        <p:spPr>
          <a:xfrm>
            <a:off x="5251587" y="1505794"/>
            <a:ext cx="1960684" cy="294337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5251571" y="4593054"/>
            <a:ext cx="2520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Ярославов Артём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40C28"/>
                </a:solidFill>
              </a:rPr>
              <a:t>навык анализа целевой аудитории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150025" y="1807338"/>
            <a:ext cx="2880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18B9D"/>
                </a:solidFill>
              </a:rPr>
              <a:t>Лидер</a:t>
            </a:r>
            <a:endParaRPr sz="3000">
              <a:solidFill>
                <a:srgbClr val="018B9D"/>
              </a:solidFill>
            </a:endParaRPr>
          </a:p>
        </p:txBody>
      </p:sp>
      <p:pic>
        <p:nvPicPr>
          <p:cNvPr id="129" name="Google Shape;129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47082" y="1505800"/>
            <a:ext cx="2073393" cy="29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 txBox="1"/>
          <p:nvPr/>
        </p:nvSpPr>
        <p:spPr>
          <a:xfrm>
            <a:off x="7522300" y="4593050"/>
            <a:ext cx="2311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40C28"/>
                </a:solidFill>
              </a:rPr>
              <a:t>Шуляк Богдан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40C28"/>
                </a:solidFill>
              </a:rPr>
              <a:t>навык анализа путей сообщения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/>
          <p:nvPr/>
        </p:nvSpPr>
        <p:spPr>
          <a:xfrm>
            <a:off x="-407450" y="4072450"/>
            <a:ext cx="10481100" cy="15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проблемы:</a:t>
            </a:r>
            <a:r>
              <a:rPr lang="ru-RU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200">
                <a:solidFill>
                  <a:srgbClr val="040C28"/>
                </a:solidFill>
              </a:rPr>
              <a:t>Создание дропшиппинг-сайта с продукцией лакокрасочных материалов, на котором можно сравнивать и заказывать товары Российского производства в малые районы Удмуртии</a:t>
            </a:r>
            <a:endParaRPr sz="2200">
              <a:solidFill>
                <a:srgbClr val="040C2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40C28"/>
              </a:solidFill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37" name="Google Shape;137;p3"/>
          <p:cNvGrpSpPr/>
          <p:nvPr/>
        </p:nvGrpSpPr>
        <p:grpSpPr>
          <a:xfrm>
            <a:off x="222900" y="970177"/>
            <a:ext cx="8977496" cy="1333695"/>
            <a:chOff x="0" y="0"/>
            <a:chExt cx="9649072" cy="1667119"/>
          </a:xfrm>
        </p:grpSpPr>
        <p:sp>
          <p:nvSpPr>
            <p:cNvPr id="138" name="Google Shape;138;p3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97155" marR="9652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400">
                  <a:solidFill>
                    <a:srgbClr val="040C28"/>
                  </a:solidFill>
                </a:rPr>
                <a:t>продвижении своей продукции на рынке</a:t>
              </a:r>
              <a:endParaRPr sz="2400">
                <a:solidFill>
                  <a:srgbClr val="040C28"/>
                </a:solidFill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507065" y="74435"/>
              <a:ext cx="2858700" cy="15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97155" marR="9652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200">
                  <a:solidFill>
                    <a:schemeClr val="lt1"/>
                  </a:solidFill>
                </a:rPr>
                <a:t>отечественные и местные производители</a:t>
              </a:r>
              <a:endParaRPr sz="2200">
                <a:solidFill>
                  <a:schemeClr val="lt1"/>
                </a:solidFill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>
            <a:off x="222900" y="2486050"/>
            <a:ext cx="8977496" cy="1436207"/>
            <a:chOff x="0" y="0"/>
            <a:chExt cx="9649072" cy="1667100"/>
          </a:xfrm>
        </p:grpSpPr>
        <p:sp>
          <p:nvSpPr>
            <p:cNvPr id="143" name="Google Shape;143;p3"/>
            <p:cNvSpPr/>
            <p:nvPr/>
          </p:nvSpPr>
          <p:spPr>
            <a:xfrm rot="5400000">
              <a:off x="5894422" y="-2254137"/>
              <a:ext cx="1333800" cy="61755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3473666" y="231818"/>
              <a:ext cx="61104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97155" marR="9652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400">
                  <a:solidFill>
                    <a:srgbClr val="040C28"/>
                  </a:solidFill>
                </a:rPr>
                <a:t>отсутствие доставки в малонаселенные регионы</a:t>
              </a:r>
              <a:endParaRPr sz="2400">
                <a:solidFill>
                  <a:srgbClr val="040C28"/>
                </a:solidFill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0" y="0"/>
              <a:ext cx="3473700" cy="1667100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502123" y="62739"/>
              <a:ext cx="2971200" cy="15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97155" marR="9652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100">
                  <a:solidFill>
                    <a:schemeClr val="lt1"/>
                  </a:solidFill>
                </a:rPr>
                <a:t>население УР, проживающее в отдаленных районах</a:t>
              </a:r>
              <a:endParaRPr sz="2100">
                <a:solidFill>
                  <a:schemeClr val="lt1"/>
                </a:solidFill>
              </a:endParaRPr>
            </a:p>
          </p:txBody>
        </p:sp>
      </p:grpSp>
      <p:sp>
        <p:nvSpPr>
          <p:cNvPr id="147" name="Google Shape;147;p3"/>
          <p:cNvSpPr txBox="1"/>
          <p:nvPr/>
        </p:nvSpPr>
        <p:spPr>
          <a:xfrm>
            <a:off x="420025" y="1057875"/>
            <a:ext cx="468000" cy="11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</a:rPr>
              <a:t>B2B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420025" y="2609013"/>
            <a:ext cx="468000" cy="11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</a:rPr>
              <a:t>B2C</a:t>
            </a:r>
            <a:endParaRPr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pic>
        <p:nvPicPr>
          <p:cNvPr id="154" name="Google Shape;154;p4"/>
          <p:cNvPicPr preferRelativeResize="0"/>
          <p:nvPr/>
        </p:nvPicPr>
        <p:blipFill rotWithShape="1">
          <a:blip r:embed="rId4">
            <a:alphaModFix/>
          </a:blip>
          <a:srcRect l="4794" r="1379"/>
          <a:stretch/>
        </p:blipFill>
        <p:spPr>
          <a:xfrm>
            <a:off x="613550" y="2275075"/>
            <a:ext cx="5494650" cy="32924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 txBox="1"/>
          <p:nvPr/>
        </p:nvSpPr>
        <p:spPr>
          <a:xfrm>
            <a:off x="613550" y="1484713"/>
            <a:ext cx="3000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7ovprrr55.ukit.me</a:t>
            </a:r>
            <a:endParaRPr sz="3100"/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6">
            <a:alphaModFix/>
          </a:blip>
          <a:srcRect l="6646" r="2551" b="4598"/>
          <a:stretch/>
        </p:blipFill>
        <p:spPr>
          <a:xfrm>
            <a:off x="6491875" y="2275075"/>
            <a:ext cx="3330325" cy="196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 rotWithShape="1">
          <a:blip r:embed="rId7">
            <a:alphaModFix/>
          </a:blip>
          <a:srcRect l="4345" r="1180"/>
          <a:stretch/>
        </p:blipFill>
        <p:spPr>
          <a:xfrm>
            <a:off x="6504300" y="3600250"/>
            <a:ext cx="3305481" cy="196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1"/>
          <p:cNvSpPr txBox="1"/>
          <p:nvPr/>
        </p:nvSpPr>
        <p:spPr>
          <a:xfrm>
            <a:off x="335350" y="1178000"/>
            <a:ext cx="8844300" cy="42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/>
              <a:t>S</a:t>
            </a:r>
            <a:r>
              <a:rPr lang="ru-RU" sz="2400"/>
              <a:t>: Получение прибыли не позднее 1 апреля 2026 года, доступность лакокрасочных материалов жителям УР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/>
              <a:t>M</a:t>
            </a:r>
            <a:r>
              <a:rPr lang="ru-RU" sz="2400"/>
              <a:t>: Анализ посещаемости сайта, постоянный трафик заказов, положительный отклик от заказчиков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/>
              <a:t>A</a:t>
            </a:r>
            <a:r>
              <a:rPr lang="ru-RU" sz="2400"/>
              <a:t>: Заполнение договоров, до 1 февраля 2025, налаживание поставки, создание сайта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/>
              <a:t>R</a:t>
            </a:r>
            <a:r>
              <a:rPr lang="ru-RU" sz="2400"/>
              <a:t>: Актуальность продвижение продукции местного и отечественного производства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>Использование интернет-ресурсов и интернет-магазинов, продвижение интернет-технологий в малые районы УР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/>
              <a:t>T</a:t>
            </a:r>
            <a:r>
              <a:rPr lang="ru-RU" sz="2400"/>
              <a:t>: 1 апреля 2025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"/>
          <p:cNvSpPr/>
          <p:nvPr/>
        </p:nvSpPr>
        <p:spPr>
          <a:xfrm>
            <a:off x="793063" y="1231175"/>
            <a:ext cx="8494500" cy="6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97155" marR="9652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/>
              <a:t>B2В</a:t>
            </a:r>
            <a:endParaRPr sz="2400"/>
          </a:p>
        </p:txBody>
      </p:sp>
      <p:sp>
        <p:nvSpPr>
          <p:cNvPr id="170" name="Google Shape;170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537" y="2088163"/>
            <a:ext cx="9287575" cy="2667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65f704028_1_0"/>
          <p:cNvSpPr txBox="1"/>
          <p:nvPr/>
        </p:nvSpPr>
        <p:spPr>
          <a:xfrm>
            <a:off x="680563" y="1427375"/>
            <a:ext cx="8719500" cy="3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</a:rPr>
              <a:t> B2C</a:t>
            </a:r>
            <a:endParaRPr sz="26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97155" marR="96520" lvl="0" indent="0" algn="l" rtl="0">
              <a:spcBef>
                <a:spcPts val="0"/>
              </a:spcBef>
              <a:spcAft>
                <a:spcPts val="0"/>
              </a:spcAft>
              <a:buSzPct val="42307"/>
              <a:buNone/>
            </a:pPr>
            <a:r>
              <a:rPr lang="ru-RU" sz="2600"/>
              <a:t>Население Удмуртской Республики в трёх возрастных категориях:</a:t>
            </a:r>
            <a:endParaRPr sz="2600"/>
          </a:p>
          <a:p>
            <a:pPr marL="97155" marR="96520" lvl="0" indent="0" algn="l" rtl="0">
              <a:spcBef>
                <a:spcPts val="300"/>
              </a:spcBef>
              <a:spcAft>
                <a:spcPts val="0"/>
              </a:spcAft>
              <a:buSzPct val="42307"/>
              <a:buNone/>
            </a:pPr>
            <a:r>
              <a:rPr lang="ru-RU" sz="2600"/>
              <a:t>18-30 лет</a:t>
            </a:r>
            <a:endParaRPr sz="2600"/>
          </a:p>
          <a:p>
            <a:pPr marL="97155" marR="96520" lvl="0" indent="0" algn="l" rtl="0">
              <a:spcBef>
                <a:spcPts val="300"/>
              </a:spcBef>
              <a:spcAft>
                <a:spcPts val="0"/>
              </a:spcAft>
              <a:buSzPct val="42307"/>
              <a:buNone/>
            </a:pPr>
            <a:r>
              <a:rPr lang="ru-RU" sz="2600"/>
              <a:t>30-65 лет</a:t>
            </a:r>
            <a:endParaRPr sz="2600"/>
          </a:p>
          <a:p>
            <a:pPr marL="97155" marR="96520" lvl="0" indent="0" algn="l" rtl="0">
              <a:spcBef>
                <a:spcPts val="300"/>
              </a:spcBef>
              <a:spcAft>
                <a:spcPts val="0"/>
              </a:spcAft>
              <a:buSzPct val="42307"/>
              <a:buNone/>
            </a:pPr>
            <a:r>
              <a:rPr lang="ru-RU" sz="2600"/>
              <a:t>65-80 лет</a:t>
            </a:r>
            <a:endParaRPr sz="2600"/>
          </a:p>
          <a:p>
            <a:pPr marL="97155" marR="96520" lvl="0" indent="0" algn="l" rtl="0">
              <a:spcBef>
                <a:spcPts val="300"/>
              </a:spcBef>
              <a:spcAft>
                <a:spcPts val="300"/>
              </a:spcAft>
              <a:buSzPct val="42307"/>
              <a:buNone/>
            </a:pPr>
            <a:r>
              <a:rPr lang="ru-RU" sz="2600">
                <a:solidFill>
                  <a:srgbClr val="212226"/>
                </a:solidFill>
                <a:highlight>
                  <a:srgbClr val="FFFFFF"/>
                </a:highlight>
              </a:rPr>
              <a:t>По итогам 2022 года среднемесячная заработная плата в Удмуртии составила, 44,8 тыс. рублей, сообщает Удмуртстат.</a:t>
            </a:r>
            <a:endParaRPr sz="2600"/>
          </a:p>
        </p:txBody>
      </p:sp>
      <p:sp>
        <p:nvSpPr>
          <p:cNvPr id="177" name="Google Shape;177;g2965f704028_1_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2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/>
              <a:t>Роль проекта в обеспечении </a:t>
            </a:r>
            <a:br>
              <a:rPr lang="ru-RU" sz="3300"/>
            </a:br>
            <a:r>
              <a:rPr lang="ru-RU" sz="3300"/>
              <a:t>технологического суверенитета страны</a:t>
            </a:r>
            <a:endParaRPr sz="3300"/>
          </a:p>
        </p:txBody>
      </p:sp>
      <p:graphicFrame>
        <p:nvGraphicFramePr>
          <p:cNvPr id="183" name="Google Shape;183;p5"/>
          <p:cNvGraphicFramePr/>
          <p:nvPr>
            <p:extLst>
              <p:ext uri="{D42A27DB-BD31-4B8C-83A1-F6EECF244321}">
                <p14:modId xmlns:p14="http://schemas.microsoft.com/office/powerpoint/2010/main" val="1284530246"/>
              </p:ext>
            </p:extLst>
          </p:nvPr>
        </p:nvGraphicFramePr>
        <p:xfrm>
          <a:off x="824558" y="1647974"/>
          <a:ext cx="8580100" cy="3735370"/>
        </p:xfrm>
        <a:graphic>
          <a:graphicData uri="http://schemas.openxmlformats.org/drawingml/2006/table">
            <a:tbl>
              <a:tblPr firstRow="1" bandRow="1">
                <a:noFill/>
                <a:tableStyleId>{4FB567E2-87D6-4D19-8220-602675D3822F}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2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Россия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Регион</a:t>
                      </a:r>
                      <a:endParaRPr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/>
                        <a:t>Импортозамещение</a:t>
                      </a:r>
                      <a:endParaRPr sz="1800"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dirty="0" err="1"/>
                        <a:t>NeuroNet</a:t>
                      </a:r>
                      <a:r>
                        <a:rPr lang="ru-RU" sz="1800" dirty="0"/>
                        <a:t> </a:t>
                      </a:r>
                      <a:endParaRPr lang="en-US" sz="1800" dirty="0"/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en-US" sz="1800" b="0" i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80999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Большие данные</a:t>
                      </a:r>
                      <a:endParaRPr sz="1800" dirty="0"/>
                    </a:p>
                    <a:p>
                      <a:pPr marL="80999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Искусственный интеллект</a:t>
                      </a:r>
                      <a:endParaRPr sz="1800" dirty="0"/>
                    </a:p>
                  </a:txBody>
                  <a:tcPr marL="91450" marR="91450" marT="45725" marB="45725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4" name="Google Shape;18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7044" y="4884587"/>
            <a:ext cx="288032" cy="258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65f704028_1_12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965f704028_1_12"/>
          <p:cNvSpPr txBox="1">
            <a:spLocks noGrp="1"/>
          </p:cNvSpPr>
          <p:nvPr>
            <p:ph type="title"/>
          </p:nvPr>
        </p:nvSpPr>
        <p:spPr>
          <a:xfrm>
            <a:off x="506155" y="97200"/>
            <a:ext cx="6286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191" name="Google Shape;191;g2965f704028_1_12"/>
          <p:cNvGrpSpPr/>
          <p:nvPr/>
        </p:nvGrpSpPr>
        <p:grpSpPr>
          <a:xfrm>
            <a:off x="0" y="1316175"/>
            <a:ext cx="10060425" cy="4132406"/>
            <a:chOff x="-20150" y="983607"/>
            <a:chExt cx="10060425" cy="2416046"/>
          </a:xfrm>
        </p:grpSpPr>
        <p:sp>
          <p:nvSpPr>
            <p:cNvPr id="192" name="Google Shape;192;g2965f704028_1_12"/>
            <p:cNvSpPr/>
            <p:nvPr/>
          </p:nvSpPr>
          <p:spPr>
            <a:xfrm>
              <a:off x="3125" y="1000052"/>
              <a:ext cx="3059100" cy="5745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g2965f704028_1_12"/>
            <p:cNvSpPr txBox="1"/>
            <p:nvPr/>
          </p:nvSpPr>
          <p:spPr>
            <a:xfrm>
              <a:off x="-20150" y="983607"/>
              <a:ext cx="30591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/>
            </a:p>
          </p:txBody>
        </p:sp>
        <p:sp>
          <p:nvSpPr>
            <p:cNvPr id="194" name="Google Shape;194;g2965f704028_1_12"/>
            <p:cNvSpPr/>
            <p:nvPr/>
          </p:nvSpPr>
          <p:spPr>
            <a:xfrm>
              <a:off x="0" y="1574549"/>
              <a:ext cx="3059100" cy="180750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g2965f704028_1_12"/>
            <p:cNvSpPr/>
            <p:nvPr/>
          </p:nvSpPr>
          <p:spPr>
            <a:xfrm>
              <a:off x="3490600" y="999948"/>
              <a:ext cx="3059100" cy="5745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g2965f704028_1_12"/>
            <p:cNvSpPr txBox="1"/>
            <p:nvPr/>
          </p:nvSpPr>
          <p:spPr>
            <a:xfrm>
              <a:off x="3480525" y="1000050"/>
              <a:ext cx="30591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</a:rPr>
                <a:t>Услуги</a:t>
              </a:r>
              <a:endParaRPr/>
            </a:p>
          </p:txBody>
        </p:sp>
        <p:sp>
          <p:nvSpPr>
            <p:cNvPr id="197" name="Google Shape;197;g2965f704028_1_12"/>
            <p:cNvSpPr/>
            <p:nvPr/>
          </p:nvSpPr>
          <p:spPr>
            <a:xfrm>
              <a:off x="3490600" y="1558109"/>
              <a:ext cx="3059100" cy="1841400"/>
            </a:xfrm>
            <a:prstGeom prst="rect">
              <a:avLst/>
            </a:prstGeom>
            <a:solidFill>
              <a:srgbClr val="A4D4E2">
                <a:alpha val="89800"/>
              </a:srgbClr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g2965f704028_1_12"/>
            <p:cNvSpPr/>
            <p:nvPr/>
          </p:nvSpPr>
          <p:spPr>
            <a:xfrm>
              <a:off x="6981175" y="992464"/>
              <a:ext cx="3059100" cy="5745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g2965f704028_1_12"/>
            <p:cNvSpPr txBox="1"/>
            <p:nvPr/>
          </p:nvSpPr>
          <p:spPr>
            <a:xfrm>
              <a:off x="6978075" y="983607"/>
              <a:ext cx="30591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00" name="Google Shape;200;g2965f704028_1_12"/>
            <p:cNvSpPr/>
            <p:nvPr/>
          </p:nvSpPr>
          <p:spPr>
            <a:xfrm>
              <a:off x="6978050" y="1558253"/>
              <a:ext cx="3059100" cy="1841400"/>
            </a:xfrm>
            <a:prstGeom prst="rect">
              <a:avLst/>
            </a:prstGeom>
            <a:solidFill>
              <a:srgbClr val="A4D4E2">
                <a:alpha val="89800"/>
              </a:srgbClr>
            </a:solidFill>
            <a:ln w="25400" cap="flat" cmpd="sng">
              <a:solidFill>
                <a:srgbClr val="CFD7E7">
                  <a:alpha val="898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" name="Google Shape;201;g2965f704028_1_12"/>
          <p:cNvSpPr txBox="1"/>
          <p:nvPr/>
        </p:nvSpPr>
        <p:spPr>
          <a:xfrm>
            <a:off x="182150" y="2583250"/>
            <a:ext cx="2758200" cy="22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Leroy Merlin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OBI 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Яндекс.Маркет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OZON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Планета Электрика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g2965f704028_1_12"/>
          <p:cNvSpPr txBox="1"/>
          <p:nvPr/>
        </p:nvSpPr>
        <p:spPr>
          <a:xfrm>
            <a:off x="7177725" y="2660200"/>
            <a:ext cx="28827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доставка по районам Удмуртии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➢"/>
            </a:pPr>
            <a:r>
              <a:rPr lang="ru-RU" sz="2100">
                <a:solidFill>
                  <a:schemeClr val="dk1"/>
                </a:solidFill>
              </a:rPr>
              <a:t>продвижение местных производителей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03" name="Google Shape;203;g2965f704028_1_12"/>
          <p:cNvSpPr txBox="1"/>
          <p:nvPr/>
        </p:nvSpPr>
        <p:spPr>
          <a:xfrm>
            <a:off x="3679938" y="2407900"/>
            <a:ext cx="2758200" cy="23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ru-RU" sz="1700">
                <a:solidFill>
                  <a:schemeClr val="dk1"/>
                </a:solidFill>
              </a:rPr>
              <a:t>предоставление спектра товаров от удмуртского производителя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ru-RU" sz="1700">
                <a:solidFill>
                  <a:schemeClr val="dk1"/>
                </a:solidFill>
              </a:rPr>
              <a:t>удобный сайт с возможностью сравнения товаров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lang="ru-RU" sz="1700">
                <a:solidFill>
                  <a:schemeClr val="dk1"/>
                </a:solidFill>
              </a:rPr>
              <a:t>заказ напрямую от производителя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➢"/>
            </a:pPr>
            <a:r>
              <a:rPr lang="ru-RU" sz="1700">
                <a:solidFill>
                  <a:schemeClr val="dk1"/>
                </a:solidFill>
              </a:rPr>
              <a:t>доставка по УР</a:t>
            </a:r>
            <a:endParaRPr sz="1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 txBox="1">
            <a:spLocks noGrp="1"/>
          </p:cNvSpPr>
          <p:nvPr>
            <p:ph type="title"/>
          </p:nvPr>
        </p:nvSpPr>
        <p:spPr>
          <a:xfrm>
            <a:off x="-5" y="368594"/>
            <a:ext cx="10047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оказания услуги</a:t>
            </a:r>
            <a:endParaRPr sz="4000"/>
          </a:p>
        </p:txBody>
      </p:sp>
      <p:sp>
        <p:nvSpPr>
          <p:cNvPr id="209" name="Google Shape;209;p10"/>
          <p:cNvSpPr txBox="1"/>
          <p:nvPr/>
        </p:nvSpPr>
        <p:spPr>
          <a:xfrm>
            <a:off x="5040325" y="1351400"/>
            <a:ext cx="2492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40C28"/>
                </a:solidFill>
              </a:rPr>
              <a:t>Сравнение товара на сайте</a:t>
            </a:r>
            <a:endParaRPr sz="2400">
              <a:solidFill>
                <a:srgbClr val="040C28"/>
              </a:solidFill>
            </a:endParaRPr>
          </a:p>
        </p:txBody>
      </p:sp>
      <p:pic>
        <p:nvPicPr>
          <p:cNvPr id="210" name="Google Shape;21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7402" y="1467775"/>
            <a:ext cx="1263295" cy="136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0"/>
          <p:cNvSpPr txBox="1"/>
          <p:nvPr/>
        </p:nvSpPr>
        <p:spPr>
          <a:xfrm>
            <a:off x="6722125" y="4166250"/>
            <a:ext cx="2492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40C28"/>
                </a:solidFill>
              </a:rPr>
              <a:t>Оформление доставки</a:t>
            </a:r>
            <a:endParaRPr sz="2400">
              <a:solidFill>
                <a:srgbClr val="040C28"/>
              </a:solidFill>
            </a:endParaRPr>
          </a:p>
        </p:txBody>
      </p:sp>
      <p:sp>
        <p:nvSpPr>
          <p:cNvPr id="212" name="Google Shape;212;p10"/>
          <p:cNvSpPr txBox="1"/>
          <p:nvPr/>
        </p:nvSpPr>
        <p:spPr>
          <a:xfrm>
            <a:off x="8403800" y="2702975"/>
            <a:ext cx="12633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40C28"/>
                </a:solidFill>
              </a:rPr>
              <a:t>Заказ</a:t>
            </a:r>
            <a:endParaRPr sz="2400">
              <a:solidFill>
                <a:srgbClr val="040C28"/>
              </a:solidFill>
            </a:endParaRPr>
          </a:p>
        </p:txBody>
      </p:sp>
      <p:sp>
        <p:nvSpPr>
          <p:cNvPr id="213" name="Google Shape;213;p10"/>
          <p:cNvSpPr txBox="1"/>
          <p:nvPr/>
        </p:nvSpPr>
        <p:spPr>
          <a:xfrm>
            <a:off x="641688" y="4466250"/>
            <a:ext cx="16797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40C28"/>
                </a:solidFill>
              </a:rPr>
              <a:t>Доставка</a:t>
            </a:r>
            <a:endParaRPr sz="2400">
              <a:solidFill>
                <a:srgbClr val="040C28"/>
              </a:solidFill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594400" y="1351400"/>
            <a:ext cx="2492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040C28"/>
                </a:solidFill>
              </a:rPr>
              <a:t>Получение</a:t>
            </a:r>
            <a:endParaRPr sz="2400">
              <a:solidFill>
                <a:srgbClr val="040C28"/>
              </a:solidFill>
            </a:endParaRPr>
          </a:p>
        </p:txBody>
      </p:sp>
      <p:sp>
        <p:nvSpPr>
          <p:cNvPr id="215" name="Google Shape;215;p10"/>
          <p:cNvSpPr/>
          <p:nvPr/>
        </p:nvSpPr>
        <p:spPr>
          <a:xfrm rot="-9581400">
            <a:off x="5877711" y="2522319"/>
            <a:ext cx="817634" cy="30070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0"/>
          <p:cNvSpPr/>
          <p:nvPr/>
        </p:nvSpPr>
        <p:spPr>
          <a:xfrm rot="-2700000">
            <a:off x="6242909" y="3570432"/>
            <a:ext cx="817557" cy="300803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0"/>
          <p:cNvSpPr/>
          <p:nvPr/>
        </p:nvSpPr>
        <p:spPr>
          <a:xfrm rot="-352551">
            <a:off x="3946702" y="4507344"/>
            <a:ext cx="817596" cy="300631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0"/>
          <p:cNvSpPr/>
          <p:nvPr/>
        </p:nvSpPr>
        <p:spPr>
          <a:xfrm rot="10169409">
            <a:off x="2494760" y="2144837"/>
            <a:ext cx="817413" cy="30085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9" name="Google Shape;219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5500" y="4311300"/>
            <a:ext cx="1263299" cy="1359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4800" y="2389775"/>
            <a:ext cx="1327725" cy="11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600" y="1862625"/>
            <a:ext cx="1263301" cy="126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02750" y="3999213"/>
            <a:ext cx="1375120" cy="159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0"/>
          <p:cNvSpPr/>
          <p:nvPr/>
        </p:nvSpPr>
        <p:spPr>
          <a:xfrm rot="2946191">
            <a:off x="1362737" y="3458634"/>
            <a:ext cx="788607" cy="340756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"/>
          <p:cNvSpPr txBox="1">
            <a:spLocks noGrp="1"/>
          </p:cNvSpPr>
          <p:nvPr>
            <p:ph type="title"/>
          </p:nvPr>
        </p:nvSpPr>
        <p:spPr>
          <a:xfrm>
            <a:off x="-248022" y="493644"/>
            <a:ext cx="92889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3"/>
          <p:cNvSpPr txBox="1"/>
          <p:nvPr/>
        </p:nvSpPr>
        <p:spPr>
          <a:xfrm>
            <a:off x="464850" y="1840400"/>
            <a:ext cx="59115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>
                <a:solidFill>
                  <a:schemeClr val="dk1"/>
                </a:solidFill>
              </a:rPr>
              <a:t>Индивидуальное предпринимательство (ИП)</a:t>
            </a:r>
            <a:endParaRPr sz="3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Упрощённая система налогообложения (УСН) - 6%</a:t>
            </a:r>
            <a:endParaRPr sz="3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6a2fbec50_0_2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296a2fbec50_0_2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36" name="Google Shape;236;g296a2fbec50_0_2"/>
          <p:cNvGrpSpPr/>
          <p:nvPr/>
        </p:nvGrpSpPr>
        <p:grpSpPr>
          <a:xfrm>
            <a:off x="56124" y="1079992"/>
            <a:ext cx="4424100" cy="4424104"/>
            <a:chOff x="488420" y="0"/>
            <a:chExt cx="4424100" cy="4424104"/>
          </a:xfrm>
        </p:grpSpPr>
        <p:sp>
          <p:nvSpPr>
            <p:cNvPr id="237" name="Google Shape;237;g296a2fbec50_0_2"/>
            <p:cNvSpPr/>
            <p:nvPr/>
          </p:nvSpPr>
          <p:spPr>
            <a:xfrm>
              <a:off x="488420" y="0"/>
              <a:ext cx="4424100" cy="4424100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g296a2fbec50_0_2"/>
            <p:cNvSpPr txBox="1"/>
            <p:nvPr/>
          </p:nvSpPr>
          <p:spPr>
            <a:xfrm>
              <a:off x="2081947" y="221200"/>
              <a:ext cx="1236900" cy="6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39" name="Google Shape;239;g296a2fbec50_0_2"/>
            <p:cNvSpPr/>
            <p:nvPr/>
          </p:nvSpPr>
          <p:spPr>
            <a:xfrm>
              <a:off x="930820" y="884801"/>
              <a:ext cx="3539100" cy="3539100"/>
            </a:xfrm>
            <a:prstGeom prst="ellipse">
              <a:avLst/>
            </a:prstGeom>
            <a:solidFill>
              <a:srgbClr val="00B7D0">
                <a:alpha val="26670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g296a2fbec50_0_2"/>
            <p:cNvSpPr txBox="1"/>
            <p:nvPr/>
          </p:nvSpPr>
          <p:spPr>
            <a:xfrm>
              <a:off x="2081947" y="1097153"/>
              <a:ext cx="12369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41" name="Google Shape;241;g296a2fbec50_0_2"/>
            <p:cNvSpPr/>
            <p:nvPr/>
          </p:nvSpPr>
          <p:spPr>
            <a:xfrm>
              <a:off x="1373221" y="1769602"/>
              <a:ext cx="2654400" cy="2654400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g296a2fbec50_0_2"/>
            <p:cNvSpPr txBox="1"/>
            <p:nvPr/>
          </p:nvSpPr>
          <p:spPr>
            <a:xfrm>
              <a:off x="2081947" y="1968683"/>
              <a:ext cx="1236900" cy="5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43" name="Google Shape;243;g296a2fbec50_0_2"/>
            <p:cNvSpPr/>
            <p:nvPr/>
          </p:nvSpPr>
          <p:spPr>
            <a:xfrm>
              <a:off x="1815622" y="2654404"/>
              <a:ext cx="1769700" cy="1769700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g296a2fbec50_0_2"/>
            <p:cNvSpPr txBox="1"/>
            <p:nvPr/>
          </p:nvSpPr>
          <p:spPr>
            <a:xfrm>
              <a:off x="2074774" y="3096804"/>
              <a:ext cx="1251300" cy="8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45" name="Google Shape;245;g296a2fbec50_0_2"/>
          <p:cNvSpPr txBox="1"/>
          <p:nvPr/>
        </p:nvSpPr>
        <p:spPr>
          <a:xfrm>
            <a:off x="4675675" y="2087725"/>
            <a:ext cx="51198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PAM </a:t>
            </a:r>
            <a:r>
              <a:rPr lang="ru-RU" sz="1600">
                <a:solidFill>
                  <a:srgbClr val="3B3838"/>
                </a:solidFill>
              </a:rPr>
              <a:t>– 180 заводов, 227 688 750 рублей</a:t>
            </a: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TAM </a:t>
            </a:r>
            <a:r>
              <a:rPr lang="ru-RU" sz="1600">
                <a:solidFill>
                  <a:srgbClr val="3B3838"/>
                </a:solidFill>
              </a:rPr>
              <a:t>– 90 заводов, 113 844 375 рублей</a:t>
            </a: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SAM</a:t>
            </a:r>
            <a:r>
              <a:rPr lang="ru-RU" sz="1600" i="1">
                <a:solidFill>
                  <a:srgbClr val="3B3838"/>
                </a:solidFill>
              </a:rPr>
              <a:t> </a:t>
            </a:r>
            <a:r>
              <a:rPr lang="ru-RU" sz="1600">
                <a:solidFill>
                  <a:srgbClr val="3B3838"/>
                </a:solidFill>
              </a:rPr>
              <a:t>– 12 заводов, 15 179 250 рублей</a:t>
            </a: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SOM</a:t>
            </a:r>
            <a:r>
              <a:rPr lang="ru-RU" sz="1600">
                <a:solidFill>
                  <a:srgbClr val="3B3838"/>
                </a:solidFill>
              </a:rPr>
              <a:t> – 8 заводов, 10 119 500 рублей</a:t>
            </a:r>
            <a:endParaRPr sz="1600">
              <a:solidFill>
                <a:srgbClr val="3B3838"/>
              </a:solidFill>
            </a:endParaRPr>
          </a:p>
        </p:txBody>
      </p:sp>
      <p:sp>
        <p:nvSpPr>
          <p:cNvPr id="246" name="Google Shape;246;g296a2fbec50_0_2"/>
          <p:cNvSpPr txBox="1"/>
          <p:nvPr/>
        </p:nvSpPr>
        <p:spPr>
          <a:xfrm>
            <a:off x="4675675" y="1033625"/>
            <a:ext cx="24195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B2B</a:t>
            </a:r>
            <a:endParaRPr sz="4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400">
                <a:solidFill>
                  <a:schemeClr val="dk1"/>
                </a:solidFill>
              </a:rPr>
              <a:t>B2B</a:t>
            </a:r>
            <a:endParaRPr sz="4400">
              <a:solidFill>
                <a:schemeClr val="dk1"/>
              </a:solidFill>
            </a:endParaRPr>
          </a:p>
        </p:txBody>
      </p:sp>
      <p:sp>
        <p:nvSpPr>
          <p:cNvPr id="252" name="Google Shape;252;p7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53" name="Google Shape;253;p7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54" name="Google Shape;254;p7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7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7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62" name="Google Shape;262;p7"/>
          <p:cNvSpPr txBox="1"/>
          <p:nvPr/>
        </p:nvSpPr>
        <p:spPr>
          <a:xfrm>
            <a:off x="4675675" y="2087725"/>
            <a:ext cx="51198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PAM </a:t>
            </a:r>
            <a:r>
              <a:rPr lang="ru-RU" sz="1600">
                <a:solidFill>
                  <a:srgbClr val="3B3838"/>
                </a:solidFill>
              </a:rPr>
              <a:t>– 826 081 человек, 123 912 150 рублей</a:t>
            </a: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TAM </a:t>
            </a:r>
            <a:r>
              <a:rPr lang="ru-RU" sz="1600">
                <a:solidFill>
                  <a:srgbClr val="3B3838"/>
                </a:solidFill>
              </a:rPr>
              <a:t>– 578 256 человек, 86 738 400 рублей</a:t>
            </a: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SAM</a:t>
            </a:r>
            <a:r>
              <a:rPr lang="ru-RU" sz="1600" i="1">
                <a:solidFill>
                  <a:srgbClr val="3B3838"/>
                </a:solidFill>
              </a:rPr>
              <a:t> </a:t>
            </a:r>
            <a:r>
              <a:rPr lang="ru-RU" sz="1600">
                <a:solidFill>
                  <a:srgbClr val="3B3838"/>
                </a:solidFill>
              </a:rPr>
              <a:t>– 404 780 человек, 60 717 000 рублей</a:t>
            </a: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</a:rPr>
              <a:t>SOM</a:t>
            </a:r>
            <a:r>
              <a:rPr lang="ru-RU" sz="1600">
                <a:solidFill>
                  <a:srgbClr val="3B3838"/>
                </a:solidFill>
              </a:rPr>
              <a:t> – 202 390 человек, 30 358 500 рублей</a:t>
            </a:r>
            <a:endParaRPr sz="1600">
              <a:solidFill>
                <a:srgbClr val="3B3838"/>
              </a:solidFill>
            </a:endParaRPr>
          </a:p>
        </p:txBody>
      </p:sp>
      <p:sp>
        <p:nvSpPr>
          <p:cNvPr id="263" name="Google Shape;263;p7"/>
          <p:cNvSpPr txBox="1"/>
          <p:nvPr/>
        </p:nvSpPr>
        <p:spPr>
          <a:xfrm>
            <a:off x="4675675" y="10336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</a:rPr>
              <a:t>B2C</a:t>
            </a:r>
            <a:endParaRPr sz="4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9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70" name="Google Shape;270;p9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9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{4FB567E2-87D6-4D19-8220-602675D3822F}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партнеры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7D0">
                        <a:alpha val="266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7D0">
                        <a:alpha val="26670"/>
                      </a:srgb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7D0">
                        <a:alpha val="2667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7D0">
                        <a:alpha val="2667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7D0">
                        <a:alpha val="2667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B7D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9"/>
          <p:cNvSpPr txBox="1"/>
          <p:nvPr/>
        </p:nvSpPr>
        <p:spPr>
          <a:xfrm>
            <a:off x="8098283" y="1526726"/>
            <a:ext cx="187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Нишевой рынок</a:t>
            </a:r>
            <a:endParaRPr sz="1200">
              <a:solidFill>
                <a:srgbClr val="3B3838"/>
              </a:solidFill>
            </a:endParaRPr>
          </a:p>
          <a:p>
            <a:pPr marL="15875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Дробное сегментирование</a:t>
            </a:r>
            <a:endParaRPr sz="1200">
              <a:solidFill>
                <a:srgbClr val="3B3838"/>
              </a:solidFill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4068203" y="1488520"/>
            <a:ext cx="1944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Доставка по районам удмуртии</a:t>
            </a:r>
            <a:endParaRPr/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Доступность</a:t>
            </a:r>
            <a:endParaRPr sz="1200">
              <a:solidFill>
                <a:srgbClr val="3B3838"/>
              </a:solidFill>
            </a:endParaRPr>
          </a:p>
          <a:p>
            <a:pPr marL="15875" marR="0" lvl="0" indent="-76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Удобство при использовании</a:t>
            </a:r>
            <a:endParaRPr/>
          </a:p>
        </p:txBody>
      </p:sp>
      <p:sp>
        <p:nvSpPr>
          <p:cNvPr id="274" name="Google Shape;274;p9"/>
          <p:cNvSpPr txBox="1"/>
          <p:nvPr/>
        </p:nvSpPr>
        <p:spPr>
          <a:xfrm>
            <a:off x="6164080" y="2835264"/>
            <a:ext cx="1872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Прямые:</a:t>
            </a:r>
            <a:endParaRPr sz="12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продажи через интернет</a:t>
            </a:r>
            <a:endParaRPr sz="12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через агентов</a:t>
            </a:r>
            <a:endParaRPr sz="12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6164075" y="1488525"/>
            <a:ext cx="1782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875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Автоматизированное обслуживание</a:t>
            </a:r>
            <a:endParaRPr sz="1200">
              <a:solidFill>
                <a:srgbClr val="3B3838"/>
              </a:solidFill>
            </a:endParaRPr>
          </a:p>
          <a:p>
            <a:pPr marL="15875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Горячая линия</a:t>
            </a:r>
            <a:endParaRPr sz="1200">
              <a:solidFill>
                <a:srgbClr val="3B3838"/>
              </a:solidFill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5197025" y="4378850"/>
            <a:ext cx="2480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Заказы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Лицензия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Комиссионные проценты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Реклама</a:t>
            </a:r>
            <a:endParaRPr/>
          </a:p>
        </p:txBody>
      </p:sp>
      <p:sp>
        <p:nvSpPr>
          <p:cNvPr id="277" name="Google Shape;277;p9"/>
          <p:cNvSpPr txBox="1"/>
          <p:nvPr/>
        </p:nvSpPr>
        <p:spPr>
          <a:xfrm>
            <a:off x="2168200" y="2841075"/>
            <a:ext cx="1680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37" marR="0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Материальные ресурсы</a:t>
            </a:r>
            <a:endParaRPr sz="1200">
              <a:solidFill>
                <a:srgbClr val="3B3838"/>
              </a:solidFill>
            </a:endParaRPr>
          </a:p>
          <a:p>
            <a:pPr marL="7937" marR="0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Интеллектуальные ресурсы</a:t>
            </a:r>
            <a:endParaRPr sz="1200">
              <a:solidFill>
                <a:srgbClr val="3B3838"/>
              </a:solidFill>
            </a:endParaRPr>
          </a:p>
          <a:p>
            <a:pPr marL="7938" marR="0" lvl="0" indent="-84138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Финансы</a:t>
            </a:r>
            <a:endParaRPr sz="1200">
              <a:solidFill>
                <a:srgbClr val="3B38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2089291" y="1596723"/>
            <a:ext cx="197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9999" marR="90197" lvl="0" indent="-76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Посредничество между производителем и потребителем</a:t>
            </a:r>
            <a:endParaRPr sz="1200">
              <a:solidFill>
                <a:srgbClr val="3B3838"/>
              </a:solidFill>
            </a:endParaRPr>
          </a:p>
          <a:p>
            <a:pPr marL="89999" marR="90197" lvl="0" indent="-76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3B3838"/>
                </a:solidFill>
              </a:rPr>
              <a:t> Платформа</a:t>
            </a:r>
            <a:endParaRPr sz="1200">
              <a:solidFill>
                <a:srgbClr val="3B3838"/>
              </a:solidFill>
            </a:endParaRPr>
          </a:p>
        </p:txBody>
      </p:sp>
      <p:sp>
        <p:nvSpPr>
          <p:cNvPr id="279" name="Google Shape;279;p9"/>
          <p:cNvSpPr txBox="1"/>
          <p:nvPr/>
        </p:nvSpPr>
        <p:spPr>
          <a:xfrm>
            <a:off x="53000" y="1526725"/>
            <a:ext cx="1872000" cy="19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· ООО«ТИККУРИЛА»</a:t>
            </a:r>
            <a:endParaRPr sz="1200">
              <a:solidFill>
                <a:srgbClr val="3B383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· ЗАО «ЭМПИЛС»</a:t>
            </a:r>
            <a:endParaRPr sz="1200">
              <a:solidFill>
                <a:srgbClr val="3B383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· ЗАО «АКЗО НОБЕЛЬ ДЕКОР»</a:t>
            </a:r>
            <a:endParaRPr sz="1200">
              <a:solidFill>
                <a:srgbClr val="3B383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· АО «РУССКИЕ КРАСКИ»</a:t>
            </a:r>
            <a:endParaRPr sz="1200">
              <a:solidFill>
                <a:srgbClr val="3B383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· ООО «ЛАКРА СИНТЕЗ»</a:t>
            </a:r>
            <a:endParaRPr sz="1200">
              <a:solidFill>
                <a:srgbClr val="3B383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· ЗАО «АВС ФАРБЕН"</a:t>
            </a:r>
            <a:endParaRPr sz="1200">
              <a:solidFill>
                <a:srgbClr val="3B3838"/>
              </a:solidFill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156700" y="4454725"/>
            <a:ext cx="2115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3B3838"/>
                </a:solidFill>
              </a:rPr>
              <a:t>Фиксированные издержки: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Доставка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3B3838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Зарплата</a:t>
            </a:r>
            <a:endParaRPr sz="1200">
              <a:solidFill>
                <a:srgbClr val="3B3838"/>
              </a:solidFill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2467250" y="4378850"/>
            <a:ext cx="23778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200">
                <a:solidFill>
                  <a:srgbClr val="3B3838"/>
                </a:solidFill>
              </a:rPr>
              <a:t>Переменные издержки: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Реклама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Создание сайта</a:t>
            </a:r>
            <a:endParaRPr sz="1200">
              <a:solidFill>
                <a:srgbClr val="3B3838"/>
              </a:solidFill>
            </a:endParaRPr>
          </a:p>
          <a:p>
            <a:pPr marL="7937" lvl="0" indent="-84137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</a:pPr>
            <a:r>
              <a:rPr lang="ru-RU" sz="1200">
                <a:solidFill>
                  <a:srgbClr val="3B3838"/>
                </a:solidFill>
              </a:rPr>
              <a:t> Покупка 2 автомобилей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965f704028_5_2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7" name="Google Shape;287;g2965f704028_5_20"/>
          <p:cNvGraphicFramePr/>
          <p:nvPr/>
        </p:nvGraphicFramePr>
        <p:xfrm>
          <a:off x="680538" y="1132875"/>
          <a:ext cx="8719500" cy="3864895"/>
        </p:xfrm>
        <a:graphic>
          <a:graphicData uri="http://schemas.openxmlformats.org/drawingml/2006/table">
            <a:tbl>
              <a:tblPr>
                <a:noFill/>
                <a:tableStyleId>{5FD293E0-9F91-41F8-B0FD-BB16D9D23D93}</a:tableStyleId>
              </a:tblPr>
              <a:tblGrid>
                <a:gridCol w="29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Сумма, руб.</a:t>
                      </a:r>
                      <a:endParaRPr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Коммерческий Транспорт</a:t>
                      </a:r>
                      <a:endParaRPr sz="2300"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4000000</a:t>
                      </a:r>
                      <a:endParaRPr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Реклама</a:t>
                      </a:r>
                      <a:endParaRPr sz="2300"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50000</a:t>
                      </a:r>
                      <a:endParaRPr sz="2300"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Создание сайта</a:t>
                      </a:r>
                      <a:endParaRPr sz="2300"/>
                    </a:p>
                  </a:txBody>
                  <a:tcPr marL="91425" marR="91425" marT="91425" marB="914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1000000</a:t>
                      </a:r>
                      <a:endParaRPr sz="2300"/>
                    </a:p>
                  </a:txBody>
                  <a:tcPr marL="91425" marR="91425" marT="91425" marB="914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91425" marR="91425" marT="91425" marB="914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Итого:</a:t>
                      </a:r>
                      <a:endParaRPr/>
                    </a:p>
                  </a:txBody>
                  <a:tcPr marL="91425" marR="91425" marT="91425" marB="914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5050000</a:t>
                      </a:r>
                      <a:endParaRPr/>
                    </a:p>
                  </a:txBody>
                  <a:tcPr marL="91425" marR="91425" marT="91425" marB="914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0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98500bcd4b_0_0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5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3" name="Google Shape;293;g298500bcd4b_0_0"/>
          <p:cNvGraphicFramePr/>
          <p:nvPr/>
        </p:nvGraphicFramePr>
        <p:xfrm>
          <a:off x="-1" y="982800"/>
          <a:ext cx="9970700" cy="4661770"/>
        </p:xfrm>
        <a:graphic>
          <a:graphicData uri="http://schemas.openxmlformats.org/drawingml/2006/table">
            <a:tbl>
              <a:tblPr firstRow="1" bandRow="1">
                <a:noFill/>
                <a:tableStyleId>{4FB567E2-87D6-4D19-8220-602675D3822F}</a:tableStyleId>
              </a:tblPr>
              <a:tblGrid>
                <a:gridCol w="47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5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5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7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4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56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2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147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81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76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365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9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9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9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9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3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1619120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1619120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2248780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900"/>
                        <a:t>2248780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2093350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900"/>
                        <a:t>2093350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1907000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1907000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539700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900"/>
                        <a:t>792700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944490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944490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18957880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302848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270338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267768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272448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271978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262088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265518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258488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217068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227338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226868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220958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3063706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9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126044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115044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112944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112044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115044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112944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112044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116364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1370648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</a:t>
                      </a:r>
                      <a:r>
                        <a:rPr lang="ru-RU" sz="900"/>
                        <a:t>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Реклама 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-RU" sz="900"/>
                        <a:t>5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300000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 2.1.2</a:t>
                      </a:r>
                      <a:endParaRPr sz="900"/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Транспорт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руб.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14000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4320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26120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9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176804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155294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155724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159504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159934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150044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150474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146444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105024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114394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114824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104594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1693058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Материалы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84330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63250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63250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67460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67460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58000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58000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54400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12550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22350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22350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12550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rgbClr val="000000"/>
                          </a:solidFill>
                        </a:rPr>
                        <a:t>585950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Обслуживание транспорта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руб.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r>
                        <a:rPr lang="ru-RU" sz="900"/>
                        <a:t>43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r>
                        <a:rPr lang="ru-RU" sz="900"/>
                        <a:t>43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5430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r>
                        <a:rPr lang="ru-RU" sz="900"/>
                        <a:t>43</a:t>
                      </a: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5430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5430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rgbClr val="000000"/>
                          </a:solidFill>
                        </a:rPr>
                        <a:t>5000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62580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 2.2.3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Зарплата 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руб.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384000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 2.2.4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Топливо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руб.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55044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660528</a:t>
                      </a:r>
                      <a:endParaRPr sz="9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</a:t>
                      </a:r>
                      <a:r>
                        <a:rPr lang="ru-RU" sz="900" b="1"/>
                        <a:t>НАЛОГООБЛОЖЕНИЯ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 1316272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1348782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1981012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1976332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1821372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1831262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1641482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1628512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32632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565362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717622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723532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15894174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</a:t>
                      </a:r>
                      <a:r>
                        <a:rPr lang="ru-RU" sz="900" b="1"/>
                        <a:t> 6%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 </a:t>
                      </a:r>
                      <a:endParaRPr sz="900"/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78977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80927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118861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118580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109283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109876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98489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98911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19358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33922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43058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43412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953651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1237295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1267855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1862151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1857752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1712089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1721386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1542993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1549601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303274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531440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674564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680120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14940523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450">
                <a:tc gridSpan="16">
                  <a:txBody>
                    <a:bodyPr/>
                    <a:lstStyle/>
                    <a:p>
                      <a:pPr marL="0" marR="35999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9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900"/>
                        <a:t>5050000</a:t>
                      </a:r>
                      <a:endParaRPr sz="900"/>
                    </a:p>
                  </a:txBody>
                  <a:tcPr marL="2900" marR="2900" marT="290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5"/>
          <p:cNvSpPr txBox="1">
            <a:spLocks noGrp="1"/>
          </p:cNvSpPr>
          <p:nvPr>
            <p:ph type="title"/>
          </p:nvPr>
        </p:nvSpPr>
        <p:spPr>
          <a:xfrm>
            <a:off x="-392525" y="237904"/>
            <a:ext cx="10074600" cy="8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99" name="Google Shape;299;p15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p15"/>
          <p:cNvGraphicFramePr/>
          <p:nvPr/>
        </p:nvGraphicFramePr>
        <p:xfrm>
          <a:off x="179780" y="1212820"/>
          <a:ext cx="9721075" cy="4317335"/>
        </p:xfrm>
        <a:graphic>
          <a:graphicData uri="http://schemas.openxmlformats.org/drawingml/2006/table">
            <a:tbl>
              <a:tblPr>
                <a:noFill/>
                <a:tableStyleId>{4FB567E2-87D6-4D19-8220-602675D3822F}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000000"/>
                          </a:solidFill>
                        </a:rPr>
                        <a:t>189579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 18957880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5999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 3063706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 </a:t>
                      </a:r>
                      <a:r>
                        <a:rPr lang="ru-RU" sz="2100"/>
                        <a:t>     </a:t>
                      </a:r>
                      <a:r>
                        <a:rPr lang="ru-RU"/>
                        <a:t>      14940523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15051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1505059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                   мес.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/>
                        <a:t>                5050000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 31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  11,2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graphicFrame>
        <p:nvGraphicFramePr>
          <p:cNvPr id="306" name="Google Shape;306;p16"/>
          <p:cNvGraphicFramePr/>
          <p:nvPr/>
        </p:nvGraphicFramePr>
        <p:xfrm>
          <a:off x="165363" y="982800"/>
          <a:ext cx="9749925" cy="4450650"/>
        </p:xfrm>
        <a:graphic>
          <a:graphicData uri="http://schemas.openxmlformats.org/drawingml/2006/table">
            <a:tbl>
              <a:tblPr>
                <a:noFill/>
                <a:tableStyleId>{5FD293E0-9F91-41F8-B0FD-BB16D9D23D93}</a:tableStyleId>
              </a:tblPr>
              <a:tblGrid>
                <a:gridCol w="143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4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</a:rPr>
                        <a:t>Номер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</a:rPr>
                        <a:t>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</a:rPr>
                        <a:t>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</a:rPr>
                        <a:t>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</a:rPr>
                        <a:t>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lt1"/>
                          </a:solidFill>
                        </a:rPr>
                        <a:t>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7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Мероприятие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Регистрация бизнеса:</a:t>
                      </a:r>
                      <a:endParaRPr/>
                    </a:p>
                    <a:p>
                      <a:pPr marL="7937" lvl="0" indent="-90487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1300"/>
                        <a:buChar char="•"/>
                      </a:pPr>
                      <a:r>
                        <a:rPr lang="ru-RU" sz="1300">
                          <a:solidFill>
                            <a:srgbClr val="3B3838"/>
                          </a:solidFill>
                        </a:rPr>
                        <a:t> </a:t>
                      </a:r>
                      <a:r>
                        <a:rPr lang="ru-RU" sz="1300"/>
                        <a:t>Заполнить заявление о государственной регистрации ИП</a:t>
                      </a:r>
                      <a:endParaRPr sz="1300"/>
                    </a:p>
                    <a:p>
                      <a:pPr marL="7937" lvl="0" indent="-90487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1300"/>
                        <a:buChar char="•"/>
                      </a:pPr>
                      <a:r>
                        <a:rPr lang="ru-RU" sz="1300"/>
                        <a:t> Представление документов</a:t>
                      </a:r>
                      <a:endParaRPr sz="1300"/>
                    </a:p>
                    <a:p>
                      <a:pPr marL="7937" lvl="0" indent="-90487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1300"/>
                        <a:buChar char="•"/>
                      </a:pPr>
                      <a:r>
                        <a:rPr lang="ru-RU" sz="1300"/>
                        <a:t> Оплатить госпошлину</a:t>
                      </a:r>
                      <a:endParaRPr sz="1300"/>
                    </a:p>
                    <a:p>
                      <a:pPr marL="7937" lvl="0" indent="-90487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1300"/>
                        <a:buChar char="•"/>
                      </a:pPr>
                      <a:r>
                        <a:rPr lang="ru-RU" sz="1300"/>
                        <a:t> Направить документы в регистрирующий орган</a:t>
                      </a:r>
                      <a:endParaRPr sz="1300"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Заключение договоров на сотрудничество с компаниями по производству лакокрасочных материалов в УР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Создание сайта, покупка машин для доставки, найм водителей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Создание и распространение рекламы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Открытие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Срок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 месяц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 месяца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 месяца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 месяца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2 дня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Исполнитель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Кабанова Т.А.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Ярославов А.С.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Иванов И.П.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Иванов И.П.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Ярославов А.С.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A4D4E2">
                        <a:alpha val="40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7"/>
          <p:cNvSpPr txBox="1">
            <a:spLocks noGrp="1"/>
          </p:cNvSpPr>
          <p:nvPr>
            <p:ph type="title"/>
          </p:nvPr>
        </p:nvSpPr>
        <p:spPr>
          <a:xfrm>
            <a:off x="11" y="-9370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12" name="Google Shape;312;p17"/>
          <p:cNvSpPr txBox="1"/>
          <p:nvPr/>
        </p:nvSpPr>
        <p:spPr>
          <a:xfrm>
            <a:off x="299668" y="3962675"/>
            <a:ext cx="2757600" cy="13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latin typeface="Times New Roman"/>
                <a:ea typeface="Times New Roman"/>
                <a:cs typeface="Times New Roman"/>
                <a:sym typeface="Times New Roman"/>
              </a:rPr>
              <a:t>Иванов Иван Павлович</a:t>
            </a:r>
            <a:endParaRPr sz="15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89828340055</a:t>
            </a:r>
            <a:endParaRPr sz="15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 u="sng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dgeims83@gmail.co</a:t>
            </a:r>
            <a:r>
              <a:rPr lang="ru-RU" i="1" u="sng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sz="1600" dirty="0"/>
          </a:p>
          <a:p>
            <a:pPr>
              <a:lnSpc>
                <a:spcPct val="110000"/>
              </a:lnSpc>
            </a:pPr>
            <a:r>
              <a:rPr lang="ru-RU" sz="1300" dirty="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https://vk.com/dr_livesey_o_o</a:t>
            </a:r>
            <a:endParaRPr sz="1300" dirty="0">
              <a:solidFill>
                <a:schemeClr val="hlink"/>
              </a:solidFill>
              <a:uFill>
                <a:noFill/>
              </a:uFill>
              <a:latin typeface="Roboto"/>
              <a:ea typeface="Roboto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5040311" y="3962675"/>
            <a:ext cx="26472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Ярославов Артём Сергеевич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89991330614</a:t>
            </a:r>
            <a:endParaRPr sz="1800" b="1" dirty="0">
              <a:solidFill>
                <a:srgbClr val="7F7F7F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u="sng" dirty="0">
                <a:solidFill>
                  <a:srgbClr val="0066CC"/>
                </a:solidFill>
                <a:latin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artyom.yaposlavov99@mail.ru</a:t>
            </a:r>
            <a:endParaRPr sz="1800" i="1" u="sng" dirty="0">
              <a:solidFill>
                <a:srgbClr val="0066CC"/>
              </a:solidFill>
              <a:latin typeface="Times New Roman"/>
              <a:cs typeface="Times New Roman"/>
            </a:endParaRPr>
          </a:p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sym typeface="Roboto"/>
                <a:hlinkClick r:id="rId7" invalidUrl="https://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500" dirty="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sym typeface="Robo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vk.com/my1heart1in1the1highlands</a:t>
            </a:r>
            <a:endParaRPr sz="1500" dirty="0">
              <a:solidFill>
                <a:schemeClr val="hlink"/>
              </a:solidFill>
              <a:uFill>
                <a:noFill/>
              </a:uFill>
              <a:latin typeface="Roboto"/>
              <a:ea typeface="Roboto"/>
            </a:endParaRPr>
          </a:p>
        </p:txBody>
      </p:sp>
      <p:sp>
        <p:nvSpPr>
          <p:cNvPr id="314" name="Google Shape;314;p17"/>
          <p:cNvSpPr txBox="1"/>
          <p:nvPr/>
        </p:nvSpPr>
        <p:spPr>
          <a:xfrm>
            <a:off x="2551811" y="3966429"/>
            <a:ext cx="2488500" cy="1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Кабанова Таисия Александровна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89821229176</a:t>
            </a:r>
            <a:endParaRPr sz="1700" b="1" dirty="0">
              <a:solidFill>
                <a:srgbClr val="7F7F7F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500" i="1" u="sng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taisiya.kabanova@gmail.com</a:t>
            </a:r>
            <a:r>
              <a:rPr lang="ru-RU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700" b="1" dirty="0">
              <a:solidFill>
                <a:srgbClr val="7F7F7F"/>
              </a:solidFill>
            </a:endParaRPr>
          </a:p>
          <a:p>
            <a:pPr marL="0" marR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10"/>
              </a:rPr>
              <a:t>https://vk.com/id459987704</a:t>
            </a:r>
            <a:endParaRPr sz="1700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700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1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8929" y="1214864"/>
            <a:ext cx="1809800" cy="2716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7"/>
          <p:cNvPicPr preferRelativeResize="0"/>
          <p:nvPr/>
        </p:nvPicPr>
        <p:blipFill rotWithShape="1">
          <a:blip r:embed="rId12">
            <a:alphaModFix/>
          </a:blip>
          <a:srcRect l="18069" t="16879" r="60361" b="61532"/>
          <a:stretch/>
        </p:blipFill>
        <p:spPr>
          <a:xfrm>
            <a:off x="2680082" y="1214894"/>
            <a:ext cx="1809802" cy="2716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7"/>
          <p:cNvPicPr preferRelativeResize="0"/>
          <p:nvPr/>
        </p:nvPicPr>
        <p:blipFill rotWithShape="1">
          <a:blip r:embed="rId13">
            <a:alphaModFix/>
          </a:blip>
          <a:srcRect l="18917" t="7620" r="29196" b="40472"/>
          <a:stretch/>
        </p:blipFill>
        <p:spPr>
          <a:xfrm>
            <a:off x="5114627" y="1214904"/>
            <a:ext cx="1809799" cy="271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7133" y="1214894"/>
            <a:ext cx="1913835" cy="27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7"/>
          <p:cNvSpPr txBox="1"/>
          <p:nvPr/>
        </p:nvSpPr>
        <p:spPr>
          <a:xfrm>
            <a:off x="7787133" y="3931755"/>
            <a:ext cx="2647200" cy="1127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Шуляк Богдан Сергеевич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89630638196</a:t>
            </a:r>
            <a:endParaRPr sz="1700" b="1" dirty="0">
              <a:solidFill>
                <a:srgbClr val="7F7F7F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u="sng" dirty="0">
                <a:solidFill>
                  <a:srgbClr val="0066CC"/>
                </a:solidFill>
                <a:latin typeface="Times New Roman"/>
                <a:cs typeface="Times New Roman"/>
                <a:sym typeface="Times New Roman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viprowviper1@gmail.com</a:t>
            </a:r>
            <a:endParaRPr i="1" u="sng" dirty="0">
              <a:solidFill>
                <a:srgbClr val="0066CC"/>
              </a:solidFill>
              <a:latin typeface="Times New Roman"/>
              <a:cs typeface="Times New Roman"/>
            </a:endParaRPr>
          </a:p>
          <a:p>
            <a:pPr marL="0" lv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sym typeface="Roboto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https://vk.com/shishengao</a:t>
            </a:r>
            <a:endParaRPr sz="1300" dirty="0">
              <a:solidFill>
                <a:schemeClr val="hlink"/>
              </a:solidFill>
              <a:uFill>
                <a:noFill/>
              </a:uFill>
              <a:latin typeface="Roboto"/>
              <a:ea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1194</Words>
  <Application>Microsoft Office PowerPoint</Application>
  <PresentationFormat>Произвольный</PresentationFormat>
  <Paragraphs>500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Times New Roman</vt:lpstr>
      <vt:lpstr>Roboto</vt:lpstr>
      <vt:lpstr>Arial</vt:lpstr>
      <vt:lpstr>Noto Sans Symbols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Цель проекта по SMART</vt:lpstr>
      <vt:lpstr>Целевая аудитория проекта</vt:lpstr>
      <vt:lpstr>Целевая аудитория проекта</vt:lpstr>
      <vt:lpstr>Роль проекта в обеспечении  технологического суверенитета страны</vt:lpstr>
      <vt:lpstr>Анализ конкурентов</vt:lpstr>
      <vt:lpstr>Процесс оказания услуги</vt:lpstr>
      <vt:lpstr>Организационный план</vt:lpstr>
      <vt:lpstr>Потенциальный объем рынка</vt:lpstr>
      <vt:lpstr>Потенциальный объем рынка</vt:lpstr>
      <vt:lpstr>Бизнес-модель</vt:lpstr>
      <vt:lpstr>Стартовые инвестиции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Мельникова</dc:creator>
  <cp:lastModifiedBy>Тася</cp:lastModifiedBy>
  <cp:revision>2</cp:revision>
  <dcterms:created xsi:type="dcterms:W3CDTF">2022-10-14T10:42:52Z</dcterms:created>
  <dcterms:modified xsi:type="dcterms:W3CDTF">2023-11-19T08:22:09Z</dcterms:modified>
</cp:coreProperties>
</file>