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329" r:id="rId11"/>
    <p:sldId id="361" r:id="rId12"/>
    <p:sldId id="268" r:id="rId13"/>
    <p:sldId id="266" r:id="rId14"/>
    <p:sldId id="267" r:id="rId15"/>
    <p:sldId id="269" r:id="rId16"/>
  </p:sldIdLst>
  <p:sldSz cx="9906000" cy="6858000" type="A4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171C3B-4A32-D105-E780-7D25284D68A5}" v="589" dt="2024-12-06T14:36:55.235"/>
  </p1510:revLst>
</p1510:revInfo>
</file>

<file path=ppt/tableStyles.xml><?xml version="1.0" encoding="utf-8"?>
<a:tblStyleLst xmlns:a="http://schemas.openxmlformats.org/drawingml/2006/main" def="{5C22544A-7EE6-4342-B048-85BDC9FD1C3A}">
  <a:tblStyle styleId="{913CA42F-E38E-4B65-BC9F-397E3B0D0C40}" styleName="">
    <a:wholeTbl>
      <a:tcTxStyle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6E6E6"/>
          </a:solidFill>
        </a:fill>
      </a:tcStyle>
    </a:wholeTbl>
    <a:band1H>
      <a:tcTxStyle>
        <a:font>
          <a:latin typeface=""/>
          <a:ea typeface=""/>
          <a:cs typeface=""/>
        </a:font>
      </a:tcTxStyle>
      <a:tcStyle>
        <a:tcBdr/>
        <a:fill>
          <a:solidFill>
            <a:srgbClr val="CACACA"/>
          </a:solidFill>
        </a:fill>
      </a:tcStyle>
    </a:band1H>
    <a:band2H>
      <a:tcTxStyle>
        <a:font>
          <a:latin typeface=""/>
          <a:ea typeface=""/>
          <a:cs typeface=""/>
        </a:font>
      </a:tcTxStyle>
      <a:tcStyle>
        <a:tcBdr/>
      </a:tcStyle>
    </a:band2H>
    <a:band1V>
      <a:tcTxStyle>
        <a:font>
          <a:latin typeface=""/>
          <a:ea typeface=""/>
          <a:cs typeface=""/>
        </a:font>
      </a:tcTxStyle>
      <a:tcStyle>
        <a:tcBdr/>
        <a:fill>
          <a:solidFill>
            <a:srgbClr val="CACACA"/>
          </a:solidFill>
        </a:fill>
      </a:tcStyle>
    </a:band1V>
    <a:band2V>
      <a:tcTxStyle>
        <a:font>
          <a:latin typeface=""/>
          <a:ea typeface=""/>
          <a:cs typeface=""/>
        </a:font>
      </a:tcTxStyle>
      <a:tcStyle>
        <a:tcBdr/>
      </a:tcStyle>
    </a:band2V>
    <a:lastCol>
      <a:tcTxStyle b="on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000000"/>
          </a:solidFill>
        </a:fill>
      </a:tcStyle>
    </a:lastCol>
    <a:firstCol>
      <a:tcTxStyle b="on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000000"/>
          </a:solidFill>
        </a:fill>
      </a:tcStyle>
    </a:firstCol>
    <a:lastRow>
      <a:tcTxStyle b="on">
        <a:font>
          <a:latin typeface="Calibri"/>
          <a:ea typeface="Calibri"/>
          <a:cs typeface="Calibri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000000"/>
          </a:solidFill>
        </a:fill>
      </a:tcStyle>
    </a:lastRow>
    <a:firstRow>
      <a:tcTxStyle b="on">
        <a:font>
          <a:latin typeface="Calibri"/>
          <a:ea typeface="Calibri"/>
          <a:cs typeface="Calibri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000000"/>
          </a:solidFill>
        </a:fill>
      </a:tcStyle>
    </a:firstRow>
  </a:tblStyle>
  <a:tblStyle styleId="{C4B1156A-380E-4F78-BDF5-A606A8083BF9}" styleName="">
    <a:wholeTbl>
      <a:tcTxStyle>
        <a:font>
          <a:latin typeface="+mn-lt"/>
          <a:ea typeface="+mn-ea"/>
          <a:cs typeface="+mn-cs"/>
        </a:font>
        <a:srgbClr val="0C0C0C"/>
      </a:tcTxStyle>
      <a:tcStyle>
        <a:tcBdr>
          <a:left>
            <a:ln w="12701" cap="flat" cmpd="sng" algn="ctr">
              <a:solidFill>
                <a:srgbClr val="7F8FA9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7F8FA9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7F8FA9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7F8FA9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CEEF1"/>
          </a:solidFill>
        </a:fill>
      </a:tcStyle>
    </a:wholeTbl>
    <a:band1H>
      <a:tcStyle>
        <a:tcBdr/>
        <a:fill>
          <a:solidFill>
            <a:srgbClr val="D8DBE2"/>
          </a:solidFill>
        </a:fill>
      </a:tcStyle>
    </a:band1H>
    <a:band1V>
      <a:tcStyle>
        <a:tcBdr/>
        <a:fill>
          <a:solidFill>
            <a:srgbClr val="D8DBE2"/>
          </a:solidFill>
        </a:fill>
      </a:tcStyle>
    </a:band1V>
    <a:lastCol>
      <a:tcTxStyle b="on">
        <a:font>
          <a:latin typeface=""/>
          <a:ea typeface=""/>
          <a:cs typeface=""/>
        </a:font>
      </a:tcTxStyle>
      <a:tcStyle>
        <a:tcBdr/>
      </a:tcStyle>
    </a:lastCol>
    <a:firstCol>
      <a:tcTxStyle b="on">
        <a:font>
          <a:latin typeface=""/>
          <a:ea typeface=""/>
          <a:cs typeface=""/>
        </a:font>
      </a:tcTxStyle>
      <a:tcStyle>
        <a:tcBdr/>
      </a:tcStyle>
    </a:firstCol>
    <a:lastRow>
      <a:tcTxStyle b="on">
        <a:font>
          <a:latin typeface=""/>
          <a:ea typeface=""/>
          <a:cs typeface=""/>
        </a:font>
      </a:tcTxStyle>
      <a:tcStyle>
        <a:tcBdr>
          <a:top>
            <a:ln w="25402" cap="flat" cmpd="sng" algn="ctr">
              <a:solidFill>
                <a:srgbClr val="7F8FA9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ECEEF1"/>
          </a:solidFill>
        </a:fill>
      </a:tcStyle>
    </a:lastRow>
    <a:firstRow>
      <a:tcTxStyle b="on">
        <a:font>
          <a:latin typeface=""/>
          <a:ea typeface=""/>
          <a:cs typeface=""/>
        </a:font>
      </a:tcTxStyle>
      <a:tcStyle>
        <a:tcBdr/>
        <a:fill>
          <a:solidFill>
            <a:srgbClr val="ECEEF1"/>
          </a:solidFill>
        </a:fill>
      </a:tcStyle>
    </a:firstRow>
  </a:tblStyle>
  <a:tblStyle styleId="{1D6F3131-D8C7-459F-AF09-AB09ED6C8A76}" styleName="">
    <a:wholeTbl>
      <a:tcTxStyle>
        <a:font>
          <a:latin typeface="Calibri"/>
          <a:ea typeface="Calibri"/>
          <a:cs typeface="Calibri"/>
        </a:font>
        <a:srgbClr val="0C0C0C"/>
      </a:tcTxStyle>
      <a:tcStyle>
        <a:tcBdr>
          <a:left>
            <a:ln w="9528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8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8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8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FFFFFF"/>
          </a:solidFill>
        </a:fill>
      </a:tcStyle>
    </a:wholeTbl>
    <a:band1H>
      <a:tcTxStyle>
        <a:font>
          <a:latin typeface=""/>
          <a:ea typeface=""/>
          <a:cs typeface=""/>
        </a:font>
      </a:tcTxStyle>
      <a:tcStyle>
        <a:tcBdr/>
      </a:tcStyle>
    </a:band1H>
    <a:band2H>
      <a:tcTxStyle>
        <a:font>
          <a:latin typeface=""/>
          <a:ea typeface=""/>
          <a:cs typeface=""/>
        </a:font>
      </a:tcTxStyle>
      <a:tcStyle>
        <a:tcBdr/>
      </a:tcStyle>
    </a:band2H>
    <a:band1V>
      <a:tcTxStyle>
        <a:font>
          <a:latin typeface=""/>
          <a:ea typeface=""/>
          <a:cs typeface=""/>
        </a:font>
      </a:tcTxStyle>
      <a:tcStyle>
        <a:tcBdr/>
      </a:tcStyle>
    </a:band1V>
    <a:band2V>
      <a:tcTxStyle>
        <a:font>
          <a:latin typeface=""/>
          <a:ea typeface=""/>
          <a:cs typeface=""/>
        </a:font>
      </a:tcTxStyle>
      <a:tcStyle>
        <a:tcBdr/>
      </a:tcStyle>
    </a:band2V>
    <a:lastCol>
      <a:tcTxStyle>
        <a:font>
          <a:latin typeface=""/>
          <a:ea typeface=""/>
          <a:cs typeface=""/>
        </a:font>
      </a:tcTxStyle>
      <a:tcStyle>
        <a:tcBdr/>
      </a:tcStyle>
    </a:lastCol>
    <a:firstCol>
      <a:tcTxStyle>
        <a:font>
          <a:latin typeface=""/>
          <a:ea typeface=""/>
          <a:cs typeface=""/>
        </a:font>
      </a:tcTxStyle>
      <a:tcStyle>
        <a:tcBdr/>
      </a:tcStyle>
    </a:firstCol>
    <a:lastRow>
      <a:tcTxStyle>
        <a:font>
          <a:latin typeface=""/>
          <a:ea typeface=""/>
          <a:cs typeface=""/>
        </a:font>
      </a:tcTxStyle>
      <a:tcStyle>
        <a:tcBdr/>
      </a:tcStyle>
    </a:lastRow>
    <a:firstRow>
      <a:tcTxStyle>
        <a:font>
          <a:latin typeface=""/>
          <a:ea typeface=""/>
          <a:cs typeface=""/>
        </a:font>
      </a:tcTxStyle>
      <a:tcStyle>
        <a:tcBdr/>
      </a:tcStyle>
    </a:firstRow>
  </a:tblStyle>
  <a:tblStyle styleId="{00EA96D1-45F4-49FB-B5BC-6D79D4DA62C2}" styleName="">
    <a:wholeTbl>
      <a:tcTxStyle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8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8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8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8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FFFFFF"/>
          </a:solidFill>
        </a:fill>
      </a:tcStyle>
    </a:wholeTbl>
    <a:band1H>
      <a:tcTxStyle>
        <a:font>
          <a:latin typeface=""/>
          <a:ea typeface=""/>
          <a:cs typeface=""/>
        </a:font>
      </a:tcTxStyle>
      <a:tcStyle>
        <a:tcBdr/>
        <a:fill>
          <a:solidFill>
            <a:srgbClr val="4472C4"/>
          </a:solidFill>
        </a:fill>
      </a:tcStyle>
    </a:band1H>
    <a:band2H>
      <a:tcTxStyle>
        <a:font>
          <a:latin typeface=""/>
          <a:ea typeface=""/>
          <a:cs typeface=""/>
        </a:font>
      </a:tcTxStyle>
      <a:tcStyle>
        <a:tcBdr/>
      </a:tcStyle>
    </a:band2H>
    <a:band1V>
      <a:tcTxStyle>
        <a:font>
          <a:latin typeface=""/>
          <a:ea typeface=""/>
          <a:cs typeface=""/>
        </a:font>
      </a:tcTxStyle>
      <a:tcStyle>
        <a:tcBdr>
          <a:top>
            <a:ln w="9528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8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4472C4"/>
          </a:solidFill>
        </a:fill>
      </a:tcStyle>
    </a:band1V>
    <a:band2V>
      <a:tcTxStyle>
        <a:font>
          <a:latin typeface=""/>
          <a:ea typeface=""/>
          <a:cs typeface=""/>
        </a:font>
      </a:tcTxStyle>
      <a:tcStyle>
        <a:tcBdr/>
      </a:tcStyle>
    </a:band2V>
    <a:lastCol>
      <a:tcTxStyle b="on">
        <a:font>
          <a:latin typeface=""/>
          <a:ea typeface=""/>
          <a:cs typeface=""/>
        </a:font>
      </a:tcTxStyle>
      <a:tcStyle>
        <a:tcBdr>
          <a:left>
            <a:ln w="9528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8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8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8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bottom>
        </a:tcBdr>
      </a:tcStyle>
    </a:lastCol>
    <a:firstCol>
      <a:tcTxStyle b="on">
        <a:font>
          <a:latin typeface=""/>
          <a:ea typeface=""/>
          <a:cs typeface=""/>
        </a:font>
      </a:tcTxStyle>
      <a:tcStyle>
        <a:tcBdr>
          <a:left>
            <a:ln w="9528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8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8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8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bottom>
        </a:tcBdr>
      </a:tcStyle>
    </a:firstCol>
    <a:lastRow>
      <a:tcTxStyle b="on">
        <a:font>
          <a:latin typeface=""/>
          <a:ea typeface=""/>
          <a:cs typeface=""/>
        </a:font>
      </a:tcTxStyle>
      <a:tcStyle>
        <a:tcBdr>
          <a:left>
            <a:ln w="9528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8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8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8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FFFFFF"/>
          </a:solidFill>
        </a:fill>
      </a:tcStyle>
    </a:lastRow>
    <a:firstRow>
      <a:tcTxStyle b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9528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8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8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8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4472C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;n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45657" cy="49805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3" name="Google Shape;4;n"/>
          <p:cNvSpPr txBox="1">
            <a:spLocks noGrp="1"/>
          </p:cNvSpPr>
          <p:nvPr>
            <p:ph type="dt" idx="1"/>
          </p:nvPr>
        </p:nvSpPr>
        <p:spPr>
          <a:xfrm>
            <a:off x="3850446" y="0"/>
            <a:ext cx="2945657" cy="49805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4" name="Google Shape;5;n"/>
          <p:cNvSpPr>
            <a:spLocks noGrp="1" noRot="1" noChangeAspect="1"/>
          </p:cNvSpPr>
          <p:nvPr>
            <p:ph type="sldImg" idx="2"/>
          </p:nvPr>
        </p:nvSpPr>
        <p:spPr>
          <a:xfrm>
            <a:off x="981078" y="1241426"/>
            <a:ext cx="4835520" cy="3349620"/>
          </a:xfrm>
          <a:prstGeom prst="rect">
            <a:avLst/>
          </a:prstGeom>
          <a:noFill/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5" name="Google Shape;6;n"/>
          <p:cNvSpPr txBox="1">
            <a:spLocks noGrp="1"/>
          </p:cNvSpPr>
          <p:nvPr>
            <p:ph type="body" sz="quarter" idx="3"/>
          </p:nvPr>
        </p:nvSpPr>
        <p:spPr>
          <a:xfrm>
            <a:off x="679764" y="4777191"/>
            <a:ext cx="5438137" cy="390861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6" name="Google Shape;7;n"/>
          <p:cNvSpPr txBox="1">
            <a:spLocks noGrp="1"/>
          </p:cNvSpPr>
          <p:nvPr>
            <p:ph type="ftr" sz="quarter" idx="4"/>
          </p:nvPr>
        </p:nvSpPr>
        <p:spPr>
          <a:xfrm>
            <a:off x="0" y="9428579"/>
            <a:ext cx="2945657" cy="49805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Google Shape;8;n"/>
          <p:cNvSpPr txBox="1">
            <a:spLocks noGrp="1"/>
          </p:cNvSpPr>
          <p:nvPr>
            <p:ph type="sldNum" sz="quarter" idx="5"/>
          </p:nvPr>
        </p:nvSpPr>
        <p:spPr>
          <a:xfrm>
            <a:off x="3850446" y="9428579"/>
            <a:ext cx="2945657" cy="49805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2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lvl="0"/>
            <a:fld id="{D4BBB625-3142-4AC5-A228-1A6C2E2E6702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5559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457200" marR="0" lvl="0" indent="-22860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0" cap="none" spc="0" baseline="0">
        <a:solidFill>
          <a:srgbClr val="000000"/>
        </a:solidFill>
        <a:uFillTx/>
        <a:latin typeface="Calibri"/>
        <a:ea typeface="Calibri"/>
        <a:cs typeface="Calibri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0;p1:note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Google Shape;61;p1:notes"/>
          <p:cNvSpPr>
            <a:spLocks noGrp="1" noRot="1" noChangeAspect="1"/>
          </p:cNvSpPr>
          <p:nvPr>
            <p:ph type="sldImg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0;p2:note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Google Shape;81;p2:notes"/>
          <p:cNvSpPr>
            <a:spLocks noGrp="1" noRot="1" noChangeAspect="1"/>
          </p:cNvSpPr>
          <p:nvPr>
            <p:ph type="sldImg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0;g433ffa3513968e22_0:notes"/>
          <p:cNvSpPr txBox="1">
            <a:spLocks noGrp="1"/>
          </p:cNvSpPr>
          <p:nvPr>
            <p:ph type="body" sz="quarter" idx="1"/>
          </p:nvPr>
        </p:nvSpPr>
        <p:spPr>
          <a:xfrm>
            <a:off x="679764" y="4777346"/>
            <a:ext cx="5438101" cy="3908703"/>
          </a:xfrm>
        </p:spPr>
        <p:txBody>
          <a:bodyPr/>
          <a:lstStyle/>
          <a:p>
            <a:endParaRPr lang="en-US"/>
          </a:p>
        </p:txBody>
      </p:sp>
      <p:sp>
        <p:nvSpPr>
          <p:cNvPr id="3" name="Google Shape;101;g433ffa3513968e22_0:notes"/>
          <p:cNvSpPr>
            <a:spLocks noGrp="1" noRot="1" noChangeAspect="1"/>
          </p:cNvSpPr>
          <p:nvPr>
            <p:ph type="sldImg"/>
          </p:nvPr>
        </p:nvSpPr>
        <p:spPr>
          <a:xfrm>
            <a:off x="981075" y="1241425"/>
            <a:ext cx="4835525" cy="3349625"/>
          </a:xfr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8;p4:note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Google Shape;129;p4:notes"/>
          <p:cNvSpPr>
            <a:spLocks noGrp="1" noRot="1" noChangeAspect="1"/>
          </p:cNvSpPr>
          <p:nvPr>
            <p:ph type="sldImg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5:note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Google Shape;144;p5:notes"/>
          <p:cNvSpPr>
            <a:spLocks noGrp="1" noRot="1" noChangeAspect="1"/>
          </p:cNvSpPr>
          <p:nvPr>
            <p:ph type="sldImg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1;p6:note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Google Shape;162;p6:notes"/>
          <p:cNvSpPr>
            <a:spLocks noGrp="1" noRot="1" noChangeAspect="1"/>
          </p:cNvSpPr>
          <p:nvPr>
            <p:ph type="sldImg"/>
          </p:nvPr>
        </p:nvSpPr>
        <p:spPr>
          <a:xfrm>
            <a:off x="981075" y="1241425"/>
            <a:ext cx="4835525" cy="3349625"/>
          </a:xfr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8;p7:note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Google Shape;179;p7:notes"/>
          <p:cNvSpPr>
            <a:spLocks noGrp="1" noRot="1" noChangeAspect="1"/>
          </p:cNvSpPr>
          <p:nvPr>
            <p:ph type="sldImg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92;p8:note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Google Shape;193;p8:notes"/>
          <p:cNvSpPr>
            <a:spLocks noGrp="1" noRot="1" noChangeAspect="1"/>
          </p:cNvSpPr>
          <p:nvPr>
            <p:ph type="sldImg"/>
          </p:nvPr>
        </p:nvSpPr>
        <p:spPr>
          <a:xfrm>
            <a:off x="981075" y="1241425"/>
            <a:ext cx="4835525" cy="3349625"/>
          </a:xfr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0;p9:note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Google Shape;211;p9:notes"/>
          <p:cNvSpPr>
            <a:spLocks noGrp="1" noRot="1" noChangeAspect="1"/>
          </p:cNvSpPr>
          <p:nvPr>
            <p:ph type="sldImg"/>
          </p:nvPr>
        </p:nvSpPr>
        <p:spPr>
          <a:xfrm>
            <a:off x="981075" y="1241425"/>
            <a:ext cx="4835525" cy="3349625"/>
          </a:xfr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6;g32902b4123d87672_0:notes"/>
          <p:cNvSpPr>
            <a:spLocks noGrp="1" noRot="1" noChangeAspect="1"/>
          </p:cNvSpPr>
          <p:nvPr>
            <p:ph type="sldImg"/>
          </p:nvPr>
        </p:nvSpPr>
        <p:spPr>
          <a:xfrm>
            <a:off x="981075" y="1241425"/>
            <a:ext cx="4835525" cy="3349625"/>
          </a:xfrm>
        </p:spPr>
      </p:sp>
      <p:sp>
        <p:nvSpPr>
          <p:cNvPr id="3" name="Google Shape;267;g32902b4123d87672_0:notes"/>
          <p:cNvSpPr txBox="1">
            <a:spLocks noGrp="1"/>
          </p:cNvSpPr>
          <p:nvPr>
            <p:ph type="body" sz="quarter" idx="1"/>
          </p:nvPr>
        </p:nvSpPr>
        <p:spPr>
          <a:xfrm>
            <a:off x="679764" y="4777191"/>
            <a:ext cx="5438101" cy="390870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Google Shape;268;g32902b4123d87672_0:notes"/>
          <p:cNvSpPr txBox="1">
            <a:spLocks noGrp="1"/>
          </p:cNvSpPr>
          <p:nvPr>
            <p:ph type="sldNum" sz="quarter" idx="8"/>
          </p:nvPr>
        </p:nvSpPr>
        <p:spPr>
          <a:xfrm>
            <a:off x="3850446" y="9428579"/>
            <a:ext cx="2945703" cy="498000"/>
          </a:xfrm>
        </p:spPr>
        <p:txBody>
          <a:bodyPr/>
          <a:lstStyle/>
          <a:p>
            <a:pPr lvl="0"/>
            <a:fld id="{11E8395F-C604-4E53-A777-59C098573FC5}" type="slidenum">
              <a:t>12</a:t>
            </a:fld>
            <a:endParaRPr lang="ru-RU" sz="1400">
              <a:latin typeface="Arial"/>
              <a:cs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9;p11:note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Google Shape;250;p11:notes"/>
          <p:cNvSpPr>
            <a:spLocks noGrp="1" noRot="1" noChangeAspect="1"/>
          </p:cNvSpPr>
          <p:nvPr>
            <p:ph type="sldImg"/>
          </p:nvPr>
        </p:nvSpPr>
        <p:spPr>
          <a:xfrm>
            <a:off x="981075" y="1241425"/>
            <a:ext cx="4835525" cy="3349625"/>
          </a:xfr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55;p12:note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Google Shape;256;p12:notes"/>
          <p:cNvSpPr>
            <a:spLocks noGrp="1" noRot="1" noChangeAspect="1"/>
          </p:cNvSpPr>
          <p:nvPr>
            <p:ph type="sldImg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79;g70e4ca87e38df4e_0:notes"/>
          <p:cNvSpPr>
            <a:spLocks noGrp="1" noRot="1" noChangeAspect="1"/>
          </p:cNvSpPr>
          <p:nvPr>
            <p:ph type="sldImg"/>
          </p:nvPr>
        </p:nvSpPr>
        <p:spPr>
          <a:xfrm>
            <a:off x="981075" y="1241425"/>
            <a:ext cx="4835525" cy="3349625"/>
          </a:xfrm>
        </p:spPr>
      </p:sp>
      <p:sp>
        <p:nvSpPr>
          <p:cNvPr id="3" name="Google Shape;280;g70e4ca87e38df4e_0:notes"/>
          <p:cNvSpPr txBox="1">
            <a:spLocks noGrp="1"/>
          </p:cNvSpPr>
          <p:nvPr>
            <p:ph type="body" sz="quarter" idx="1"/>
          </p:nvPr>
        </p:nvSpPr>
        <p:spPr>
          <a:xfrm>
            <a:off x="679764" y="4777191"/>
            <a:ext cx="5438101" cy="390870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Google Shape;281;g70e4ca87e38df4e_0:notes"/>
          <p:cNvSpPr txBox="1">
            <a:spLocks noGrp="1"/>
          </p:cNvSpPr>
          <p:nvPr>
            <p:ph type="sldNum" sz="quarter" idx="8"/>
          </p:nvPr>
        </p:nvSpPr>
        <p:spPr>
          <a:xfrm>
            <a:off x="3850446" y="9428579"/>
            <a:ext cx="2945703" cy="498000"/>
          </a:xfrm>
        </p:spPr>
        <p:txBody>
          <a:bodyPr/>
          <a:lstStyle/>
          <a:p>
            <a:pPr lvl="0"/>
            <a:fld id="{37AFB6A5-B718-403B-B685-8BCFEB4002C1}" type="slidenum">
              <a:t>15</a:t>
            </a:fld>
            <a:endParaRPr lang="ru-RU" sz="1400">
              <a:latin typeface="Arial"/>
              <a:cs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744623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;p15"/>
          <p:cNvSpPr txBox="1">
            <a:spLocks noGrp="1"/>
          </p:cNvSpPr>
          <p:nvPr>
            <p:ph type="ctrTitle"/>
          </p:nvPr>
        </p:nvSpPr>
        <p:spPr>
          <a:xfrm>
            <a:off x="581686" y="2847057"/>
            <a:ext cx="8641985" cy="1456767"/>
          </a:xfrm>
        </p:spPr>
        <p:txBody>
          <a:bodyPr anchor="t"/>
          <a:lstStyle>
            <a:lvl1pPr>
              <a:lnSpc>
                <a:spcPct val="100000"/>
              </a:lnSpc>
              <a:defRPr sz="3700"/>
            </a:lvl1pPr>
          </a:lstStyle>
          <a:p>
            <a:pPr lvl="0"/>
            <a:endParaRPr lang="en-US"/>
          </a:p>
        </p:txBody>
      </p:sp>
      <p:sp>
        <p:nvSpPr>
          <p:cNvPr id="3" name="Google Shape;18;p15"/>
          <p:cNvSpPr txBox="1">
            <a:spLocks noGrp="1"/>
          </p:cNvSpPr>
          <p:nvPr>
            <p:ph type="subTitle" idx="1"/>
          </p:nvPr>
        </p:nvSpPr>
        <p:spPr>
          <a:xfrm>
            <a:off x="581686" y="4429134"/>
            <a:ext cx="8641985" cy="1314449"/>
          </a:xfrm>
        </p:spPr>
        <p:txBody>
          <a:bodyPr/>
          <a:lstStyle>
            <a:lvl1pPr>
              <a:buNone/>
              <a:defRPr sz="1700"/>
            </a:lvl1pPr>
          </a:lstStyle>
          <a:p>
            <a:pPr lvl="0"/>
            <a:endParaRPr lang="en-US"/>
          </a:p>
        </p:txBody>
      </p:sp>
      <p:cxnSp>
        <p:nvCxnSpPr>
          <p:cNvPr id="4" name="Google Shape;19;p15"/>
          <p:cNvCxnSpPr/>
          <p:nvPr/>
        </p:nvCxnSpPr>
        <p:spPr>
          <a:xfrm rot="10800009" flipH="1">
            <a:off x="682333" y="4303843"/>
            <a:ext cx="2709075" cy="0"/>
          </a:xfrm>
          <a:prstGeom prst="straightConnector1">
            <a:avLst/>
          </a:prstGeom>
          <a:noFill/>
          <a:ln w="9528" cap="flat">
            <a:solidFill>
              <a:srgbClr val="0C0C0C">
                <a:alpha val="29411"/>
              </a:srgbClr>
            </a:solidFill>
            <a:prstDash val="solid"/>
            <a:miter/>
          </a:ln>
        </p:spPr>
      </p:cxnSp>
      <p:cxnSp>
        <p:nvCxnSpPr>
          <p:cNvPr id="5" name="Google Shape;20;p15"/>
          <p:cNvCxnSpPr/>
          <p:nvPr/>
        </p:nvCxnSpPr>
        <p:spPr>
          <a:xfrm>
            <a:off x="682325" y="4303833"/>
            <a:ext cx="526667" cy="0"/>
          </a:xfrm>
          <a:prstGeom prst="straightConnector1">
            <a:avLst/>
          </a:prstGeom>
          <a:noFill/>
          <a:ln w="9528" cap="flat">
            <a:solidFill>
              <a:srgbClr val="0C0C0C"/>
            </a:solidFill>
            <a:prstDash val="solid"/>
            <a:miter/>
          </a:ln>
        </p:spPr>
      </p:cxnSp>
      <p:pic>
        <p:nvPicPr>
          <p:cNvPr id="6" name="Google Shape;21;p15"/>
          <p:cNvPicPr>
            <a:picLocks noChangeAspect="1"/>
          </p:cNvPicPr>
          <p:nvPr/>
        </p:nvPicPr>
        <p:blipFill>
          <a:blip r:embed="rId2">
            <a:alphaModFix/>
          </a:blip>
          <a:srcRect b="32673"/>
          <a:stretch>
            <a:fillRect/>
          </a:stretch>
        </p:blipFill>
        <p:spPr>
          <a:xfrm>
            <a:off x="680633" y="852943"/>
            <a:ext cx="1852885" cy="346530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7" name="Google Shape;22;p15"/>
          <p:cNvGrpSpPr/>
          <p:nvPr/>
        </p:nvGrpSpPr>
        <p:grpSpPr>
          <a:xfrm>
            <a:off x="702963" y="709766"/>
            <a:ext cx="526667" cy="9"/>
            <a:chOff x="702963" y="709766"/>
            <a:chExt cx="526667" cy="9"/>
          </a:xfrm>
        </p:grpSpPr>
        <p:cxnSp>
          <p:nvCxnSpPr>
            <p:cNvPr id="8" name="Google Shape;23;p15"/>
            <p:cNvCxnSpPr/>
            <p:nvPr/>
          </p:nvCxnSpPr>
          <p:spPr>
            <a:xfrm>
              <a:off x="702972" y="709775"/>
              <a:ext cx="526658" cy="0"/>
            </a:xfrm>
            <a:prstGeom prst="straightConnector1">
              <a:avLst/>
            </a:prstGeom>
            <a:noFill/>
            <a:ln w="9528" cap="flat">
              <a:solidFill>
                <a:srgbClr val="0C0C0C">
                  <a:alpha val="29411"/>
                </a:srgbClr>
              </a:solidFill>
              <a:prstDash val="solid"/>
              <a:miter/>
            </a:ln>
          </p:spPr>
        </p:cxnSp>
        <p:cxnSp>
          <p:nvCxnSpPr>
            <p:cNvPr id="9" name="Google Shape;24;p15"/>
            <p:cNvCxnSpPr/>
            <p:nvPr/>
          </p:nvCxnSpPr>
          <p:spPr>
            <a:xfrm>
              <a:off x="702963" y="709766"/>
              <a:ext cx="215405" cy="0"/>
            </a:xfrm>
            <a:prstGeom prst="straightConnector1">
              <a:avLst/>
            </a:prstGeom>
            <a:noFill/>
            <a:ln w="9528" cap="flat">
              <a:solidFill>
                <a:srgbClr val="0C0C0C"/>
              </a:solidFill>
              <a:prstDash val="solid"/>
              <a:miter/>
            </a:ln>
          </p:spPr>
        </p:cxnSp>
      </p:grpSp>
    </p:spTree>
    <p:extLst>
      <p:ext uri="{BB962C8B-B14F-4D97-AF65-F5344CB8AC3E}">
        <p14:creationId xmlns:p14="http://schemas.microsoft.com/office/powerpoint/2010/main" val="131575152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Заголовок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0732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7;p16"/>
          <p:cNvSpPr txBox="1">
            <a:spLocks noGrp="1"/>
          </p:cNvSpPr>
          <p:nvPr>
            <p:ph type="title"/>
          </p:nvPr>
        </p:nvSpPr>
        <p:spPr>
          <a:xfrm>
            <a:off x="602617" y="234058"/>
            <a:ext cx="6756126" cy="662784"/>
          </a:xfrm>
        </p:spPr>
        <p:txBody>
          <a:bodyPr/>
          <a:lstStyle>
            <a:lvl1pPr>
              <a:defRPr sz="2600"/>
            </a:lvl1pPr>
          </a:lstStyle>
          <a:p>
            <a:pPr lvl="0"/>
            <a:endParaRPr lang="en-US"/>
          </a:p>
        </p:txBody>
      </p:sp>
      <p:sp>
        <p:nvSpPr>
          <p:cNvPr id="3" name="Google Shape;28;p16"/>
          <p:cNvSpPr txBox="1">
            <a:spLocks noGrp="1"/>
          </p:cNvSpPr>
          <p:nvPr>
            <p:ph type="body" idx="4294967295"/>
          </p:nvPr>
        </p:nvSpPr>
        <p:spPr>
          <a:xfrm>
            <a:off x="596399" y="1736729"/>
            <a:ext cx="8721437" cy="4351336"/>
          </a:xfrm>
        </p:spPr>
        <p:txBody>
          <a:bodyPr/>
          <a:lstStyle>
            <a:lvl1pPr indent="-342900">
              <a:lnSpc>
                <a:spcPct val="100000"/>
              </a:lnSpc>
              <a:spcBef>
                <a:spcPts val="0"/>
              </a:spcBef>
              <a:buSzPts val="1800"/>
              <a:defRPr sz="1800"/>
            </a:lvl1pPr>
          </a:lstStyle>
          <a:p>
            <a:pPr lvl="0"/>
            <a:endParaRPr lang="en-US"/>
          </a:p>
        </p:txBody>
      </p:sp>
      <p:sp>
        <p:nvSpPr>
          <p:cNvPr id="4" name="Google Shape;29;p16"/>
          <p:cNvSpPr txBox="1">
            <a:spLocks noGrp="1"/>
          </p:cNvSpPr>
          <p:nvPr>
            <p:ph type="dt" sz="half" idx="7"/>
          </p:nvPr>
        </p:nvSpPr>
        <p:spPr>
          <a:xfrm>
            <a:off x="611258" y="6412486"/>
            <a:ext cx="2228850" cy="365129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Google Shape;30;p16"/>
          <p:cNvSpPr txBox="1">
            <a:spLocks noGrp="1"/>
          </p:cNvSpPr>
          <p:nvPr>
            <p:ph type="ftr" sz="quarter" idx="9"/>
          </p:nvPr>
        </p:nvSpPr>
        <p:spPr>
          <a:xfrm>
            <a:off x="3281360" y="6412486"/>
            <a:ext cx="3343274" cy="365129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Google Shape;31;p16"/>
          <p:cNvSpPr txBox="1">
            <a:spLocks noGrp="1"/>
          </p:cNvSpPr>
          <p:nvPr>
            <p:ph type="sldNum" sz="quarter" idx="8"/>
          </p:nvPr>
        </p:nvSpPr>
        <p:spPr>
          <a:xfrm>
            <a:off x="7091217" y="6412486"/>
            <a:ext cx="2228850" cy="365129"/>
          </a:xfrm>
        </p:spPr>
        <p:txBody>
          <a:bodyPr/>
          <a:lstStyle>
            <a:lvl1pPr>
              <a:defRPr/>
            </a:lvl1pPr>
          </a:lstStyle>
          <a:p>
            <a:pPr lvl="0"/>
            <a:fld id="{4454DBDA-3874-4A6D-A19A-FC5411FF6F3F}" type="slidenum">
              <a:t>‹#›</a:t>
            </a:fld>
            <a:endParaRPr lang="ru-RU"/>
          </a:p>
        </p:txBody>
      </p:sp>
      <p:grpSp>
        <p:nvGrpSpPr>
          <p:cNvPr id="7" name="Google Shape;32;p16"/>
          <p:cNvGrpSpPr/>
          <p:nvPr/>
        </p:nvGrpSpPr>
        <p:grpSpPr>
          <a:xfrm>
            <a:off x="681035" y="147392"/>
            <a:ext cx="8540570" cy="1397285"/>
            <a:chOff x="681035" y="147392"/>
            <a:chExt cx="8540570" cy="1397285"/>
          </a:xfrm>
        </p:grpSpPr>
        <p:cxnSp>
          <p:nvCxnSpPr>
            <p:cNvPr id="8" name="Google Shape;33;p16"/>
            <p:cNvCxnSpPr/>
            <p:nvPr/>
          </p:nvCxnSpPr>
          <p:spPr>
            <a:xfrm rot="10800009" flipH="1">
              <a:off x="681035" y="846030"/>
              <a:ext cx="8540570" cy="9"/>
            </a:xfrm>
            <a:prstGeom prst="straightConnector1">
              <a:avLst/>
            </a:prstGeom>
            <a:noFill/>
            <a:ln w="9528" cap="flat">
              <a:solidFill>
                <a:srgbClr val="BFBFBF"/>
              </a:solidFill>
              <a:prstDash val="solid"/>
              <a:miter/>
            </a:ln>
          </p:spPr>
        </p:cxnSp>
        <p:cxnSp>
          <p:nvCxnSpPr>
            <p:cNvPr id="9" name="Google Shape;34;p16"/>
            <p:cNvCxnSpPr/>
            <p:nvPr/>
          </p:nvCxnSpPr>
          <p:spPr>
            <a:xfrm rot="10799991">
              <a:off x="1248686" y="147392"/>
              <a:ext cx="0" cy="1397285"/>
            </a:xfrm>
            <a:prstGeom prst="straightConnector1">
              <a:avLst/>
            </a:prstGeom>
            <a:noFill/>
            <a:ln w="9528" cap="flat">
              <a:solidFill>
                <a:srgbClr val="0C0C0C"/>
              </a:solidFill>
              <a:prstDash val="solid"/>
              <a:miter/>
            </a:ln>
          </p:spPr>
        </p:cxnSp>
      </p:grpSp>
      <p:pic>
        <p:nvPicPr>
          <p:cNvPr id="10" name="Google Shape;35;p16"/>
          <p:cNvPicPr>
            <a:picLocks noChangeAspect="1"/>
          </p:cNvPicPr>
          <p:nvPr/>
        </p:nvPicPr>
        <p:blipFill>
          <a:blip r:embed="rId2">
            <a:alphaModFix/>
          </a:blip>
          <a:srcRect b="34975"/>
          <a:stretch>
            <a:fillRect/>
          </a:stretch>
        </p:blipFill>
        <p:spPr>
          <a:xfrm>
            <a:off x="7449369" y="422525"/>
            <a:ext cx="1777758" cy="321109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11" name="Google Shape;36;p16"/>
          <p:cNvGrpSpPr/>
          <p:nvPr/>
        </p:nvGrpSpPr>
        <p:grpSpPr>
          <a:xfrm>
            <a:off x="8723393" y="6426970"/>
            <a:ext cx="502326" cy="0"/>
            <a:chOff x="8723393" y="6426970"/>
            <a:chExt cx="502326" cy="0"/>
          </a:xfrm>
        </p:grpSpPr>
        <p:cxnSp>
          <p:nvCxnSpPr>
            <p:cNvPr id="12" name="Google Shape;37;p16"/>
            <p:cNvCxnSpPr/>
            <p:nvPr/>
          </p:nvCxnSpPr>
          <p:spPr>
            <a:xfrm rot="10800009" flipH="1">
              <a:off x="8723393" y="6426970"/>
              <a:ext cx="502326" cy="0"/>
            </a:xfrm>
            <a:prstGeom prst="straightConnector1">
              <a:avLst/>
            </a:prstGeom>
            <a:noFill/>
            <a:ln w="9528" cap="flat">
              <a:solidFill>
                <a:srgbClr val="BFBFBF"/>
              </a:solidFill>
              <a:prstDash val="solid"/>
              <a:miter/>
            </a:ln>
          </p:spPr>
        </p:cxnSp>
        <p:cxnSp>
          <p:nvCxnSpPr>
            <p:cNvPr id="13" name="Google Shape;38;p16"/>
            <p:cNvCxnSpPr/>
            <p:nvPr/>
          </p:nvCxnSpPr>
          <p:spPr>
            <a:xfrm>
              <a:off x="8723403" y="6426970"/>
              <a:ext cx="208291" cy="0"/>
            </a:xfrm>
            <a:prstGeom prst="straightConnector1">
              <a:avLst/>
            </a:prstGeom>
            <a:noFill/>
            <a:ln w="9528" cap="flat">
              <a:solidFill>
                <a:srgbClr val="0C0C0C"/>
              </a:solidFill>
              <a:prstDash val="solid"/>
              <a:miter/>
            </a:ln>
          </p:spPr>
        </p:cxnSp>
      </p:grpSp>
      <p:grpSp>
        <p:nvGrpSpPr>
          <p:cNvPr id="14" name="Google Shape;39;p16"/>
          <p:cNvGrpSpPr/>
          <p:nvPr/>
        </p:nvGrpSpPr>
        <p:grpSpPr>
          <a:xfrm>
            <a:off x="687125" y="6426960"/>
            <a:ext cx="677590" cy="10"/>
            <a:chOff x="687125" y="6426960"/>
            <a:chExt cx="677590" cy="10"/>
          </a:xfrm>
        </p:grpSpPr>
        <p:cxnSp>
          <p:nvCxnSpPr>
            <p:cNvPr id="15" name="Google Shape;40;p16"/>
            <p:cNvCxnSpPr/>
            <p:nvPr/>
          </p:nvCxnSpPr>
          <p:spPr>
            <a:xfrm rot="10800009" flipH="1">
              <a:off x="687135" y="6426970"/>
              <a:ext cx="677580" cy="0"/>
            </a:xfrm>
            <a:prstGeom prst="straightConnector1">
              <a:avLst/>
            </a:prstGeom>
            <a:noFill/>
            <a:ln w="9528" cap="flat">
              <a:solidFill>
                <a:srgbClr val="BFBFBF"/>
              </a:solidFill>
              <a:prstDash val="solid"/>
              <a:miter/>
            </a:ln>
          </p:spPr>
        </p:cxnSp>
        <p:cxnSp>
          <p:nvCxnSpPr>
            <p:cNvPr id="16" name="Google Shape;41;p16"/>
            <p:cNvCxnSpPr/>
            <p:nvPr/>
          </p:nvCxnSpPr>
          <p:spPr>
            <a:xfrm>
              <a:off x="687125" y="6426960"/>
              <a:ext cx="208301" cy="0"/>
            </a:xfrm>
            <a:prstGeom prst="straightConnector1">
              <a:avLst/>
            </a:prstGeom>
            <a:noFill/>
            <a:ln w="9528" cap="flat">
              <a:solidFill>
                <a:srgbClr val="0C0C0C"/>
              </a:solidFill>
              <a:prstDash val="solid"/>
              <a:miter/>
            </a:ln>
          </p:spPr>
        </p:cxnSp>
      </p:grpSp>
      <p:sp>
        <p:nvSpPr>
          <p:cNvPr id="17" name="Google Shape;42;p16"/>
          <p:cNvSpPr txBox="1">
            <a:spLocks noGrp="1"/>
          </p:cNvSpPr>
          <p:nvPr>
            <p:ph type="body" idx="4294967295"/>
          </p:nvPr>
        </p:nvSpPr>
        <p:spPr>
          <a:xfrm>
            <a:off x="577855" y="1192103"/>
            <a:ext cx="4789307" cy="437247"/>
          </a:xfrm>
          <a:solidFill>
            <a:srgbClr val="ED1C24"/>
          </a:solidFill>
        </p:spPr>
        <p:txBody>
          <a:bodyPr anchor="ctr">
            <a:noAutofit/>
          </a:bodyPr>
          <a:lstStyle>
            <a:lvl1pPr indent="-228600">
              <a:buNone/>
              <a:defRPr sz="1800">
                <a:solidFill>
                  <a:srgbClr val="FFFFFF"/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077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4;p17"/>
          <p:cNvSpPr txBox="1">
            <a:spLocks noGrp="1"/>
          </p:cNvSpPr>
          <p:nvPr>
            <p:ph type="title"/>
          </p:nvPr>
        </p:nvSpPr>
        <p:spPr>
          <a:xfrm>
            <a:off x="602617" y="234058"/>
            <a:ext cx="6756126" cy="662784"/>
          </a:xfrm>
        </p:spPr>
        <p:txBody>
          <a:bodyPr/>
          <a:lstStyle>
            <a:lvl1pPr>
              <a:defRPr sz="2600"/>
            </a:lvl1pPr>
          </a:lstStyle>
          <a:p>
            <a:pPr lvl="0"/>
            <a:endParaRPr lang="en-US"/>
          </a:p>
        </p:txBody>
      </p:sp>
      <p:sp>
        <p:nvSpPr>
          <p:cNvPr id="3" name="Google Shape;45;p17"/>
          <p:cNvSpPr txBox="1">
            <a:spLocks noGrp="1"/>
          </p:cNvSpPr>
          <p:nvPr>
            <p:ph type="body" idx="4294967295"/>
          </p:nvPr>
        </p:nvSpPr>
        <p:spPr>
          <a:xfrm>
            <a:off x="596399" y="1156158"/>
            <a:ext cx="8721437" cy="5041443"/>
          </a:xfrm>
        </p:spPr>
        <p:txBody>
          <a:bodyPr/>
          <a:lstStyle>
            <a:lvl1pPr indent="-342900">
              <a:lnSpc>
                <a:spcPct val="100000"/>
              </a:lnSpc>
              <a:spcBef>
                <a:spcPts val="0"/>
              </a:spcBef>
              <a:buSzPts val="1800"/>
              <a:defRPr sz="1800"/>
            </a:lvl1pPr>
          </a:lstStyle>
          <a:p>
            <a:pPr lvl="0"/>
            <a:endParaRPr lang="en-US"/>
          </a:p>
        </p:txBody>
      </p:sp>
      <p:sp>
        <p:nvSpPr>
          <p:cNvPr id="4" name="Google Shape;46;p17"/>
          <p:cNvSpPr txBox="1">
            <a:spLocks noGrp="1"/>
          </p:cNvSpPr>
          <p:nvPr>
            <p:ph type="dt" sz="half" idx="7"/>
          </p:nvPr>
        </p:nvSpPr>
        <p:spPr>
          <a:xfrm>
            <a:off x="611258" y="6412486"/>
            <a:ext cx="2228850" cy="365129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Google Shape;47;p17"/>
          <p:cNvSpPr txBox="1">
            <a:spLocks noGrp="1"/>
          </p:cNvSpPr>
          <p:nvPr>
            <p:ph type="ftr" sz="quarter" idx="9"/>
          </p:nvPr>
        </p:nvSpPr>
        <p:spPr>
          <a:xfrm>
            <a:off x="3281360" y="6412486"/>
            <a:ext cx="3343274" cy="365129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Google Shape;48;p17"/>
          <p:cNvSpPr txBox="1">
            <a:spLocks noGrp="1"/>
          </p:cNvSpPr>
          <p:nvPr>
            <p:ph type="sldNum" sz="quarter" idx="8"/>
          </p:nvPr>
        </p:nvSpPr>
        <p:spPr>
          <a:xfrm>
            <a:off x="7091217" y="6412486"/>
            <a:ext cx="2228850" cy="365129"/>
          </a:xfrm>
        </p:spPr>
        <p:txBody>
          <a:bodyPr/>
          <a:lstStyle>
            <a:lvl1pPr>
              <a:defRPr/>
            </a:lvl1pPr>
          </a:lstStyle>
          <a:p>
            <a:pPr lvl="0"/>
            <a:fld id="{64705C5D-617E-49AA-B409-D2E8FF7B2DBA}" type="slidenum">
              <a:t>‹#›</a:t>
            </a:fld>
            <a:endParaRPr lang="ru-RU"/>
          </a:p>
        </p:txBody>
      </p:sp>
      <p:grpSp>
        <p:nvGrpSpPr>
          <p:cNvPr id="7" name="Google Shape;49;p17"/>
          <p:cNvGrpSpPr/>
          <p:nvPr/>
        </p:nvGrpSpPr>
        <p:grpSpPr>
          <a:xfrm>
            <a:off x="681035" y="147392"/>
            <a:ext cx="8540570" cy="1397285"/>
            <a:chOff x="681035" y="147392"/>
            <a:chExt cx="8540570" cy="1397285"/>
          </a:xfrm>
        </p:grpSpPr>
        <p:cxnSp>
          <p:nvCxnSpPr>
            <p:cNvPr id="8" name="Google Shape;50;p17"/>
            <p:cNvCxnSpPr/>
            <p:nvPr/>
          </p:nvCxnSpPr>
          <p:spPr>
            <a:xfrm rot="10800009" flipH="1">
              <a:off x="681035" y="846030"/>
              <a:ext cx="8540570" cy="9"/>
            </a:xfrm>
            <a:prstGeom prst="straightConnector1">
              <a:avLst/>
            </a:prstGeom>
            <a:noFill/>
            <a:ln w="9528" cap="flat">
              <a:solidFill>
                <a:srgbClr val="BFBFBF"/>
              </a:solidFill>
              <a:prstDash val="solid"/>
              <a:miter/>
            </a:ln>
          </p:spPr>
        </p:cxnSp>
        <p:cxnSp>
          <p:nvCxnSpPr>
            <p:cNvPr id="9" name="Google Shape;51;p17"/>
            <p:cNvCxnSpPr/>
            <p:nvPr/>
          </p:nvCxnSpPr>
          <p:spPr>
            <a:xfrm rot="10799991">
              <a:off x="1248686" y="147392"/>
              <a:ext cx="0" cy="1397285"/>
            </a:xfrm>
            <a:prstGeom prst="straightConnector1">
              <a:avLst/>
            </a:prstGeom>
            <a:noFill/>
            <a:ln w="9528" cap="flat">
              <a:solidFill>
                <a:srgbClr val="0C0C0C"/>
              </a:solidFill>
              <a:prstDash val="solid"/>
              <a:miter/>
            </a:ln>
          </p:spPr>
        </p:cxnSp>
      </p:grpSp>
      <p:grpSp>
        <p:nvGrpSpPr>
          <p:cNvPr id="10" name="Google Shape;52;p17"/>
          <p:cNvGrpSpPr/>
          <p:nvPr/>
        </p:nvGrpSpPr>
        <p:grpSpPr>
          <a:xfrm>
            <a:off x="8723393" y="6426970"/>
            <a:ext cx="502326" cy="0"/>
            <a:chOff x="8723393" y="6426970"/>
            <a:chExt cx="502326" cy="0"/>
          </a:xfrm>
        </p:grpSpPr>
        <p:cxnSp>
          <p:nvCxnSpPr>
            <p:cNvPr id="11" name="Google Shape;53;p17"/>
            <p:cNvCxnSpPr/>
            <p:nvPr/>
          </p:nvCxnSpPr>
          <p:spPr>
            <a:xfrm rot="10800009" flipH="1">
              <a:off x="8723393" y="6426970"/>
              <a:ext cx="502326" cy="0"/>
            </a:xfrm>
            <a:prstGeom prst="straightConnector1">
              <a:avLst/>
            </a:prstGeom>
            <a:noFill/>
            <a:ln w="9528" cap="flat">
              <a:solidFill>
                <a:srgbClr val="BFBFBF"/>
              </a:solidFill>
              <a:prstDash val="solid"/>
              <a:miter/>
            </a:ln>
          </p:spPr>
        </p:cxnSp>
        <p:cxnSp>
          <p:nvCxnSpPr>
            <p:cNvPr id="12" name="Google Shape;54;p17"/>
            <p:cNvCxnSpPr/>
            <p:nvPr/>
          </p:nvCxnSpPr>
          <p:spPr>
            <a:xfrm>
              <a:off x="8723403" y="6426970"/>
              <a:ext cx="208291" cy="0"/>
            </a:xfrm>
            <a:prstGeom prst="straightConnector1">
              <a:avLst/>
            </a:prstGeom>
            <a:noFill/>
            <a:ln w="9528" cap="flat">
              <a:solidFill>
                <a:srgbClr val="0C0C0C"/>
              </a:solidFill>
              <a:prstDash val="solid"/>
              <a:miter/>
            </a:ln>
          </p:spPr>
        </p:cxnSp>
      </p:grpSp>
      <p:grpSp>
        <p:nvGrpSpPr>
          <p:cNvPr id="13" name="Google Shape;55;p17"/>
          <p:cNvGrpSpPr/>
          <p:nvPr/>
        </p:nvGrpSpPr>
        <p:grpSpPr>
          <a:xfrm>
            <a:off x="687125" y="6426960"/>
            <a:ext cx="677590" cy="10"/>
            <a:chOff x="687125" y="6426960"/>
            <a:chExt cx="677590" cy="10"/>
          </a:xfrm>
        </p:grpSpPr>
        <p:cxnSp>
          <p:nvCxnSpPr>
            <p:cNvPr id="14" name="Google Shape;56;p17"/>
            <p:cNvCxnSpPr/>
            <p:nvPr/>
          </p:nvCxnSpPr>
          <p:spPr>
            <a:xfrm rot="10800009" flipH="1">
              <a:off x="687135" y="6426970"/>
              <a:ext cx="677580" cy="0"/>
            </a:xfrm>
            <a:prstGeom prst="straightConnector1">
              <a:avLst/>
            </a:prstGeom>
            <a:noFill/>
            <a:ln w="9528" cap="flat">
              <a:solidFill>
                <a:srgbClr val="BFBFBF"/>
              </a:solidFill>
              <a:prstDash val="solid"/>
              <a:miter/>
            </a:ln>
          </p:spPr>
        </p:cxnSp>
        <p:cxnSp>
          <p:nvCxnSpPr>
            <p:cNvPr id="15" name="Google Shape;57;p17"/>
            <p:cNvCxnSpPr/>
            <p:nvPr/>
          </p:nvCxnSpPr>
          <p:spPr>
            <a:xfrm>
              <a:off x="687125" y="6426960"/>
              <a:ext cx="208301" cy="0"/>
            </a:xfrm>
            <a:prstGeom prst="straightConnector1">
              <a:avLst/>
            </a:prstGeom>
            <a:noFill/>
            <a:ln w="9528" cap="flat">
              <a:solidFill>
                <a:srgbClr val="0C0C0C"/>
              </a:solidFill>
              <a:prstDash val="solid"/>
              <a:miter/>
            </a:ln>
          </p:spPr>
        </p:cxnSp>
      </p:grpSp>
      <p:pic>
        <p:nvPicPr>
          <p:cNvPr id="16" name="Google Shape;58;p17"/>
          <p:cNvPicPr>
            <a:picLocks noChangeAspect="1"/>
          </p:cNvPicPr>
          <p:nvPr/>
        </p:nvPicPr>
        <p:blipFill>
          <a:blip r:embed="rId2">
            <a:alphaModFix/>
          </a:blip>
          <a:srcRect b="34975"/>
          <a:stretch>
            <a:fillRect/>
          </a:stretch>
        </p:blipFill>
        <p:spPr>
          <a:xfrm>
            <a:off x="7449369" y="422525"/>
            <a:ext cx="1777758" cy="321109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98083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2488876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;p13"/>
          <p:cNvSpPr txBox="1">
            <a:spLocks noGrp="1"/>
          </p:cNvSpPr>
          <p:nvPr>
            <p:ph type="title"/>
          </p:nvPr>
        </p:nvSpPr>
        <p:spPr>
          <a:xfrm>
            <a:off x="681035" y="365129"/>
            <a:ext cx="8543925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83978" tIns="41970" rIns="83978" bIns="41970" anchor="ctr" anchorCtr="0" compatLnSpc="1">
            <a:normAutofit/>
          </a:bodyPr>
          <a:lstStyle/>
          <a:p>
            <a:pPr lvl="0"/>
            <a:endParaRPr lang="en-US"/>
          </a:p>
        </p:txBody>
      </p:sp>
      <p:sp>
        <p:nvSpPr>
          <p:cNvPr id="3" name="Google Shape;11;p13"/>
          <p:cNvSpPr txBox="1">
            <a:spLocks noGrp="1"/>
          </p:cNvSpPr>
          <p:nvPr>
            <p:ph type="body" idx="1"/>
          </p:nvPr>
        </p:nvSpPr>
        <p:spPr>
          <a:xfrm>
            <a:off x="681035" y="1825627"/>
            <a:ext cx="8543925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83978" tIns="41970" rIns="83978" bIns="41970" anchor="t" anchorCtr="0" compatLnSpc="1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Google Shape;12;p13"/>
          <p:cNvSpPr txBox="1">
            <a:spLocks noGrp="1"/>
          </p:cNvSpPr>
          <p:nvPr>
            <p:ph type="dt" sz="half" idx="2"/>
          </p:nvPr>
        </p:nvSpPr>
        <p:spPr>
          <a:xfrm>
            <a:off x="681035" y="6356351"/>
            <a:ext cx="222885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83978" tIns="41970" rIns="83978" bIns="4197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100" b="0" i="0" u="none" strike="noStrike" kern="0" cap="none" spc="0" baseline="0"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Google Shape;13;p13"/>
          <p:cNvSpPr txBox="1">
            <a:spLocks noGrp="1"/>
          </p:cNvSpPr>
          <p:nvPr>
            <p:ph type="ftr" sz="quarter" idx="3"/>
          </p:nvPr>
        </p:nvSpPr>
        <p:spPr>
          <a:xfrm>
            <a:off x="3281360" y="6356351"/>
            <a:ext cx="3343274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83978" tIns="41970" rIns="83978" bIns="4197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100" b="0" i="0" u="none" strike="noStrike" kern="0" cap="none" spc="0" baseline="0"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Google Shape;14;p13"/>
          <p:cNvSpPr txBox="1">
            <a:spLocks noGrp="1"/>
          </p:cNvSpPr>
          <p:nvPr>
            <p:ph type="sldNum" sz="quarter" idx="4"/>
          </p:nvPr>
        </p:nvSpPr>
        <p:spPr>
          <a:xfrm>
            <a:off x="6996110" y="6356351"/>
            <a:ext cx="222885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83978" tIns="41970" rIns="83978" bIns="4197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100" b="0" i="0" u="none" strike="noStrike" kern="0" cap="none" spc="0" baseline="0"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lvl="0"/>
            <a:fld id="{7CF36FD2-DAFA-4F83-8EEC-F60CEB7FEE8C}" type="slidenum"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4000" b="0" i="0" u="none" strike="noStrike" kern="0" cap="none" spc="0" baseline="0">
          <a:solidFill>
            <a:srgbClr val="0C0C0C"/>
          </a:solidFill>
          <a:uFillTx/>
          <a:latin typeface="Calibri"/>
          <a:ea typeface="Calibri"/>
          <a:cs typeface="Calibri"/>
        </a:defRPr>
      </a:lvl1pPr>
    </p:titleStyle>
    <p:bodyStyle>
      <a:lvl1pPr marL="457200" marR="0" lvl="0" indent="-393704" algn="l" defTabSz="914400" rtl="0" fontAlgn="auto" hangingPunct="1">
        <a:lnSpc>
          <a:spcPct val="90000"/>
        </a:lnSpc>
        <a:spcBef>
          <a:spcPts val="920"/>
        </a:spcBef>
        <a:spcAft>
          <a:spcPts val="0"/>
        </a:spcAft>
        <a:buClr>
          <a:srgbClr val="0C0C0C"/>
        </a:buClr>
        <a:buSzPts val="2600"/>
        <a:buFont typeface="Arial"/>
        <a:buChar char="•"/>
        <a:tabLst/>
        <a:defRPr lang="en-US" sz="2600" b="0" i="0" u="none" strike="noStrike" kern="0" cap="none" spc="0" baseline="0">
          <a:solidFill>
            <a:srgbClr val="0C0C0C"/>
          </a:solidFill>
          <a:uFillTx/>
          <a:latin typeface="Calibri"/>
          <a:ea typeface="Calibri"/>
          <a:cs typeface="Calibri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mailto:havapajzulaeva17@gmail.com" TargetMode="External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63;p1"/>
          <p:cNvGrpSpPr/>
          <p:nvPr/>
        </p:nvGrpSpPr>
        <p:grpSpPr>
          <a:xfrm>
            <a:off x="717182" y="5971993"/>
            <a:ext cx="4545107" cy="19165"/>
            <a:chOff x="717182" y="5971993"/>
            <a:chExt cx="4545107" cy="19165"/>
          </a:xfrm>
        </p:grpSpPr>
        <p:cxnSp>
          <p:nvCxnSpPr>
            <p:cNvPr id="3" name="Google Shape;64;p1"/>
            <p:cNvCxnSpPr/>
            <p:nvPr/>
          </p:nvCxnSpPr>
          <p:spPr>
            <a:xfrm rot="10800009" flipH="1">
              <a:off x="717182" y="5971993"/>
              <a:ext cx="4545107" cy="19165"/>
            </a:xfrm>
            <a:prstGeom prst="straightConnector1">
              <a:avLst/>
            </a:prstGeom>
            <a:noFill/>
            <a:ln w="9528" cap="flat">
              <a:solidFill>
                <a:srgbClr val="AB2222"/>
              </a:solidFill>
              <a:prstDash val="solid"/>
              <a:miter/>
            </a:ln>
          </p:spPr>
        </p:cxnSp>
        <p:cxnSp>
          <p:nvCxnSpPr>
            <p:cNvPr id="4" name="Google Shape;65;p1"/>
            <p:cNvCxnSpPr/>
            <p:nvPr/>
          </p:nvCxnSpPr>
          <p:spPr>
            <a:xfrm>
              <a:off x="730623" y="5991157"/>
              <a:ext cx="1645024" cy="0"/>
            </a:xfrm>
            <a:prstGeom prst="straightConnector1">
              <a:avLst/>
            </a:prstGeom>
            <a:noFill/>
            <a:ln w="28575" cap="flat">
              <a:solidFill>
                <a:srgbClr val="AB2222"/>
              </a:solidFill>
              <a:prstDash val="solid"/>
              <a:miter/>
            </a:ln>
          </p:spPr>
        </p:cxnSp>
      </p:grpSp>
      <p:grpSp>
        <p:nvGrpSpPr>
          <p:cNvPr id="5" name="Google Shape;66;p1"/>
          <p:cNvGrpSpPr/>
          <p:nvPr/>
        </p:nvGrpSpPr>
        <p:grpSpPr>
          <a:xfrm>
            <a:off x="699112" y="4971510"/>
            <a:ext cx="4545108" cy="19166"/>
            <a:chOff x="699112" y="4971510"/>
            <a:chExt cx="4545108" cy="19166"/>
          </a:xfrm>
        </p:grpSpPr>
        <p:cxnSp>
          <p:nvCxnSpPr>
            <p:cNvPr id="6" name="Google Shape;67;p1"/>
            <p:cNvCxnSpPr/>
            <p:nvPr/>
          </p:nvCxnSpPr>
          <p:spPr>
            <a:xfrm rot="10800009" flipH="1">
              <a:off x="699112" y="4971510"/>
              <a:ext cx="4545108" cy="19157"/>
            </a:xfrm>
            <a:prstGeom prst="straightConnector1">
              <a:avLst/>
            </a:prstGeom>
            <a:noFill/>
            <a:ln w="9528" cap="flat">
              <a:solidFill>
                <a:srgbClr val="AB2222"/>
              </a:solidFill>
              <a:prstDash val="solid"/>
              <a:miter/>
            </a:ln>
          </p:spPr>
        </p:cxnSp>
        <p:cxnSp>
          <p:nvCxnSpPr>
            <p:cNvPr id="7" name="Google Shape;68;p1"/>
            <p:cNvCxnSpPr/>
            <p:nvPr/>
          </p:nvCxnSpPr>
          <p:spPr>
            <a:xfrm>
              <a:off x="712564" y="4990676"/>
              <a:ext cx="1645033" cy="0"/>
            </a:xfrm>
            <a:prstGeom prst="straightConnector1">
              <a:avLst/>
            </a:prstGeom>
            <a:noFill/>
            <a:ln w="28575" cap="flat">
              <a:solidFill>
                <a:srgbClr val="AB2222"/>
              </a:solidFill>
              <a:prstDash val="solid"/>
              <a:miter/>
            </a:ln>
          </p:spPr>
        </p:cxnSp>
      </p:grpSp>
      <p:sp>
        <p:nvSpPr>
          <p:cNvPr id="8" name="Google Shape;69;p1"/>
          <p:cNvSpPr txBox="1"/>
          <p:nvPr/>
        </p:nvSpPr>
        <p:spPr>
          <a:xfrm>
            <a:off x="604784" y="4048185"/>
            <a:ext cx="5334618" cy="36830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0" cap="none" spc="0" baseline="0">
                <a:solidFill>
                  <a:srgbClr val="0C0C0C"/>
                </a:solidFill>
                <a:uFillTx/>
                <a:latin typeface="Calibri"/>
                <a:ea typeface="Calibri"/>
                <a:cs typeface="Calibri"/>
              </a:rPr>
              <a:t>TechSkillVR​</a:t>
            </a:r>
          </a:p>
        </p:txBody>
      </p:sp>
      <p:pic>
        <p:nvPicPr>
          <p:cNvPr id="9" name="Google Shape;70;p1"/>
          <p:cNvPicPr>
            <a:picLocks noChangeAspect="1"/>
          </p:cNvPicPr>
          <p:nvPr/>
        </p:nvPicPr>
        <p:blipFill>
          <a:blip r:embed="rId3">
            <a:alphaModFix/>
          </a:blip>
          <a:srcRect r="2201" b="4265"/>
          <a:stretch>
            <a:fillRect/>
          </a:stretch>
        </p:blipFill>
        <p:spPr>
          <a:xfrm>
            <a:off x="0" y="0"/>
            <a:ext cx="6100410" cy="234538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0" name="Google Shape;71;p1"/>
          <p:cNvSpPr/>
          <p:nvPr/>
        </p:nvSpPr>
        <p:spPr>
          <a:xfrm>
            <a:off x="6103135" y="2328419"/>
            <a:ext cx="6119996" cy="4529334"/>
          </a:xfrm>
          <a:prstGeom prst="rect">
            <a:avLst/>
          </a:prstGeom>
          <a:solidFill>
            <a:srgbClr val="FFAC00"/>
          </a:solidFill>
          <a:ln cap="flat">
            <a:noFill/>
            <a:prstDash val="solid"/>
          </a:ln>
        </p:spPr>
        <p:txBody>
          <a:bodyPr vert="horz" wrap="square" lIns="45701" tIns="45701" rIns="4570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0" cap="none" spc="0" baseline="0">
              <a:solidFill>
                <a:srgbClr val="FCAF17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1" name="Google Shape;72;p1"/>
          <p:cNvSpPr/>
          <p:nvPr/>
        </p:nvSpPr>
        <p:spPr>
          <a:xfrm>
            <a:off x="6103135" y="0"/>
            <a:ext cx="6121523" cy="2345381"/>
          </a:xfrm>
          <a:prstGeom prst="rect">
            <a:avLst/>
          </a:prstGeom>
          <a:solidFill>
            <a:srgbClr val="9F00FF"/>
          </a:solidFill>
          <a:ln cap="flat">
            <a:noFill/>
            <a:prstDash val="solid"/>
          </a:ln>
        </p:spPr>
        <p:txBody>
          <a:bodyPr vert="horz" wrap="square" lIns="45701" tIns="45701" rIns="4570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0" cap="none" spc="0" baseline="0">
              <a:solidFill>
                <a:srgbClr val="8F00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2" name="Google Shape;73;p1"/>
          <p:cNvSpPr/>
          <p:nvPr/>
        </p:nvSpPr>
        <p:spPr>
          <a:xfrm>
            <a:off x="6103135" y="5359334"/>
            <a:ext cx="6121523" cy="1514429"/>
          </a:xfrm>
          <a:prstGeom prst="rect">
            <a:avLst/>
          </a:prstGeom>
          <a:solidFill>
            <a:srgbClr val="FF2F2D"/>
          </a:solidFill>
          <a:ln cap="flat">
            <a:noFill/>
            <a:prstDash val="solid"/>
          </a:ln>
        </p:spPr>
        <p:txBody>
          <a:bodyPr vert="horz" wrap="square" lIns="45701" tIns="45701" rIns="4570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0" cap="none" spc="0" baseline="0">
              <a:solidFill>
                <a:srgbClr val="FD493D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3" name="Google Shape;74;p1"/>
          <p:cNvSpPr/>
          <p:nvPr/>
        </p:nvSpPr>
        <p:spPr>
          <a:xfrm>
            <a:off x="8818528" y="0"/>
            <a:ext cx="3406130" cy="4274948"/>
          </a:xfrm>
          <a:prstGeom prst="rect">
            <a:avLst/>
          </a:prstGeom>
          <a:solidFill>
            <a:srgbClr val="FBB3C1"/>
          </a:solidFill>
          <a:ln cap="flat">
            <a:noFill/>
            <a:prstDash val="solid"/>
          </a:ln>
        </p:spPr>
        <p:txBody>
          <a:bodyPr vert="horz" wrap="square" lIns="45701" tIns="45701" rIns="4570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0" cap="none" spc="0" baseline="0">
              <a:solidFill>
                <a:srgbClr val="B5D8E1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4" name="Google Shape;75;p1"/>
          <p:cNvSpPr/>
          <p:nvPr/>
        </p:nvSpPr>
        <p:spPr>
          <a:xfrm>
            <a:off x="8821756" y="2345381"/>
            <a:ext cx="3404110" cy="4529334"/>
          </a:xfrm>
          <a:prstGeom prst="rect">
            <a:avLst/>
          </a:prstGeom>
          <a:solidFill>
            <a:srgbClr val="B5D8E1"/>
          </a:solidFill>
          <a:ln cap="flat">
            <a:noFill/>
            <a:prstDash val="solid"/>
          </a:ln>
        </p:spPr>
        <p:txBody>
          <a:bodyPr vert="horz" wrap="square" lIns="45701" tIns="45701" rIns="4570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0" cap="none" spc="0" baseline="0">
              <a:solidFill>
                <a:srgbClr val="FBB3C1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5" name="Google Shape;76;p1"/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9208501" y="136529"/>
            <a:ext cx="2678844" cy="204745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6" name="Google Shape;77;p1"/>
          <p:cNvSpPr txBox="1"/>
          <p:nvPr/>
        </p:nvSpPr>
        <p:spPr>
          <a:xfrm>
            <a:off x="6401412" y="5926729"/>
            <a:ext cx="2682767" cy="45185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35999" rIns="539998" bIns="45701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400" b="0" i="0" u="none" strike="noStrike" kern="0" cap="none" spc="0" baseline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2024 год, ГГНТУ</a:t>
            </a:r>
          </a:p>
        </p:txBody>
      </p:sp>
      <p:sp>
        <p:nvSpPr>
          <p:cNvPr id="17" name="Google Shape;78;p1"/>
          <p:cNvSpPr txBox="1"/>
          <p:nvPr/>
        </p:nvSpPr>
        <p:spPr>
          <a:xfrm>
            <a:off x="604784" y="5287088"/>
            <a:ext cx="1006470" cy="36830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0" cap="none" spc="0" baseline="0">
                <a:solidFill>
                  <a:srgbClr val="0C0C0C"/>
                </a:solidFill>
                <a:uFillTx/>
                <a:latin typeface="Calibri"/>
                <a:ea typeface="Calibri"/>
                <a:cs typeface="Calibri"/>
              </a:rPr>
              <a:t>Just do it​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3;p2"/>
          <p:cNvSpPr txBox="1"/>
          <p:nvPr/>
        </p:nvSpPr>
        <p:spPr>
          <a:xfrm>
            <a:off x="653283" y="322591"/>
            <a:ext cx="1447833" cy="29021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285" b="1" i="0" u="none" strike="noStrike" kern="0" cap="none" spc="0" baseline="0">
                <a:solidFill>
                  <a:srgbClr val="0C0C0C"/>
                </a:solidFill>
                <a:uFillTx/>
                <a:latin typeface="Calibri"/>
                <a:ea typeface="Calibri"/>
                <a:cs typeface="Calibri"/>
              </a:rPr>
              <a:t>Профиль проекта</a:t>
            </a:r>
          </a:p>
        </p:txBody>
      </p:sp>
      <p:cxnSp>
        <p:nvCxnSpPr>
          <p:cNvPr id="3" name="Google Shape;84;p2"/>
          <p:cNvCxnSpPr/>
          <p:nvPr/>
        </p:nvCxnSpPr>
        <p:spPr>
          <a:xfrm>
            <a:off x="381003" y="754416"/>
            <a:ext cx="9144000" cy="0"/>
          </a:xfrm>
          <a:prstGeom prst="straightConnector1">
            <a:avLst/>
          </a:prstGeom>
          <a:noFill/>
          <a:ln w="9528" cap="flat">
            <a:solidFill>
              <a:srgbClr val="8E708F"/>
            </a:solidFill>
            <a:custDash>
              <a:ds d="100000" sp="100000"/>
            </a:custDash>
            <a:miter/>
          </a:ln>
        </p:spPr>
      </p:cxnSp>
      <p:sp>
        <p:nvSpPr>
          <p:cNvPr id="4" name="Google Shape;85;p2"/>
          <p:cNvSpPr txBox="1"/>
          <p:nvPr/>
        </p:nvSpPr>
        <p:spPr>
          <a:xfrm>
            <a:off x="5710565" y="1094664"/>
            <a:ext cx="3566031" cy="7372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i="0" u="none" strike="noStrike" kern="0" cap="none" spc="0" baseline="0">
                <a:solidFill>
                  <a:srgbClr val="0C0C0C"/>
                </a:solidFill>
                <a:uFillTx/>
                <a:latin typeface="Times New Roman"/>
                <a:ea typeface="Times New Roman"/>
                <a:cs typeface="Times New Roman"/>
              </a:rPr>
              <a:t>Технологическое направление в соответствии с перечнем критических технологий РФ:</a:t>
            </a:r>
          </a:p>
        </p:txBody>
      </p:sp>
      <p:sp>
        <p:nvSpPr>
          <p:cNvPr id="5" name="Google Shape;86;p2"/>
          <p:cNvSpPr txBox="1"/>
          <p:nvPr/>
        </p:nvSpPr>
        <p:spPr>
          <a:xfrm>
            <a:off x="5969011" y="4006699"/>
            <a:ext cx="1601333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800" b="1" i="0" u="none" strike="noStrike" kern="0" cap="none" spc="0" baseline="0">
                <a:solidFill>
                  <a:srgbClr val="0C0C0C"/>
                </a:solidFill>
                <a:uFillTx/>
                <a:latin typeface="Times New Roman"/>
                <a:ea typeface="Times New Roman"/>
                <a:cs typeface="Times New Roman"/>
              </a:rPr>
              <a:t>Рынок НТИ:</a:t>
            </a:r>
            <a:endParaRPr lang="ru-RU" sz="1800" b="0" i="0" u="none" strike="noStrike" kern="0" cap="none" spc="0" baseline="0">
              <a:solidFill>
                <a:srgbClr val="0C0C0C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6" name="Google Shape;87;p2"/>
          <p:cNvSpPr txBox="1"/>
          <p:nvPr/>
        </p:nvSpPr>
        <p:spPr>
          <a:xfrm>
            <a:off x="6056482" y="4787478"/>
            <a:ext cx="2802288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800" b="1" i="0" u="none" strike="noStrike" kern="0" cap="none" spc="0" baseline="0">
                <a:solidFill>
                  <a:srgbClr val="0C0C0C"/>
                </a:solidFill>
                <a:uFillTx/>
                <a:latin typeface="Times New Roman"/>
                <a:ea typeface="Times New Roman"/>
                <a:cs typeface="Times New Roman"/>
              </a:rPr>
              <a:t>Сквозные технологии:</a:t>
            </a:r>
            <a:endParaRPr lang="ru-RU" sz="1800" b="0" i="0" u="none" strike="noStrike" kern="0" cap="none" spc="0" baseline="0">
              <a:solidFill>
                <a:srgbClr val="0C0C0C"/>
              </a:solidFill>
              <a:uFillTx/>
              <a:latin typeface="Calibri"/>
              <a:ea typeface="Calibri"/>
              <a:cs typeface="Calibri"/>
            </a:endParaRPr>
          </a:p>
        </p:txBody>
      </p:sp>
      <p:grpSp>
        <p:nvGrpSpPr>
          <p:cNvPr id="7" name="Google Shape;88;p2"/>
          <p:cNvGrpSpPr/>
          <p:nvPr/>
        </p:nvGrpSpPr>
        <p:grpSpPr>
          <a:xfrm>
            <a:off x="0" y="692502"/>
            <a:ext cx="2624903" cy="97072"/>
            <a:chOff x="0" y="692502"/>
            <a:chExt cx="2624903" cy="97072"/>
          </a:xfrm>
        </p:grpSpPr>
        <p:sp>
          <p:nvSpPr>
            <p:cNvPr id="8" name="Google Shape;89;p2"/>
            <p:cNvSpPr/>
            <p:nvPr/>
          </p:nvSpPr>
          <p:spPr>
            <a:xfrm>
              <a:off x="0" y="692502"/>
              <a:ext cx="1294461" cy="97072"/>
            </a:xfrm>
            <a:prstGeom prst="rect">
              <a:avLst/>
            </a:prstGeom>
            <a:solidFill>
              <a:srgbClr val="FBB3C1"/>
            </a:solidFill>
            <a:ln cap="flat">
              <a:noFill/>
              <a:prstDash val="solid"/>
            </a:ln>
          </p:spPr>
          <p:txBody>
            <a:bodyPr vert="horz" wrap="square" lIns="45701" tIns="45701" rIns="45701" bIns="45701" anchor="ctr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9" name="Google Shape;90;p2"/>
            <p:cNvSpPr/>
            <p:nvPr/>
          </p:nvSpPr>
          <p:spPr>
            <a:xfrm>
              <a:off x="336581" y="692502"/>
              <a:ext cx="1294461" cy="97072"/>
            </a:xfrm>
            <a:prstGeom prst="rect">
              <a:avLst/>
            </a:prstGeom>
            <a:solidFill>
              <a:srgbClr val="9F00FF"/>
            </a:solidFill>
            <a:ln cap="flat">
              <a:noFill/>
              <a:prstDash val="solid"/>
            </a:ln>
          </p:spPr>
          <p:txBody>
            <a:bodyPr vert="horz" wrap="square" lIns="45701" tIns="45701" rIns="45701" bIns="45701" anchor="ctr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0" name="Google Shape;91;p2"/>
            <p:cNvSpPr/>
            <p:nvPr/>
          </p:nvSpPr>
          <p:spPr>
            <a:xfrm>
              <a:off x="673162" y="692502"/>
              <a:ext cx="1294461" cy="97072"/>
            </a:xfrm>
            <a:prstGeom prst="rect">
              <a:avLst/>
            </a:prstGeom>
            <a:solidFill>
              <a:srgbClr val="FD493D"/>
            </a:solidFill>
            <a:ln cap="flat">
              <a:noFill/>
              <a:prstDash val="solid"/>
            </a:ln>
          </p:spPr>
          <p:txBody>
            <a:bodyPr vert="horz" wrap="square" lIns="45701" tIns="45701" rIns="45701" bIns="45701" anchor="ctr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1" name="Google Shape;92;p2"/>
            <p:cNvSpPr/>
            <p:nvPr/>
          </p:nvSpPr>
          <p:spPr>
            <a:xfrm>
              <a:off x="993861" y="692502"/>
              <a:ext cx="1294461" cy="97072"/>
            </a:xfrm>
            <a:prstGeom prst="rect">
              <a:avLst/>
            </a:prstGeom>
            <a:solidFill>
              <a:srgbClr val="FCAF17"/>
            </a:solidFill>
            <a:ln cap="flat">
              <a:noFill/>
              <a:prstDash val="solid"/>
            </a:ln>
          </p:spPr>
          <p:txBody>
            <a:bodyPr vert="horz" wrap="square" lIns="45701" tIns="45701" rIns="45701" bIns="45701" anchor="ctr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2" name="Google Shape;93;p2"/>
            <p:cNvSpPr/>
            <p:nvPr/>
          </p:nvSpPr>
          <p:spPr>
            <a:xfrm>
              <a:off x="1330442" y="692502"/>
              <a:ext cx="1294461" cy="97072"/>
            </a:xfrm>
            <a:prstGeom prst="rect">
              <a:avLst/>
            </a:prstGeom>
            <a:solidFill>
              <a:srgbClr val="B5D8E1"/>
            </a:solidFill>
            <a:ln cap="flat">
              <a:noFill/>
              <a:prstDash val="solid"/>
            </a:ln>
          </p:spPr>
          <p:txBody>
            <a:bodyPr vert="horz" wrap="square" lIns="45701" tIns="45701" rIns="45701" bIns="45701" anchor="ctr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3" name="Google Shape;94;p2"/>
          <p:cNvSpPr txBox="1"/>
          <p:nvPr/>
        </p:nvSpPr>
        <p:spPr>
          <a:xfrm>
            <a:off x="733513" y="1071877"/>
            <a:ext cx="4976923" cy="295338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800" b="1" i="0" u="none" strike="noStrike" kern="0" cap="none" spc="0" baseline="0" dirty="0">
                <a:solidFill>
                  <a:srgbClr val="0C0C0C"/>
                </a:solidFill>
                <a:uFillTx/>
                <a:latin typeface="Times New Roman"/>
                <a:ea typeface="Times New Roman"/>
                <a:cs typeface="Times New Roman"/>
              </a:rPr>
              <a:t>Текущий статус проекта (задел, что уже сделано):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800" b="1" i="0" u="none" strike="noStrike" kern="0" cap="none" spc="0" baseline="0">
              <a:solidFill>
                <a:srgbClr val="0C0C0C"/>
              </a:solidFill>
              <a:uFillTx/>
              <a:latin typeface="Times New Roman"/>
              <a:ea typeface="Times New Roman"/>
              <a:cs typeface="Times New Roman"/>
            </a:endParaRPr>
          </a:p>
          <a:p>
            <a:pPr marL="266700" marR="0" lvl="0" indent="-2667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B84"/>
              </a:buClr>
              <a:buSzPts val="1680"/>
              <a:buFont typeface="Arimo"/>
              <a:buChar char="a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0" i="0" u="none" strike="noStrike" kern="0" cap="none" spc="0" baseline="0" dirty="0">
                <a:solidFill>
                  <a:srgbClr val="0D0D0D"/>
                </a:solidFill>
                <a:uFillTx/>
                <a:latin typeface="Calibri"/>
                <a:ea typeface="Calibri"/>
                <a:cs typeface="Calibri"/>
              </a:rPr>
              <a:t>Проведен анализ конкурентов.</a:t>
            </a:r>
          </a:p>
          <a:p>
            <a:pPr marL="266700" marR="0" lvl="0" indent="-2667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B84"/>
              </a:buClr>
              <a:buSzPts val="1680"/>
              <a:buFont typeface="Arimo"/>
              <a:buChar char="a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0" i="0" u="none" strike="noStrike" kern="0" cap="none" spc="0" baseline="0" dirty="0">
                <a:solidFill>
                  <a:srgbClr val="0D0D0D"/>
                </a:solidFill>
                <a:uFillTx/>
                <a:latin typeface="Calibri"/>
                <a:ea typeface="Calibri"/>
                <a:cs typeface="Calibri"/>
              </a:rPr>
              <a:t>Произведена оценка емкости и потенциала рынка приложений </a:t>
            </a:r>
            <a:r>
              <a:rPr lang="en-US" sz="1400" b="0" i="0" u="none" strike="noStrike" kern="0" cap="none" spc="0" baseline="0" dirty="0">
                <a:solidFill>
                  <a:srgbClr val="0D0D0D"/>
                </a:solidFill>
                <a:uFillTx/>
                <a:latin typeface="Calibri"/>
                <a:ea typeface="Calibri"/>
                <a:cs typeface="Calibri"/>
              </a:rPr>
              <a:t>VR </a:t>
            </a:r>
            <a:r>
              <a:rPr lang="ru-RU" sz="1400" b="0" i="0" u="none" strike="noStrike" kern="0" cap="none" spc="0" baseline="0" dirty="0">
                <a:solidFill>
                  <a:srgbClr val="0D0D0D"/>
                </a:solidFill>
                <a:uFillTx/>
                <a:latin typeface="Calibri"/>
                <a:ea typeface="Calibri"/>
                <a:cs typeface="Calibri"/>
              </a:rPr>
              <a:t>в образовании.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800" b="1" i="0" u="none" strike="noStrike" kern="0" cap="none" spc="0" baseline="0">
              <a:solidFill>
                <a:srgbClr val="0C0C0C"/>
              </a:solidFill>
              <a:uFillTx/>
              <a:latin typeface="Times New Roman"/>
              <a:ea typeface="Times New Roman"/>
              <a:cs typeface="Times New Roman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800" b="1" i="0" u="none" strike="noStrike" kern="0" cap="none" spc="0" baseline="0">
              <a:solidFill>
                <a:srgbClr val="0C0C0C"/>
              </a:solidFill>
              <a:uFillTx/>
              <a:latin typeface="Times New Roman"/>
              <a:ea typeface="Times New Roman"/>
              <a:cs typeface="Times New Roman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800" b="1" i="0" u="none" strike="noStrike" kern="0" cap="none" spc="0" baseline="0" dirty="0">
                <a:solidFill>
                  <a:srgbClr val="0C0C0C"/>
                </a:solidFill>
                <a:uFillTx/>
                <a:latin typeface="Times New Roman"/>
                <a:ea typeface="Times New Roman"/>
                <a:cs typeface="Times New Roman"/>
              </a:rPr>
              <a:t>Уровень </a:t>
            </a:r>
            <a:r>
              <a:rPr lang="en-US" sz="1800" b="1" i="0" u="none" strike="noStrike" kern="0" cap="none" spc="0" baseline="0" dirty="0">
                <a:solidFill>
                  <a:srgbClr val="0C0C0C"/>
                </a:solidFill>
                <a:uFillTx/>
                <a:latin typeface="Times New Roman"/>
                <a:ea typeface="Times New Roman"/>
                <a:cs typeface="Times New Roman"/>
              </a:rPr>
              <a:t>TRL: </a:t>
            </a:r>
            <a:r>
              <a:rPr lang="en-US" b="1" kern="0" dirty="0">
                <a:solidFill>
                  <a:srgbClr val="0C0C0C"/>
                </a:solidFill>
                <a:latin typeface="Times New Roman"/>
                <a:ea typeface="Times New Roman"/>
                <a:cs typeface="Times New Roman"/>
              </a:rPr>
              <a:t>1</a:t>
            </a:r>
            <a:endParaRPr lang="en-US" sz="1800" b="1" i="0" u="none" strike="noStrike" kern="0" cap="none" spc="0" baseline="0" dirty="0">
              <a:solidFill>
                <a:srgbClr val="0C0C0C"/>
              </a:solidFill>
              <a:highlight>
                <a:srgbClr val="FFD05B"/>
              </a:highlight>
              <a:uFillTx/>
              <a:latin typeface="Times New Roman"/>
              <a:ea typeface="Times New Roman"/>
              <a:cs typeface="Times New Roman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1" i="0" u="none" strike="noStrike" kern="0" cap="none" spc="0" baseline="0">
              <a:solidFill>
                <a:srgbClr val="0C0C0C"/>
              </a:solidFill>
              <a:uFillTx/>
              <a:latin typeface="Times New Roman"/>
              <a:ea typeface="Times New Roman"/>
              <a:cs typeface="Times New Roman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1" i="0" u="none" strike="noStrike" kern="0" cap="none" spc="0" baseline="0">
              <a:solidFill>
                <a:srgbClr val="0C0C0C"/>
              </a:solidFill>
              <a:uFillTx/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4" name="Google Shape;95;p2"/>
          <p:cNvSpPr/>
          <p:nvPr/>
        </p:nvSpPr>
        <p:spPr>
          <a:xfrm>
            <a:off x="6052834" y="5278584"/>
            <a:ext cx="1197818" cy="227585"/>
          </a:xfrm>
          <a:custGeom>
            <a:avLst>
              <a:gd name="f0" fmla="val 549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D1E2EB">
              <a:alpha val="70196"/>
            </a:srgbClr>
          </a:solidFill>
          <a:ln w="9528" cap="flat">
            <a:solidFill>
              <a:srgbClr val="447CA2"/>
            </a:solidFill>
            <a:prstDash val="solid"/>
            <a:round/>
          </a:ln>
        </p:spPr>
        <p:txBody>
          <a:bodyPr vert="horz" wrap="square" lIns="0" tIns="25703" rIns="0" bIns="25703" anchor="ctr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930" b="0" i="0" u="none" strike="noStrike" kern="0" cap="none" spc="0" baseline="0">
                <a:solidFill>
                  <a:srgbClr val="0C0C0C"/>
                </a:solidFill>
                <a:uFillTx/>
                <a:latin typeface="Calibri"/>
                <a:ea typeface="Calibri"/>
                <a:cs typeface="Calibri"/>
              </a:rPr>
              <a:t>Большие данные</a:t>
            </a:r>
          </a:p>
        </p:txBody>
      </p:sp>
      <p:sp>
        <p:nvSpPr>
          <p:cNvPr id="15" name="Google Shape;96;p2"/>
          <p:cNvSpPr/>
          <p:nvPr/>
        </p:nvSpPr>
        <p:spPr>
          <a:xfrm>
            <a:off x="7334813" y="5278895"/>
            <a:ext cx="1197818" cy="226963"/>
          </a:xfrm>
          <a:custGeom>
            <a:avLst>
              <a:gd name="f0" fmla="val 549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D1E2EB">
              <a:alpha val="70196"/>
            </a:srgbClr>
          </a:solidFill>
          <a:ln w="9528" cap="flat">
            <a:solidFill>
              <a:srgbClr val="447CA2"/>
            </a:solidFill>
            <a:prstDash val="solid"/>
            <a:round/>
          </a:ln>
        </p:spPr>
        <p:txBody>
          <a:bodyPr vert="horz" wrap="square" lIns="0" tIns="25703" rIns="0" bIns="25703" anchor="ctr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930" b="0" i="0" u="none" strike="noStrike" kern="0" cap="none" spc="0" baseline="0">
                <a:solidFill>
                  <a:srgbClr val="0C0C0C"/>
                </a:solidFill>
                <a:uFillTx/>
                <a:latin typeface="Calibri"/>
                <a:ea typeface="Calibri"/>
                <a:cs typeface="Calibri"/>
              </a:rPr>
              <a:t>VR/AR</a:t>
            </a:r>
          </a:p>
        </p:txBody>
      </p:sp>
      <p:sp>
        <p:nvSpPr>
          <p:cNvPr id="16" name="Google Shape;97;p2"/>
          <p:cNvSpPr txBox="1"/>
          <p:nvPr/>
        </p:nvSpPr>
        <p:spPr>
          <a:xfrm>
            <a:off x="5495928" y="1904366"/>
            <a:ext cx="4540252" cy="52318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spAutoFit/>
          </a:bodyPr>
          <a:lstStyle/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4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0" i="0" u="none" strike="noStrike" kern="0" cap="none" spc="0" baseline="0">
                <a:solidFill>
                  <a:srgbClr val="0D0D0D"/>
                </a:solidFill>
                <a:uFillTx/>
                <a:latin typeface="Calibri"/>
                <a:ea typeface="Calibri"/>
                <a:cs typeface="Calibri"/>
              </a:rPr>
              <a:t>Нано-, био-, информационные, когнитивные технологии</a:t>
            </a:r>
          </a:p>
        </p:txBody>
      </p:sp>
      <p:sp>
        <p:nvSpPr>
          <p:cNvPr id="17" name="Google Shape;98;p2"/>
          <p:cNvSpPr/>
          <p:nvPr/>
        </p:nvSpPr>
        <p:spPr>
          <a:xfrm>
            <a:off x="6769678" y="4437811"/>
            <a:ext cx="1197818" cy="227585"/>
          </a:xfrm>
          <a:custGeom>
            <a:avLst>
              <a:gd name="f0" fmla="val 549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D1E2EB">
              <a:alpha val="70196"/>
            </a:srgbClr>
          </a:solidFill>
          <a:ln w="9528" cap="flat">
            <a:solidFill>
              <a:srgbClr val="447CA2"/>
            </a:solidFill>
            <a:prstDash val="solid"/>
            <a:round/>
          </a:ln>
        </p:spPr>
        <p:txBody>
          <a:bodyPr vert="horz" wrap="square" lIns="0" tIns="25703" rIns="0" bIns="25703" anchor="ctr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900" b="0" i="0" u="none" strike="noStrike" kern="0" cap="none" spc="0" baseline="0">
                <a:solidFill>
                  <a:srgbClr val="0C0C0C"/>
                </a:solidFill>
                <a:uFillTx/>
                <a:latin typeface="Calibri"/>
                <a:ea typeface="Calibri"/>
                <a:cs typeface="Calibri"/>
              </a:rPr>
              <a:t>Эдунет</a:t>
            </a:r>
            <a:endParaRPr lang="ru-RU" sz="930" b="0" i="0" u="none" strike="noStrike" kern="0" cap="none" spc="0" baseline="0">
              <a:solidFill>
                <a:srgbClr val="0C0C0C"/>
              </a:solidFill>
              <a:uFillTx/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3;g433ffa3513968e22_0"/>
          <p:cNvSpPr txBox="1"/>
          <p:nvPr/>
        </p:nvSpPr>
        <p:spPr>
          <a:xfrm>
            <a:off x="653283" y="322591"/>
            <a:ext cx="1442401" cy="499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285" b="1" i="0" u="none" strike="noStrike" kern="0" cap="none" spc="0" baseline="0">
                <a:solidFill>
                  <a:srgbClr val="0C0C0C"/>
                </a:solidFill>
                <a:uFillTx/>
                <a:latin typeface="Calibri"/>
                <a:ea typeface="Calibri"/>
                <a:cs typeface="Calibri"/>
              </a:rPr>
              <a:t>Команда проекта</a:t>
            </a:r>
          </a:p>
        </p:txBody>
      </p:sp>
      <p:cxnSp>
        <p:nvCxnSpPr>
          <p:cNvPr id="3" name="Google Shape;104;g433ffa3513968e22_0"/>
          <p:cNvCxnSpPr/>
          <p:nvPr/>
        </p:nvCxnSpPr>
        <p:spPr>
          <a:xfrm>
            <a:off x="381003" y="754416"/>
            <a:ext cx="9144000" cy="0"/>
          </a:xfrm>
          <a:prstGeom prst="straightConnector1">
            <a:avLst/>
          </a:prstGeom>
          <a:noFill/>
          <a:ln w="9528" cap="flat">
            <a:solidFill>
              <a:srgbClr val="8E708F"/>
            </a:solidFill>
            <a:custDash>
              <a:ds d="100000" sp="100000"/>
            </a:custDash>
            <a:miter/>
          </a:ln>
        </p:spPr>
      </p:cxnSp>
      <p:sp>
        <p:nvSpPr>
          <p:cNvPr id="4" name="Google Shape;105;g433ffa3513968e22_0"/>
          <p:cNvSpPr/>
          <p:nvPr/>
        </p:nvSpPr>
        <p:spPr>
          <a:xfrm>
            <a:off x="3716898" y="1228359"/>
            <a:ext cx="2421898" cy="290102"/>
          </a:xfrm>
          <a:custGeom>
            <a:avLst>
              <a:gd name="f0" fmla="val 549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D1E2EB">
              <a:alpha val="70200"/>
            </a:srgbClr>
          </a:solidFill>
          <a:ln w="9528" cap="flat">
            <a:solidFill>
              <a:srgbClr val="447CA2"/>
            </a:solidFill>
            <a:prstDash val="solid"/>
            <a:round/>
          </a:ln>
        </p:spPr>
        <p:txBody>
          <a:bodyPr vert="horz" wrap="square" lIns="0" tIns="25703" rIns="0" bIns="25703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800" b="1" i="0" u="none" strike="noStrike" kern="0" cap="none" spc="0" baseline="0">
                <a:solidFill>
                  <a:srgbClr val="0C0C0C"/>
                </a:solidFill>
                <a:uFillTx/>
                <a:latin typeface="Comfortaa"/>
                <a:ea typeface="Comfortaa"/>
                <a:cs typeface="Comfortaa"/>
              </a:rPr>
              <a:t>Лидер проекта</a:t>
            </a:r>
          </a:p>
        </p:txBody>
      </p:sp>
      <p:grpSp>
        <p:nvGrpSpPr>
          <p:cNvPr id="5" name="Google Shape;106;g433ffa3513968e22_0"/>
          <p:cNvGrpSpPr/>
          <p:nvPr/>
        </p:nvGrpSpPr>
        <p:grpSpPr>
          <a:xfrm>
            <a:off x="61987" y="896047"/>
            <a:ext cx="2624940" cy="97200"/>
            <a:chOff x="61987" y="896047"/>
            <a:chExt cx="2624940" cy="97200"/>
          </a:xfrm>
        </p:grpSpPr>
        <p:sp>
          <p:nvSpPr>
            <p:cNvPr id="6" name="Google Shape;107;g433ffa3513968e22_0"/>
            <p:cNvSpPr/>
            <p:nvPr/>
          </p:nvSpPr>
          <p:spPr>
            <a:xfrm>
              <a:off x="61987" y="896047"/>
              <a:ext cx="1294497" cy="97200"/>
            </a:xfrm>
            <a:prstGeom prst="rect">
              <a:avLst/>
            </a:prstGeom>
            <a:solidFill>
              <a:srgbClr val="FBB3C1"/>
            </a:solidFill>
            <a:ln cap="flat">
              <a:noFill/>
              <a:prstDash val="solid"/>
            </a:ln>
          </p:spPr>
          <p:txBody>
            <a:bodyPr vert="horz" wrap="square" lIns="45701" tIns="45701" rIns="45701" bIns="4570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" name="Google Shape;108;g433ffa3513968e22_0"/>
            <p:cNvSpPr/>
            <p:nvPr/>
          </p:nvSpPr>
          <p:spPr>
            <a:xfrm>
              <a:off x="398568" y="896047"/>
              <a:ext cx="1294497" cy="97200"/>
            </a:xfrm>
            <a:prstGeom prst="rect">
              <a:avLst/>
            </a:prstGeom>
            <a:solidFill>
              <a:srgbClr val="9F00FF"/>
            </a:solidFill>
            <a:ln cap="flat">
              <a:noFill/>
              <a:prstDash val="solid"/>
            </a:ln>
          </p:spPr>
          <p:txBody>
            <a:bodyPr vert="horz" wrap="square" lIns="45701" tIns="45701" rIns="45701" bIns="4570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8" name="Google Shape;109;g433ffa3513968e22_0"/>
            <p:cNvSpPr/>
            <p:nvPr/>
          </p:nvSpPr>
          <p:spPr>
            <a:xfrm>
              <a:off x="735150" y="896047"/>
              <a:ext cx="1294497" cy="97200"/>
            </a:xfrm>
            <a:prstGeom prst="rect">
              <a:avLst/>
            </a:prstGeom>
            <a:solidFill>
              <a:srgbClr val="FD493D"/>
            </a:solidFill>
            <a:ln cap="flat">
              <a:noFill/>
              <a:prstDash val="solid"/>
            </a:ln>
          </p:spPr>
          <p:txBody>
            <a:bodyPr vert="horz" wrap="square" lIns="45701" tIns="45701" rIns="45701" bIns="4570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9" name="Google Shape;110;g433ffa3513968e22_0"/>
            <p:cNvSpPr/>
            <p:nvPr/>
          </p:nvSpPr>
          <p:spPr>
            <a:xfrm>
              <a:off x="1055848" y="896047"/>
              <a:ext cx="1294497" cy="97200"/>
            </a:xfrm>
            <a:prstGeom prst="rect">
              <a:avLst/>
            </a:prstGeom>
            <a:solidFill>
              <a:srgbClr val="FCAF17"/>
            </a:solidFill>
            <a:ln cap="flat">
              <a:noFill/>
              <a:prstDash val="solid"/>
            </a:ln>
          </p:spPr>
          <p:txBody>
            <a:bodyPr vert="horz" wrap="square" lIns="45701" tIns="45701" rIns="45701" bIns="4570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0" name="Google Shape;111;g433ffa3513968e22_0"/>
            <p:cNvSpPr/>
            <p:nvPr/>
          </p:nvSpPr>
          <p:spPr>
            <a:xfrm>
              <a:off x="1392430" y="896047"/>
              <a:ext cx="1294497" cy="97200"/>
            </a:xfrm>
            <a:prstGeom prst="rect">
              <a:avLst/>
            </a:prstGeom>
            <a:solidFill>
              <a:srgbClr val="B5D8E1"/>
            </a:solidFill>
            <a:ln cap="flat">
              <a:noFill/>
              <a:prstDash val="solid"/>
            </a:ln>
          </p:spPr>
          <p:txBody>
            <a:bodyPr vert="horz" wrap="square" lIns="45701" tIns="45701" rIns="45701" bIns="4570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1" name="Google Shape;112;g433ffa3513968e22_0"/>
          <p:cNvSpPr txBox="1"/>
          <p:nvPr/>
        </p:nvSpPr>
        <p:spPr>
          <a:xfrm>
            <a:off x="3997052" y="2439290"/>
            <a:ext cx="1911900" cy="5925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600" b="0" i="0" u="none" strike="noStrike" kern="0" cap="none" spc="0" baseline="0">
                <a:solidFill>
                  <a:srgbClr val="0C0C0C"/>
                </a:solidFill>
                <a:uFillTx/>
                <a:latin typeface="Calibri"/>
                <a:ea typeface="Calibri"/>
                <a:cs typeface="Calibri"/>
              </a:rPr>
              <a:t>Пайзулаева Хава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600" b="0" i="0" u="none" strike="noStrike" kern="0" cap="none" spc="0" baseline="0">
              <a:solidFill>
                <a:srgbClr val="0C0C0C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2" name="Google Shape;113;g433ffa3513968e22_0"/>
          <p:cNvSpPr txBox="1"/>
          <p:nvPr/>
        </p:nvSpPr>
        <p:spPr>
          <a:xfrm>
            <a:off x="2152885" y="4670578"/>
            <a:ext cx="2679896" cy="126184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600" b="0" i="0" u="none" strike="noStrike" kern="0" cap="none" spc="0" baseline="0" dirty="0">
                <a:solidFill>
                  <a:srgbClr val="0C0C0C"/>
                </a:solidFill>
                <a:uFillTx/>
                <a:latin typeface="Calibri"/>
                <a:ea typeface="Calibri"/>
                <a:cs typeface="Calibri"/>
              </a:rPr>
              <a:t>Менеджер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600" b="0" i="0" u="none" strike="noStrike" kern="0" cap="none" spc="0" baseline="0" dirty="0" err="1">
                <a:solidFill>
                  <a:srgbClr val="0C0C0C"/>
                </a:solidFill>
                <a:uFillTx/>
                <a:latin typeface="Calibri"/>
                <a:ea typeface="Calibri"/>
                <a:cs typeface="Calibri"/>
              </a:rPr>
              <a:t>Бекбулатова</a:t>
            </a:r>
            <a:r>
              <a:rPr lang="ru-RU" sz="1600" b="0" i="0" u="none" strike="noStrike" kern="0" cap="none" spc="0" baseline="0" dirty="0">
                <a:solidFill>
                  <a:srgbClr val="0C0C0C"/>
                </a:solidFill>
                <a:uFillTx/>
                <a:latin typeface="Calibri"/>
                <a:ea typeface="Calibri"/>
                <a:cs typeface="Calibri"/>
              </a:rPr>
              <a:t> </a:t>
            </a:r>
            <a:r>
              <a:rPr lang="ru-RU" sz="1600" b="0" i="0" u="none" strike="noStrike" kern="0" cap="none" spc="0" baseline="0" dirty="0" err="1">
                <a:solidFill>
                  <a:srgbClr val="0C0C0C"/>
                </a:solidFill>
                <a:uFillTx/>
                <a:latin typeface="Calibri"/>
                <a:ea typeface="Calibri"/>
                <a:cs typeface="Calibri"/>
              </a:rPr>
              <a:t>Раяна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600" b="0" i="0" u="none" strike="noStrike" kern="0" cap="none" spc="0" baseline="0">
              <a:solidFill>
                <a:srgbClr val="0C0C0C"/>
              </a:solidFill>
              <a:uFillTx/>
              <a:latin typeface="Calibri"/>
              <a:ea typeface="Calibri"/>
              <a:cs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0" i="0" u="none" strike="noStrike" kern="0" cap="none" spc="0" baseline="0" dirty="0">
                <a:solidFill>
                  <a:srgbClr val="0C0C0C"/>
                </a:solidFill>
                <a:uFillTx/>
                <a:latin typeface="Calibri"/>
                <a:ea typeface="Calibri"/>
                <a:cs typeface="Calibri"/>
              </a:rPr>
              <a:t>       Контактная информация: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0" i="0" u="none" strike="noStrike" kern="0" cap="none" spc="0" baseline="0" dirty="0">
                <a:solidFill>
                  <a:srgbClr val="0C0C0C"/>
                </a:solidFill>
                <a:uFillTx/>
                <a:latin typeface="Calibri"/>
                <a:ea typeface="Calibri"/>
                <a:cs typeface="Calibri"/>
              </a:rPr>
              <a:t>    </a:t>
            </a:r>
            <a:r>
              <a:rPr lang="en-US" sz="1400" b="0" i="0" u="none" strike="noStrike" kern="0" cap="none" spc="0" baseline="0" dirty="0">
                <a:solidFill>
                  <a:srgbClr val="0C0C0C"/>
                </a:solidFill>
                <a:uFillTx/>
                <a:latin typeface="Calibri"/>
                <a:ea typeface="Calibri"/>
                <a:cs typeface="Calibri"/>
              </a:rPr>
              <a:t>raanabekbulatova@gmail.com</a:t>
            </a:r>
          </a:p>
        </p:txBody>
      </p:sp>
      <p:sp>
        <p:nvSpPr>
          <p:cNvPr id="13" name="Google Shape;114;g433ffa3513968e22_0"/>
          <p:cNvSpPr txBox="1"/>
          <p:nvPr/>
        </p:nvSpPr>
        <p:spPr>
          <a:xfrm>
            <a:off x="222446" y="4715460"/>
            <a:ext cx="1911900" cy="5925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600" b="0" i="0" u="none" strike="noStrike" kern="0" cap="none" spc="0" baseline="0">
                <a:solidFill>
                  <a:srgbClr val="0C0C0C"/>
                </a:solidFill>
                <a:uFillTx/>
                <a:latin typeface="Calibri"/>
                <a:ea typeface="Calibri"/>
                <a:cs typeface="Calibri"/>
              </a:rPr>
              <a:t>Маркетолог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600" b="0" i="0" u="none" strike="noStrike" kern="0" cap="none" spc="0" baseline="0">
                <a:solidFill>
                  <a:srgbClr val="0C0C0C"/>
                </a:solidFill>
                <a:uFillTx/>
                <a:latin typeface="Calibri"/>
                <a:ea typeface="Calibri"/>
                <a:cs typeface="Calibri"/>
              </a:rPr>
              <a:t>Локаева Альмира</a:t>
            </a:r>
          </a:p>
        </p:txBody>
      </p:sp>
      <p:sp>
        <p:nvSpPr>
          <p:cNvPr id="14" name="Google Shape;115;g433ffa3513968e22_0"/>
          <p:cNvSpPr txBox="1"/>
          <p:nvPr/>
        </p:nvSpPr>
        <p:spPr>
          <a:xfrm>
            <a:off x="7726213" y="4709617"/>
            <a:ext cx="1885200" cy="5925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600" b="0" i="0" u="none" strike="noStrike" kern="0" cap="none" spc="0" baseline="0">
                <a:solidFill>
                  <a:srgbClr val="0C0C0C"/>
                </a:solidFill>
                <a:uFillTx/>
                <a:latin typeface="Calibri"/>
                <a:ea typeface="Calibri"/>
                <a:cs typeface="Calibri"/>
              </a:rPr>
              <a:t>Аналитик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600" b="0" i="0" u="none" strike="noStrike" kern="0" cap="none" spc="0" baseline="0">
                <a:solidFill>
                  <a:srgbClr val="0C0C0C"/>
                </a:solidFill>
                <a:uFillTx/>
                <a:latin typeface="Calibri"/>
                <a:ea typeface="Calibri"/>
                <a:cs typeface="Calibri"/>
              </a:rPr>
              <a:t>Мацаев Амирхан</a:t>
            </a:r>
          </a:p>
        </p:txBody>
      </p:sp>
      <p:sp>
        <p:nvSpPr>
          <p:cNvPr id="15" name="Google Shape;116;g433ffa3513968e22_0"/>
          <p:cNvSpPr txBox="1"/>
          <p:nvPr/>
        </p:nvSpPr>
        <p:spPr>
          <a:xfrm>
            <a:off x="5312033" y="4709617"/>
            <a:ext cx="1689600" cy="5925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600" b="0" i="0" u="none" strike="noStrike" kern="0" cap="none" spc="0" baseline="0">
                <a:solidFill>
                  <a:srgbClr val="0C0C0C"/>
                </a:solidFill>
                <a:uFillTx/>
                <a:latin typeface="Calibri"/>
                <a:ea typeface="Calibri"/>
                <a:cs typeface="Calibri"/>
              </a:rPr>
              <a:t>Менеджер​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600" b="0" i="0" u="none" strike="noStrike" kern="0" cap="none" spc="0" baseline="0">
                <a:solidFill>
                  <a:srgbClr val="0C0C0C"/>
                </a:solidFill>
                <a:uFillTx/>
                <a:latin typeface="Calibri"/>
                <a:ea typeface="Calibri"/>
                <a:cs typeface="Calibri"/>
              </a:rPr>
              <a:t>Бибаева Раяна</a:t>
            </a:r>
          </a:p>
        </p:txBody>
      </p:sp>
      <p:pic>
        <p:nvPicPr>
          <p:cNvPr id="16" name="Google Shape;117;g433ffa3513968e22_0"/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5499073" y="3513728"/>
            <a:ext cx="1315638" cy="131563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7" name="Google Shape;118;g433ffa3513968e22_0"/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2816626" y="3459275"/>
            <a:ext cx="1315638" cy="131563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8" name="Google Shape;119;g433ffa3513968e22_0"/>
          <p:cNvPicPr>
            <a:picLocks noChangeAspect="1"/>
          </p:cNvPicPr>
          <p:nvPr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520622" y="3533525"/>
            <a:ext cx="1315638" cy="131563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9" name="Google Shape;120;g433ffa3513968e22_0"/>
          <p:cNvPicPr>
            <a:picLocks noChangeAspect="1"/>
          </p:cNvPicPr>
          <p:nvPr/>
        </p:nvPicPr>
        <p:blipFill>
          <a:blip r:embed="rId6">
            <a:alphaModFix/>
          </a:blip>
          <a:srcRect/>
          <a:stretch>
            <a:fillRect/>
          </a:stretch>
        </p:blipFill>
        <p:spPr>
          <a:xfrm>
            <a:off x="4270019" y="1367521"/>
            <a:ext cx="1315638" cy="131563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0" name="Google Shape;121;g433ffa3513968e22_0"/>
          <p:cNvPicPr>
            <a:picLocks noChangeAspect="1"/>
          </p:cNvPicPr>
          <p:nvPr/>
        </p:nvPicPr>
        <p:blipFill>
          <a:blip r:embed="rId7">
            <a:alphaModFix/>
          </a:blip>
          <a:srcRect/>
          <a:stretch>
            <a:fillRect/>
          </a:stretch>
        </p:blipFill>
        <p:spPr>
          <a:xfrm>
            <a:off x="8017870" y="3535653"/>
            <a:ext cx="1315638" cy="131563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1" name="Google Shape;122;g433ffa3513968e22_0"/>
          <p:cNvSpPr txBox="1"/>
          <p:nvPr/>
        </p:nvSpPr>
        <p:spPr>
          <a:xfrm>
            <a:off x="218783" y="5385107"/>
            <a:ext cx="2243699" cy="7337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0" i="0" u="none" strike="noStrike" kern="0" cap="none" spc="0" baseline="0">
                <a:solidFill>
                  <a:srgbClr val="0C0C0C"/>
                </a:solidFill>
                <a:uFillTx/>
                <a:latin typeface="Calibri"/>
                <a:ea typeface="Calibri"/>
                <a:cs typeface="Calibri"/>
              </a:rPr>
              <a:t>Контактная информация: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0C0C0C"/>
                </a:solidFill>
                <a:uFillTx/>
                <a:latin typeface="Calibri"/>
                <a:ea typeface="Calibri"/>
                <a:cs typeface="Calibri"/>
              </a:rPr>
              <a:t>f1dodo.keke@gmail.com</a:t>
            </a:r>
          </a:p>
        </p:txBody>
      </p:sp>
      <p:sp>
        <p:nvSpPr>
          <p:cNvPr id="23" name="Google Shape;124;g433ffa3513968e22_0"/>
          <p:cNvSpPr txBox="1"/>
          <p:nvPr/>
        </p:nvSpPr>
        <p:spPr>
          <a:xfrm>
            <a:off x="1901750" y="2633353"/>
            <a:ext cx="6237597" cy="1185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600" b="0" i="0" u="none" strike="noStrike" kern="0" cap="none" spc="0" baseline="0">
                <a:solidFill>
                  <a:srgbClr val="0C0C0C"/>
                </a:solidFill>
                <a:uFillTx/>
                <a:latin typeface="Comfortaa"/>
                <a:ea typeface="Comfortaa"/>
                <a:cs typeface="Comfortaa"/>
              </a:rPr>
              <a:t>Контактная информация: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sng" strike="noStrike" kern="0" cap="none" spc="0" baseline="0">
                <a:solidFill>
                  <a:srgbClr val="9454C3"/>
                </a:solidFill>
                <a:uFillTx/>
                <a:latin typeface="Comfortaa"/>
                <a:ea typeface="Comfortaa"/>
                <a:cs typeface="Comfortaa"/>
                <a:hlinkClick r:id="rId8"/>
              </a:rPr>
              <a:t>havapajzulaeva17@gmail.com</a:t>
            </a:r>
            <a:endParaRPr lang="en-US" sz="1600" b="0" i="0" u="none" strike="noStrike" kern="0" cap="none" spc="0" baseline="0">
              <a:solidFill>
                <a:srgbClr val="0C0C0C"/>
              </a:solidFill>
              <a:uFillTx/>
              <a:latin typeface="Comfortaa"/>
              <a:ea typeface="Comfortaa"/>
              <a:cs typeface="Comfortaa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0" cap="none" spc="0" baseline="0">
                <a:solidFill>
                  <a:srgbClr val="0C0C0C"/>
                </a:solidFill>
                <a:uFillTx/>
                <a:latin typeface="Comfortaa"/>
                <a:ea typeface="Comfortaa"/>
                <a:cs typeface="Comfortaa"/>
              </a:rPr>
              <a:t>89899262734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600" b="0" i="0" u="none" strike="noStrike" kern="0" cap="none" spc="0" baseline="0">
              <a:solidFill>
                <a:srgbClr val="0C0C0C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4" name="Google Shape;125;g433ffa3513968e22_0"/>
          <p:cNvSpPr txBox="1"/>
          <p:nvPr/>
        </p:nvSpPr>
        <p:spPr>
          <a:xfrm>
            <a:off x="6518582" y="5440413"/>
            <a:ext cx="4294196" cy="61551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0" i="0" u="none" strike="noStrike" kern="0" cap="none" spc="0" baseline="0" dirty="0">
                <a:solidFill>
                  <a:srgbClr val="0C0C0C"/>
                </a:solidFill>
                <a:uFillTx/>
                <a:latin typeface="Arimo"/>
                <a:ea typeface="Arimo"/>
                <a:cs typeface="Arimo"/>
              </a:rPr>
              <a:t>Контактная информация: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 dirty="0">
                <a:solidFill>
                  <a:srgbClr val="0C0C0C"/>
                </a:solidFill>
                <a:uFillTx/>
                <a:latin typeface="Arimo"/>
                <a:ea typeface="Arimo"/>
                <a:cs typeface="Arimo"/>
              </a:rPr>
              <a:t>uin1970@mail.ru</a:t>
            </a:r>
          </a:p>
        </p:txBody>
      </p:sp>
      <p:sp>
        <p:nvSpPr>
          <p:cNvPr id="25" name="Google Shape;126;g433ffa3513968e22_0"/>
          <p:cNvSpPr txBox="1"/>
          <p:nvPr/>
        </p:nvSpPr>
        <p:spPr>
          <a:xfrm>
            <a:off x="4312353" y="5440422"/>
            <a:ext cx="3704670" cy="61551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0" i="0" u="none" strike="noStrike" kern="0" cap="none" spc="0" baseline="0" dirty="0">
                <a:solidFill>
                  <a:srgbClr val="0C0C0C"/>
                </a:solidFill>
                <a:uFillTx/>
                <a:latin typeface="Arimo"/>
                <a:ea typeface="Arimo"/>
                <a:cs typeface="Arimo"/>
              </a:rPr>
              <a:t>Контактная информация: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 dirty="0">
                <a:solidFill>
                  <a:srgbClr val="0C0C0C"/>
                </a:solidFill>
                <a:uFillTx/>
                <a:latin typeface="Arimo"/>
                <a:ea typeface="Arimo"/>
                <a:cs typeface="Arimo"/>
              </a:rPr>
              <a:t>svoyenravna@mail.ru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Google Shape;131;p4"/>
          <p:cNvCxnSpPr/>
          <p:nvPr/>
        </p:nvCxnSpPr>
        <p:spPr>
          <a:xfrm>
            <a:off x="381003" y="754416"/>
            <a:ext cx="9144000" cy="0"/>
          </a:xfrm>
          <a:prstGeom prst="straightConnector1">
            <a:avLst/>
          </a:prstGeom>
          <a:noFill/>
          <a:ln w="9528" cap="flat">
            <a:solidFill>
              <a:srgbClr val="8E708F"/>
            </a:solidFill>
            <a:custDash>
              <a:ds d="100000" sp="100000"/>
            </a:custDash>
            <a:miter/>
          </a:ln>
        </p:spPr>
      </p:cxnSp>
      <p:sp>
        <p:nvSpPr>
          <p:cNvPr id="3" name="Google Shape;132;p4"/>
          <p:cNvSpPr txBox="1"/>
          <p:nvPr/>
        </p:nvSpPr>
        <p:spPr>
          <a:xfrm>
            <a:off x="159389" y="908685"/>
            <a:ext cx="4765038" cy="2757802"/>
          </a:xfrm>
          <a:prstGeom prst="rect">
            <a:avLst/>
          </a:prstGeom>
          <a:noFill/>
          <a:ln w="9528" cap="flat">
            <a:solidFill>
              <a:srgbClr val="A5A5A5"/>
            </a:solidFill>
            <a:prstDash val="solid"/>
            <a:round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600" b="1" i="0" u="none" strike="noStrike" kern="0" cap="none" spc="0" baseline="0">
                <a:solidFill>
                  <a:srgbClr val="0C0C0C"/>
                </a:solidFill>
                <a:uFillTx/>
                <a:latin typeface="Times New Roman"/>
                <a:ea typeface="Times New Roman"/>
                <a:cs typeface="Times New Roman"/>
              </a:rPr>
              <a:t>Проблема клиента, которую проект решает:</a:t>
            </a:r>
          </a:p>
          <a:p>
            <a:pPr marL="342900" marR="0" lvl="0" indent="-259076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100" b="0" i="0" u="none" strike="noStrike" kern="0" cap="none" spc="0" baseline="0">
              <a:solidFill>
                <a:srgbClr val="0D0D0D"/>
              </a:solidFill>
              <a:uFillTx/>
              <a:latin typeface="Calibri"/>
              <a:ea typeface="Calibri"/>
              <a:cs typeface="Calibri"/>
            </a:endParaRPr>
          </a:p>
          <a:p>
            <a:pPr marL="285750" marR="0" lvl="0" indent="-28575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8B1AC"/>
              </a:buClr>
              <a:buSzPts val="168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0" i="0" u="none" strike="noStrike" kern="0" cap="none" spc="0" baseline="0">
                <a:solidFill>
                  <a:srgbClr val="417B84"/>
                </a:solidFill>
                <a:uFillTx/>
                <a:latin typeface="Arial"/>
                <a:ea typeface="Calibri"/>
                <a:cs typeface="Arial"/>
              </a:rPr>
              <a:t>Практика на реальном оборудовании может быть </a:t>
            </a:r>
            <a:r>
              <a:rPr lang="ru-RU" sz="1400" b="1" i="0" u="none" strike="noStrike" kern="0" cap="none" spc="0" baseline="0">
                <a:solidFill>
                  <a:srgbClr val="417B84"/>
                </a:solidFill>
                <a:uFillTx/>
                <a:latin typeface="Arial"/>
                <a:ea typeface="Calibri"/>
                <a:cs typeface="Arial"/>
              </a:rPr>
              <a:t>опасной</a:t>
            </a:r>
            <a:r>
              <a:rPr lang="ru-RU" sz="1400" b="0" i="0" u="none" strike="noStrike" kern="0" cap="none" spc="0" baseline="0">
                <a:solidFill>
                  <a:srgbClr val="417B84"/>
                </a:solidFill>
                <a:uFillTx/>
                <a:latin typeface="Arial"/>
                <a:ea typeface="Calibri"/>
                <a:cs typeface="Arial"/>
              </a:rPr>
              <a:t> для неопытных пользователей.</a:t>
            </a:r>
          </a:p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400" b="0" i="0" u="none" strike="noStrike" kern="0" cap="none" spc="0" baseline="0">
              <a:solidFill>
                <a:srgbClr val="417B84"/>
              </a:solidFill>
              <a:uFillTx/>
              <a:latin typeface="Calibri"/>
              <a:ea typeface="Calibri"/>
              <a:cs typeface="Calibri"/>
            </a:endParaRPr>
          </a:p>
          <a:p>
            <a:pPr marL="285750" marR="0" lvl="0" indent="-28575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8B1AC"/>
              </a:buClr>
              <a:buSzPts val="168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0" i="0" u="none" strike="noStrike" kern="0" cap="none" spc="0" baseline="0">
                <a:solidFill>
                  <a:srgbClr val="417B84"/>
                </a:solidFill>
                <a:uFillTx/>
                <a:latin typeface="Arial"/>
                <a:ea typeface="Calibri"/>
                <a:cs typeface="Arial"/>
              </a:rPr>
              <a:t>Не всегда есть возможность практиковаться на реальной технике из-за </a:t>
            </a:r>
            <a:r>
              <a:rPr lang="ru-RU" sz="1400" b="1" i="0" u="none" strike="noStrike" kern="0" cap="none" spc="0" baseline="0">
                <a:solidFill>
                  <a:srgbClr val="417B84"/>
                </a:solidFill>
                <a:uFillTx/>
                <a:latin typeface="Arial"/>
                <a:ea typeface="Calibri"/>
                <a:cs typeface="Arial"/>
              </a:rPr>
              <a:t>высокой стоимости или недоступности</a:t>
            </a:r>
            <a:r>
              <a:rPr lang="ru-RU" sz="1400" b="0" i="0" u="none" strike="noStrike" kern="0" cap="none" spc="0" baseline="0">
                <a:solidFill>
                  <a:srgbClr val="417B84"/>
                </a:solidFill>
                <a:uFillTx/>
                <a:latin typeface="Arial"/>
                <a:ea typeface="Calibri"/>
                <a:cs typeface="Arial"/>
              </a:rPr>
              <a:t> оборудования.</a:t>
            </a:r>
            <a:endParaRPr lang="ru-RU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Calibri"/>
              <a:cs typeface="Arial"/>
            </a:endParaRPr>
          </a:p>
          <a:p>
            <a:pPr marL="285750" marR="0" lvl="0" indent="-28575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8B1AC"/>
              </a:buClr>
              <a:buSzPts val="168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400" b="0" i="0" u="none" strike="noStrike" kern="0" cap="none" spc="0" baseline="0">
              <a:solidFill>
                <a:srgbClr val="417B84"/>
              </a:solidFill>
              <a:uFillTx/>
              <a:latin typeface="Arial"/>
              <a:ea typeface="Calibri"/>
              <a:cs typeface="Arial"/>
            </a:endParaRPr>
          </a:p>
          <a:p>
            <a:pPr marL="285750" marR="0" lvl="0" indent="-28575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8B1AC"/>
              </a:buClr>
              <a:buSzPts val="168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0" i="0" u="none" strike="noStrike" kern="0" cap="none" spc="0" baseline="0">
                <a:solidFill>
                  <a:srgbClr val="417B84"/>
                </a:solidFill>
                <a:uFillTx/>
                <a:latin typeface="Arial"/>
                <a:ea typeface="Calibri"/>
                <a:cs typeface="Arial"/>
              </a:rPr>
              <a:t>Теоретические занятия без практической отработки навыков не дают полного понимания процесса ремонта.</a:t>
            </a:r>
            <a:endParaRPr lang="ru-RU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" name="Google Shape;133;p4"/>
          <p:cNvSpPr txBox="1"/>
          <p:nvPr/>
        </p:nvSpPr>
        <p:spPr>
          <a:xfrm>
            <a:off x="159389" y="3820792"/>
            <a:ext cx="6362696" cy="2757802"/>
          </a:xfrm>
          <a:prstGeom prst="rect">
            <a:avLst/>
          </a:prstGeom>
          <a:noFill/>
          <a:ln w="9528" cap="flat">
            <a:solidFill>
              <a:srgbClr val="A5A5A5"/>
            </a:solidFill>
            <a:prstDash val="solid"/>
            <a:round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600" b="1" i="0" u="none" strike="noStrike" kern="0" cap="none" spc="0" baseline="0">
                <a:solidFill>
                  <a:srgbClr val="0C0C0C"/>
                </a:solidFill>
                <a:uFillTx/>
                <a:latin typeface="Times New Roman"/>
                <a:ea typeface="Times New Roman"/>
                <a:cs typeface="Times New Roman"/>
              </a:rPr>
              <a:t>Существующие варианты решения проблемы:</a:t>
            </a:r>
          </a:p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92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600" b="1" i="0" u="none" strike="noStrike" kern="0" cap="none" spc="0" baseline="0">
              <a:solidFill>
                <a:srgbClr val="0C0C0C"/>
              </a:solidFill>
              <a:uFillTx/>
              <a:latin typeface="Times New Roman"/>
              <a:ea typeface="Times New Roman"/>
              <a:cs typeface="Times New Roman"/>
            </a:endParaRPr>
          </a:p>
          <a:p>
            <a:pPr marL="342900" marR="0" lvl="0" indent="-34290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8B1AC"/>
              </a:buClr>
              <a:buSzPts val="1680"/>
              <a:buFont typeface="Noto Sans Symbols"/>
              <a:buChar char="▪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0" i="0" u="none" strike="noStrike" kern="0" cap="none" spc="0" baseline="0">
                <a:solidFill>
                  <a:srgbClr val="417B84"/>
                </a:solidFill>
                <a:uFillTx/>
                <a:latin typeface="Arial"/>
                <a:ea typeface="Calibri"/>
                <a:cs typeface="Arial"/>
              </a:rPr>
              <a:t>Традиционные учебные программы, онлайн-курсы, симуляторы на компьютерах, обучение на рабочем месте</a:t>
            </a:r>
            <a:endParaRPr lang="ru-RU" sz="1400" b="0" i="0" u="none" strike="noStrike" kern="0" cap="none" spc="0" baseline="0">
              <a:solidFill>
                <a:srgbClr val="417B84"/>
              </a:solidFill>
              <a:uFillTx/>
              <a:latin typeface="Calibri"/>
              <a:ea typeface="Calibri"/>
              <a:cs typeface="Calibri"/>
            </a:endParaRPr>
          </a:p>
        </p:txBody>
      </p:sp>
      <p:grpSp>
        <p:nvGrpSpPr>
          <p:cNvPr id="5" name="Google Shape;134;p4"/>
          <p:cNvGrpSpPr/>
          <p:nvPr/>
        </p:nvGrpSpPr>
        <p:grpSpPr>
          <a:xfrm>
            <a:off x="48710" y="733074"/>
            <a:ext cx="2624903" cy="97072"/>
            <a:chOff x="48710" y="733074"/>
            <a:chExt cx="2624903" cy="97072"/>
          </a:xfrm>
        </p:grpSpPr>
        <p:sp>
          <p:nvSpPr>
            <p:cNvPr id="6" name="Google Shape;135;p4"/>
            <p:cNvSpPr/>
            <p:nvPr/>
          </p:nvSpPr>
          <p:spPr>
            <a:xfrm>
              <a:off x="48710" y="733074"/>
              <a:ext cx="1294461" cy="97072"/>
            </a:xfrm>
            <a:prstGeom prst="rect">
              <a:avLst/>
            </a:prstGeom>
            <a:solidFill>
              <a:srgbClr val="FBB3C1"/>
            </a:solidFill>
            <a:ln cap="flat">
              <a:noFill/>
              <a:prstDash val="solid"/>
            </a:ln>
          </p:spPr>
          <p:txBody>
            <a:bodyPr vert="horz" wrap="square" lIns="45701" tIns="45701" rIns="45701" bIns="45701" anchor="ctr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" name="Google Shape;136;p4"/>
            <p:cNvSpPr/>
            <p:nvPr/>
          </p:nvSpPr>
          <p:spPr>
            <a:xfrm>
              <a:off x="385291" y="733074"/>
              <a:ext cx="1294461" cy="97072"/>
            </a:xfrm>
            <a:prstGeom prst="rect">
              <a:avLst/>
            </a:prstGeom>
            <a:solidFill>
              <a:srgbClr val="9F00FF"/>
            </a:solidFill>
            <a:ln cap="flat">
              <a:noFill/>
              <a:prstDash val="solid"/>
            </a:ln>
          </p:spPr>
          <p:txBody>
            <a:bodyPr vert="horz" wrap="square" lIns="45701" tIns="45701" rIns="45701" bIns="45701" anchor="ctr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8" name="Google Shape;137;p4"/>
            <p:cNvSpPr/>
            <p:nvPr/>
          </p:nvSpPr>
          <p:spPr>
            <a:xfrm>
              <a:off x="721882" y="733074"/>
              <a:ext cx="1294461" cy="97072"/>
            </a:xfrm>
            <a:prstGeom prst="rect">
              <a:avLst/>
            </a:prstGeom>
            <a:solidFill>
              <a:srgbClr val="FD493D"/>
            </a:solidFill>
            <a:ln cap="flat">
              <a:noFill/>
              <a:prstDash val="solid"/>
            </a:ln>
          </p:spPr>
          <p:txBody>
            <a:bodyPr vert="horz" wrap="square" lIns="45701" tIns="45701" rIns="45701" bIns="45701" anchor="ctr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9" name="Google Shape;138;p4"/>
            <p:cNvSpPr/>
            <p:nvPr/>
          </p:nvSpPr>
          <p:spPr>
            <a:xfrm>
              <a:off x="1042571" y="733074"/>
              <a:ext cx="1294461" cy="97072"/>
            </a:xfrm>
            <a:prstGeom prst="rect">
              <a:avLst/>
            </a:prstGeom>
            <a:solidFill>
              <a:srgbClr val="FCAF17"/>
            </a:solidFill>
            <a:ln cap="flat">
              <a:noFill/>
              <a:prstDash val="solid"/>
            </a:ln>
          </p:spPr>
          <p:txBody>
            <a:bodyPr vert="horz" wrap="square" lIns="45701" tIns="45701" rIns="45701" bIns="45701" anchor="ctr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0" name="Google Shape;139;p4"/>
            <p:cNvSpPr/>
            <p:nvPr/>
          </p:nvSpPr>
          <p:spPr>
            <a:xfrm>
              <a:off x="1379152" y="733074"/>
              <a:ext cx="1294461" cy="97072"/>
            </a:xfrm>
            <a:prstGeom prst="rect">
              <a:avLst/>
            </a:prstGeom>
            <a:solidFill>
              <a:srgbClr val="B5D8E1"/>
            </a:solidFill>
            <a:ln cap="flat">
              <a:noFill/>
              <a:prstDash val="solid"/>
            </a:ln>
          </p:spPr>
          <p:txBody>
            <a:bodyPr vert="horz" wrap="square" lIns="45701" tIns="45701" rIns="45701" bIns="45701" anchor="ctr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1" name="Google Shape;140;p4"/>
          <p:cNvSpPr txBox="1"/>
          <p:nvPr/>
        </p:nvSpPr>
        <p:spPr>
          <a:xfrm>
            <a:off x="159379" y="383023"/>
            <a:ext cx="2028303" cy="37140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800" b="0" i="0" u="none" strike="noStrike" kern="0" cap="none" spc="0" baseline="0">
                <a:solidFill>
                  <a:srgbClr val="0C0C0C"/>
                </a:solidFill>
                <a:uFillTx/>
                <a:latin typeface="Calibri"/>
                <a:ea typeface="Calibri"/>
                <a:cs typeface="Calibri"/>
              </a:rPr>
              <a:t>Актуальность</a:t>
            </a:r>
          </a:p>
        </p:txBody>
      </p:sp>
      <p:pic>
        <p:nvPicPr>
          <p:cNvPr id="12" name="Google Shape;141;p4"/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5165729" y="1125855"/>
            <a:ext cx="4345942" cy="2172971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6;p5"/>
          <p:cNvSpPr txBox="1"/>
          <p:nvPr/>
        </p:nvSpPr>
        <p:spPr>
          <a:xfrm>
            <a:off x="632517" y="207925"/>
            <a:ext cx="1261881" cy="29021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285" b="1" i="0" u="none" strike="noStrike" kern="0" cap="none" spc="0" baseline="0">
                <a:solidFill>
                  <a:srgbClr val="0C0C0C"/>
                </a:solidFill>
                <a:uFillTx/>
                <a:latin typeface="Calibri"/>
                <a:ea typeface="Calibri"/>
                <a:cs typeface="Calibri"/>
              </a:rPr>
              <a:t>Рынок проекта</a:t>
            </a:r>
          </a:p>
        </p:txBody>
      </p:sp>
      <p:cxnSp>
        <p:nvCxnSpPr>
          <p:cNvPr id="3" name="Google Shape;147;p5"/>
          <p:cNvCxnSpPr/>
          <p:nvPr/>
        </p:nvCxnSpPr>
        <p:spPr>
          <a:xfrm>
            <a:off x="381003" y="754416"/>
            <a:ext cx="9144000" cy="0"/>
          </a:xfrm>
          <a:prstGeom prst="straightConnector1">
            <a:avLst/>
          </a:prstGeom>
          <a:noFill/>
          <a:ln w="9528" cap="flat">
            <a:solidFill>
              <a:srgbClr val="8E708F"/>
            </a:solidFill>
            <a:custDash>
              <a:ds d="100000" sp="100000"/>
            </a:custDash>
            <a:miter/>
          </a:ln>
        </p:spPr>
      </p:cxnSp>
      <p:grpSp>
        <p:nvGrpSpPr>
          <p:cNvPr id="4" name="Google Shape;148;p5"/>
          <p:cNvGrpSpPr/>
          <p:nvPr/>
        </p:nvGrpSpPr>
        <p:grpSpPr>
          <a:xfrm>
            <a:off x="0" y="692502"/>
            <a:ext cx="2624903" cy="97072"/>
            <a:chOff x="0" y="692502"/>
            <a:chExt cx="2624903" cy="97072"/>
          </a:xfrm>
        </p:grpSpPr>
        <p:sp>
          <p:nvSpPr>
            <p:cNvPr id="5" name="Google Shape;149;p5"/>
            <p:cNvSpPr/>
            <p:nvPr/>
          </p:nvSpPr>
          <p:spPr>
            <a:xfrm>
              <a:off x="0" y="692502"/>
              <a:ext cx="1294461" cy="97072"/>
            </a:xfrm>
            <a:prstGeom prst="rect">
              <a:avLst/>
            </a:prstGeom>
            <a:solidFill>
              <a:srgbClr val="FBB3C1"/>
            </a:solidFill>
            <a:ln cap="flat">
              <a:noFill/>
              <a:prstDash val="solid"/>
            </a:ln>
          </p:spPr>
          <p:txBody>
            <a:bodyPr vert="horz" wrap="square" lIns="45701" tIns="45701" rIns="45701" bIns="45701" anchor="ctr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" name="Google Shape;150;p5"/>
            <p:cNvSpPr/>
            <p:nvPr/>
          </p:nvSpPr>
          <p:spPr>
            <a:xfrm>
              <a:off x="336581" y="692502"/>
              <a:ext cx="1294461" cy="97072"/>
            </a:xfrm>
            <a:prstGeom prst="rect">
              <a:avLst/>
            </a:prstGeom>
            <a:solidFill>
              <a:srgbClr val="9F00FF"/>
            </a:solidFill>
            <a:ln cap="flat">
              <a:noFill/>
              <a:prstDash val="solid"/>
            </a:ln>
          </p:spPr>
          <p:txBody>
            <a:bodyPr vert="horz" wrap="square" lIns="45701" tIns="45701" rIns="45701" bIns="45701" anchor="ctr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" name="Google Shape;151;p5"/>
            <p:cNvSpPr/>
            <p:nvPr/>
          </p:nvSpPr>
          <p:spPr>
            <a:xfrm>
              <a:off x="673162" y="692502"/>
              <a:ext cx="1294461" cy="97072"/>
            </a:xfrm>
            <a:prstGeom prst="rect">
              <a:avLst/>
            </a:prstGeom>
            <a:solidFill>
              <a:srgbClr val="FD493D"/>
            </a:solidFill>
            <a:ln cap="flat">
              <a:noFill/>
              <a:prstDash val="solid"/>
            </a:ln>
          </p:spPr>
          <p:txBody>
            <a:bodyPr vert="horz" wrap="square" lIns="45701" tIns="45701" rIns="45701" bIns="45701" anchor="ctr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8" name="Google Shape;152;p5"/>
            <p:cNvSpPr/>
            <p:nvPr/>
          </p:nvSpPr>
          <p:spPr>
            <a:xfrm>
              <a:off x="993861" y="692502"/>
              <a:ext cx="1294461" cy="97072"/>
            </a:xfrm>
            <a:prstGeom prst="rect">
              <a:avLst/>
            </a:prstGeom>
            <a:solidFill>
              <a:srgbClr val="FCAF17"/>
            </a:solidFill>
            <a:ln cap="flat">
              <a:noFill/>
              <a:prstDash val="solid"/>
            </a:ln>
          </p:spPr>
          <p:txBody>
            <a:bodyPr vert="horz" wrap="square" lIns="45701" tIns="45701" rIns="45701" bIns="45701" anchor="ctr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9" name="Google Shape;153;p5"/>
            <p:cNvSpPr/>
            <p:nvPr/>
          </p:nvSpPr>
          <p:spPr>
            <a:xfrm>
              <a:off x="1330442" y="692502"/>
              <a:ext cx="1294461" cy="97072"/>
            </a:xfrm>
            <a:prstGeom prst="rect">
              <a:avLst/>
            </a:prstGeom>
            <a:solidFill>
              <a:srgbClr val="B5D8E1"/>
            </a:solidFill>
            <a:ln cap="flat">
              <a:noFill/>
              <a:prstDash val="solid"/>
            </a:ln>
          </p:spPr>
          <p:txBody>
            <a:bodyPr vert="horz" wrap="square" lIns="45701" tIns="45701" rIns="45701" bIns="45701" anchor="ctr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0" name="Google Shape;154;p5"/>
          <p:cNvSpPr txBox="1"/>
          <p:nvPr/>
        </p:nvSpPr>
        <p:spPr>
          <a:xfrm>
            <a:off x="673162" y="1191124"/>
            <a:ext cx="4953697" cy="36830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800" b="0" i="0" u="none" strike="noStrike" kern="0" cap="none" spc="0" baseline="0">
                <a:solidFill>
                  <a:srgbClr val="0C0C0C"/>
                </a:solidFill>
                <a:uFillTx/>
                <a:latin typeface="Calibri"/>
                <a:ea typeface="Calibri"/>
                <a:cs typeface="Calibri"/>
              </a:rPr>
              <a:t>Динамика рынка:</a:t>
            </a:r>
          </a:p>
        </p:txBody>
      </p:sp>
      <p:sp>
        <p:nvSpPr>
          <p:cNvPr id="11" name="Google Shape;156;p5"/>
          <p:cNvSpPr txBox="1"/>
          <p:nvPr/>
        </p:nvSpPr>
        <p:spPr>
          <a:xfrm>
            <a:off x="1083893" y="5236256"/>
            <a:ext cx="7732294" cy="73862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45701" tIns="45701" rIns="45701" bIns="45701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0" i="0" u="none" strike="noStrike" kern="0" cap="none" spc="0" baseline="0">
                <a:solidFill>
                  <a:srgbClr val="0C0C0C"/>
                </a:solidFill>
                <a:uFillTx/>
                <a:latin typeface="Arial"/>
                <a:ea typeface="Calibri"/>
                <a:cs typeface="Arial"/>
              </a:rPr>
              <a:t>Объем рынка VR-приложений для обучения ремонту техники в России остается на стадии активного роста, однако точные данные по сегменту обучения ремонту техники ограничены. Ожидаемый рост рынка VR в России к 2025 году — 7 млрд рублей.</a:t>
            </a:r>
            <a:endParaRPr lang="ru-RU" sz="1400" b="1" i="0" u="none" strike="noStrike" kern="0" cap="none" spc="0" baseline="0">
              <a:solidFill>
                <a:srgbClr val="0C0C0C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2" name="Google Shape;157;p5"/>
          <p:cNvSpPr txBox="1"/>
          <p:nvPr/>
        </p:nvSpPr>
        <p:spPr>
          <a:xfrm>
            <a:off x="83823" y="-1160145"/>
            <a:ext cx="2764788" cy="1835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600" b="0" i="0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rPr>
              <a:t> </a:t>
            </a:r>
          </a:p>
        </p:txBody>
      </p:sp>
      <p:sp>
        <p:nvSpPr>
          <p:cNvPr id="13" name="Google Shape;159;p5"/>
          <p:cNvSpPr txBox="1"/>
          <p:nvPr/>
        </p:nvSpPr>
        <p:spPr>
          <a:xfrm>
            <a:off x="5630326" y="2118363"/>
            <a:ext cx="4011116" cy="95406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0" i="0" u="none" strike="noStrike" kern="0" cap="none" spc="0" baseline="0">
                <a:solidFill>
                  <a:srgbClr val="0C0C0C"/>
                </a:solidFill>
                <a:uFillTx/>
                <a:latin typeface="Arial"/>
                <a:ea typeface="Calibri"/>
                <a:cs typeface="Arial"/>
              </a:rPr>
              <a:t>Проект планирует занять 1-2% рынка VR для обучения ремонту техники в России в ближайшие 3 года, ориентируясь на компании и образовательные учреждения.</a:t>
            </a:r>
            <a:endParaRPr lang="ru-RU" sz="1400" b="0" i="0" u="none" strike="noStrike" kern="0" cap="none" spc="0" baseline="0">
              <a:solidFill>
                <a:srgbClr val="0C0C0C"/>
              </a:solidFill>
              <a:uFillTx/>
              <a:latin typeface="Arial"/>
              <a:ea typeface="Arial"/>
              <a:cs typeface="Arial"/>
            </a:endParaRPr>
          </a:p>
        </p:txBody>
      </p:sp>
      <p:pic>
        <p:nvPicPr>
          <p:cNvPr id="14" name="Рисунок 1" descr="Изображение выглядит как текст, линия, диаграмма, График&#10;&#10;Автоматически созданное описание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25" y="1734049"/>
            <a:ext cx="4462207" cy="3384889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4;p6"/>
          <p:cNvSpPr txBox="1"/>
          <p:nvPr/>
        </p:nvSpPr>
        <p:spPr>
          <a:xfrm>
            <a:off x="610892" y="207925"/>
            <a:ext cx="2564672" cy="29021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285" b="1" i="0" u="none" strike="noStrike" kern="0" cap="none" spc="0" baseline="0">
                <a:solidFill>
                  <a:srgbClr val="0C0C0C"/>
                </a:solidFill>
                <a:uFillTx/>
                <a:latin typeface="Calibri"/>
                <a:ea typeface="Calibri"/>
                <a:cs typeface="Calibri"/>
              </a:rPr>
              <a:t>Описание продукта и технологии</a:t>
            </a:r>
          </a:p>
        </p:txBody>
      </p:sp>
      <p:cxnSp>
        <p:nvCxnSpPr>
          <p:cNvPr id="3" name="Google Shape;165;p6"/>
          <p:cNvCxnSpPr/>
          <p:nvPr/>
        </p:nvCxnSpPr>
        <p:spPr>
          <a:xfrm>
            <a:off x="381003" y="754416"/>
            <a:ext cx="9144000" cy="0"/>
          </a:xfrm>
          <a:prstGeom prst="straightConnector1">
            <a:avLst/>
          </a:prstGeom>
          <a:noFill/>
          <a:ln w="9528" cap="flat">
            <a:solidFill>
              <a:srgbClr val="8E708F"/>
            </a:solidFill>
            <a:custDash>
              <a:ds d="100000" sp="100000"/>
            </a:custDash>
            <a:miter/>
          </a:ln>
        </p:spPr>
      </p:cxnSp>
      <p:cxnSp>
        <p:nvCxnSpPr>
          <p:cNvPr id="4" name="Google Shape;166;p6"/>
          <p:cNvCxnSpPr/>
          <p:nvPr/>
        </p:nvCxnSpPr>
        <p:spPr>
          <a:xfrm>
            <a:off x="4901568" y="754416"/>
            <a:ext cx="0" cy="6103584"/>
          </a:xfrm>
          <a:prstGeom prst="straightConnector1">
            <a:avLst/>
          </a:prstGeom>
          <a:noFill/>
          <a:ln w="9528" cap="flat">
            <a:solidFill>
              <a:srgbClr val="8E708F"/>
            </a:solidFill>
            <a:custDash>
              <a:ds d="100000" sp="100000"/>
            </a:custDash>
            <a:miter/>
          </a:ln>
        </p:spPr>
      </p:cxnSp>
      <p:sp>
        <p:nvSpPr>
          <p:cNvPr id="5" name="Google Shape;167;p6"/>
          <p:cNvSpPr/>
          <p:nvPr/>
        </p:nvSpPr>
        <p:spPr>
          <a:xfrm>
            <a:off x="530013" y="1165887"/>
            <a:ext cx="4225232" cy="2639333"/>
          </a:xfrm>
          <a:custGeom>
            <a:avLst>
              <a:gd name="f0" fmla="val 46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12701" cap="flat">
            <a:solidFill>
              <a:srgbClr val="7F7F7F"/>
            </a:solidFill>
            <a:prstDash val="solid"/>
            <a:miter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600" b="1" i="0" u="none" strike="noStrike" kern="0" cap="none" spc="0" baseline="0">
                <a:solidFill>
                  <a:srgbClr val="0C0C0C"/>
                </a:solidFill>
                <a:uFillTx/>
                <a:latin typeface="Times New Roman"/>
                <a:ea typeface="Times New Roman"/>
                <a:cs typeface="Times New Roman"/>
              </a:rPr>
              <a:t>Какой продукт (товар/ услуга/ устройство/ ПО/ технология/ процесс и т.д.) будет продаваться:</a:t>
            </a:r>
          </a:p>
          <a:p>
            <a:pPr marL="285750" marR="0" lvl="0" indent="-184151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600" b="0" i="0" u="none" strike="noStrike" kern="0" cap="none" spc="0" baseline="0">
              <a:solidFill>
                <a:srgbClr val="417B84"/>
              </a:solidFill>
              <a:uFillTx/>
              <a:latin typeface="Calibri"/>
              <a:ea typeface="Calibri"/>
              <a:cs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B84"/>
              </a:buClr>
              <a:buSzPts val="16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600" b="0" i="0" u="none" strike="noStrike" kern="0" cap="none" spc="0" baseline="0">
                <a:solidFill>
                  <a:srgbClr val="417B84"/>
                </a:solidFill>
                <a:uFillTx/>
                <a:latin typeface="Calibri"/>
                <a:ea typeface="Calibri"/>
                <a:cs typeface="Calibri"/>
              </a:rPr>
              <a:t>Приложение виртуальной реальности для подготовки технических специалистов</a:t>
            </a:r>
          </a:p>
          <a:p>
            <a:pPr marL="285750" marR="0" lvl="0" indent="-184151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600" b="0" i="0" u="none" strike="noStrike" kern="0" cap="none" spc="0" baseline="0">
              <a:solidFill>
                <a:srgbClr val="417B84"/>
              </a:solidFill>
              <a:uFillTx/>
              <a:latin typeface="Calibri"/>
              <a:ea typeface="Calibri"/>
              <a:cs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B84"/>
              </a:buClr>
              <a:buSzPts val="16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600" b="0" i="0" u="none" strike="noStrike" kern="0" cap="none" spc="0" baseline="0">
                <a:solidFill>
                  <a:srgbClr val="417B84"/>
                </a:solidFill>
                <a:uFillTx/>
                <a:latin typeface="Calibri"/>
                <a:ea typeface="Calibri"/>
                <a:cs typeface="Calibri"/>
              </a:rPr>
              <a:t>Курсы и методические материалы</a:t>
            </a:r>
          </a:p>
        </p:txBody>
      </p:sp>
      <p:sp>
        <p:nvSpPr>
          <p:cNvPr id="6" name="Google Shape;168;p6"/>
          <p:cNvSpPr/>
          <p:nvPr/>
        </p:nvSpPr>
        <p:spPr>
          <a:xfrm>
            <a:off x="530013" y="3984388"/>
            <a:ext cx="4225232" cy="2641939"/>
          </a:xfrm>
          <a:custGeom>
            <a:avLst>
              <a:gd name="f0" fmla="val 46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12701" cap="flat">
            <a:solidFill>
              <a:srgbClr val="7F7F7F"/>
            </a:solidFill>
            <a:prstDash val="solid"/>
            <a:miter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600" b="1" i="0" u="none" strike="noStrike" kern="0" cap="none" spc="0" baseline="0">
                <a:solidFill>
                  <a:srgbClr val="0C0C0C"/>
                </a:solidFill>
                <a:uFillTx/>
                <a:latin typeface="Times New Roman"/>
                <a:ea typeface="Times New Roman"/>
                <a:cs typeface="Times New Roman"/>
              </a:rPr>
              <a:t>Описание механики использования продукта клиентом: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600" b="1" i="0" u="none" strike="noStrike" kern="0" cap="none" spc="0" baseline="0">
              <a:solidFill>
                <a:srgbClr val="0C0C0C"/>
              </a:solidFill>
              <a:uFillTx/>
              <a:latin typeface="Times New Roman"/>
              <a:ea typeface="Times New Roman"/>
              <a:cs typeface="Times New Roman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B84"/>
              </a:buClr>
              <a:buSzPts val="15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500" b="0" i="0" u="none" strike="noStrike" kern="0" cap="none" spc="0" baseline="0">
                <a:solidFill>
                  <a:srgbClr val="417B84"/>
                </a:solidFill>
                <a:uFillTx/>
                <a:latin typeface="Calibri"/>
                <a:ea typeface="Calibri"/>
                <a:cs typeface="Calibri"/>
              </a:rPr>
              <a:t>Пользователь регистрируется в приложении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B84"/>
              </a:buClr>
              <a:buSzPts val="15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500" b="0" i="0" u="none" strike="noStrike" kern="0" cap="none" spc="0" baseline="0">
                <a:solidFill>
                  <a:srgbClr val="417B84"/>
                </a:solidFill>
                <a:uFillTx/>
                <a:latin typeface="Calibri"/>
                <a:ea typeface="Calibri"/>
                <a:cs typeface="Calibri"/>
              </a:rPr>
              <a:t>Пользователь  надевает шлем  и запускает приложение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B84"/>
              </a:buClr>
              <a:buSzPts val="15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500" b="0" i="0" u="none" strike="noStrike" kern="0" cap="none" spc="0" baseline="0">
                <a:solidFill>
                  <a:srgbClr val="417B84"/>
                </a:solidFill>
                <a:uFillTx/>
                <a:latin typeface="Calibri"/>
                <a:ea typeface="Calibri"/>
                <a:cs typeface="Calibri"/>
              </a:rPr>
              <a:t>Пользователь выбирает сценарий обучения 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B84"/>
              </a:buClr>
              <a:buSzPts val="15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500" b="0" i="0" u="none" strike="noStrike" kern="0" cap="none" spc="0" baseline="0">
                <a:solidFill>
                  <a:srgbClr val="417B84"/>
                </a:solidFill>
                <a:uFillTx/>
                <a:latin typeface="Calibri"/>
                <a:ea typeface="Calibri"/>
                <a:cs typeface="Calibri"/>
              </a:rPr>
              <a:t>Пользователь практикуется на </a:t>
            </a:r>
            <a:r>
              <a:rPr lang="en-US" sz="1500" b="0" i="0" u="none" strike="noStrike" kern="0" cap="none" spc="0" baseline="0">
                <a:solidFill>
                  <a:srgbClr val="417B84"/>
                </a:solidFill>
                <a:uFillTx/>
                <a:latin typeface="Calibri"/>
                <a:ea typeface="Calibri"/>
                <a:cs typeface="Calibri"/>
              </a:rPr>
              <a:t>VR </a:t>
            </a:r>
            <a:r>
              <a:rPr lang="ru-RU" sz="1500" b="0" i="0" u="none" strike="noStrike" kern="0" cap="none" spc="0" baseline="0">
                <a:solidFill>
                  <a:srgbClr val="417B84"/>
                </a:solidFill>
                <a:uFillTx/>
                <a:latin typeface="Calibri"/>
                <a:ea typeface="Calibri"/>
                <a:cs typeface="Calibri"/>
              </a:rPr>
              <a:t>симуляции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B84"/>
              </a:buClr>
              <a:buSzPts val="15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500" b="0" i="0" u="none" strike="noStrike" kern="0" cap="none" spc="0" baseline="0">
                <a:solidFill>
                  <a:srgbClr val="417B84"/>
                </a:solidFill>
                <a:uFillTx/>
                <a:latin typeface="Calibri"/>
                <a:ea typeface="Calibri"/>
                <a:cs typeface="Calibri"/>
              </a:rPr>
              <a:t>После практики получает соответствующую оценку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600" b="1" i="0" u="none" strike="noStrike" kern="0" cap="none" spc="0" baseline="0">
              <a:solidFill>
                <a:srgbClr val="0C0C0C"/>
              </a:solidFill>
              <a:uFillTx/>
              <a:latin typeface="Times New Roman"/>
              <a:ea typeface="Times New Roman"/>
              <a:cs typeface="Times New Roman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600" b="1" i="0" u="none" strike="noStrike" kern="0" cap="none" spc="0" baseline="0">
              <a:solidFill>
                <a:srgbClr val="0C0C0C"/>
              </a:solidFill>
              <a:uFillTx/>
              <a:latin typeface="Times New Roman"/>
              <a:ea typeface="Times New Roman"/>
              <a:cs typeface="Times New Roman"/>
            </a:endParaRPr>
          </a:p>
        </p:txBody>
      </p:sp>
      <p:grpSp>
        <p:nvGrpSpPr>
          <p:cNvPr id="7" name="Google Shape;169;p6"/>
          <p:cNvGrpSpPr/>
          <p:nvPr/>
        </p:nvGrpSpPr>
        <p:grpSpPr>
          <a:xfrm>
            <a:off x="0" y="692502"/>
            <a:ext cx="2624903" cy="97072"/>
            <a:chOff x="0" y="692502"/>
            <a:chExt cx="2624903" cy="97072"/>
          </a:xfrm>
        </p:grpSpPr>
        <p:sp>
          <p:nvSpPr>
            <p:cNvPr id="8" name="Google Shape;170;p6"/>
            <p:cNvSpPr/>
            <p:nvPr/>
          </p:nvSpPr>
          <p:spPr>
            <a:xfrm>
              <a:off x="0" y="692502"/>
              <a:ext cx="1294461" cy="97072"/>
            </a:xfrm>
            <a:prstGeom prst="rect">
              <a:avLst/>
            </a:prstGeom>
            <a:solidFill>
              <a:srgbClr val="FBB3C1"/>
            </a:solidFill>
            <a:ln cap="flat">
              <a:noFill/>
              <a:prstDash val="solid"/>
            </a:ln>
          </p:spPr>
          <p:txBody>
            <a:bodyPr vert="horz" wrap="square" lIns="45701" tIns="45701" rIns="45701" bIns="45701" anchor="ctr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9" name="Google Shape;171;p6"/>
            <p:cNvSpPr/>
            <p:nvPr/>
          </p:nvSpPr>
          <p:spPr>
            <a:xfrm>
              <a:off x="336581" y="692502"/>
              <a:ext cx="1294461" cy="97072"/>
            </a:xfrm>
            <a:prstGeom prst="rect">
              <a:avLst/>
            </a:prstGeom>
            <a:solidFill>
              <a:srgbClr val="9F00FF"/>
            </a:solidFill>
            <a:ln cap="flat">
              <a:noFill/>
              <a:prstDash val="solid"/>
            </a:ln>
          </p:spPr>
          <p:txBody>
            <a:bodyPr vert="horz" wrap="square" lIns="45701" tIns="45701" rIns="45701" bIns="45701" anchor="ctr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0" name="Google Shape;172;p6"/>
            <p:cNvSpPr/>
            <p:nvPr/>
          </p:nvSpPr>
          <p:spPr>
            <a:xfrm>
              <a:off x="673162" y="692502"/>
              <a:ext cx="1294461" cy="97072"/>
            </a:xfrm>
            <a:prstGeom prst="rect">
              <a:avLst/>
            </a:prstGeom>
            <a:solidFill>
              <a:srgbClr val="FD493D"/>
            </a:solidFill>
            <a:ln cap="flat">
              <a:noFill/>
              <a:prstDash val="solid"/>
            </a:ln>
          </p:spPr>
          <p:txBody>
            <a:bodyPr vert="horz" wrap="square" lIns="45701" tIns="45701" rIns="45701" bIns="45701" anchor="ctr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1" name="Google Shape;173;p6"/>
            <p:cNvSpPr/>
            <p:nvPr/>
          </p:nvSpPr>
          <p:spPr>
            <a:xfrm>
              <a:off x="993861" y="692502"/>
              <a:ext cx="1294461" cy="97072"/>
            </a:xfrm>
            <a:prstGeom prst="rect">
              <a:avLst/>
            </a:prstGeom>
            <a:solidFill>
              <a:srgbClr val="FCAF17"/>
            </a:solidFill>
            <a:ln cap="flat">
              <a:noFill/>
              <a:prstDash val="solid"/>
            </a:ln>
          </p:spPr>
          <p:txBody>
            <a:bodyPr vert="horz" wrap="square" lIns="45701" tIns="45701" rIns="45701" bIns="45701" anchor="ctr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2" name="Google Shape;174;p6"/>
            <p:cNvSpPr/>
            <p:nvPr/>
          </p:nvSpPr>
          <p:spPr>
            <a:xfrm>
              <a:off x="1330442" y="692502"/>
              <a:ext cx="1294461" cy="97072"/>
            </a:xfrm>
            <a:prstGeom prst="rect">
              <a:avLst/>
            </a:prstGeom>
            <a:solidFill>
              <a:srgbClr val="B5D8E1"/>
            </a:solidFill>
            <a:ln cap="flat">
              <a:noFill/>
              <a:prstDash val="solid"/>
            </a:ln>
          </p:spPr>
          <p:txBody>
            <a:bodyPr vert="horz" wrap="square" lIns="45701" tIns="45701" rIns="45701" bIns="45701" anchor="ctr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3" name="Google Shape;175;p6"/>
          <p:cNvSpPr txBox="1"/>
          <p:nvPr/>
        </p:nvSpPr>
        <p:spPr>
          <a:xfrm>
            <a:off x="4755510" y="-1247141"/>
            <a:ext cx="4359273" cy="2990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600" b="0" i="0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rPr>
              <a:t> </a:t>
            </a:r>
          </a:p>
        </p:txBody>
      </p:sp>
      <p:pic>
        <p:nvPicPr>
          <p:cNvPr id="14" name="Google Shape;176;p6"/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4852072" y="0"/>
            <a:ext cx="4940932" cy="51047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89F76E35-B22A-C570-0ABE-F67A636C71E2}"/>
              </a:ext>
            </a:extLst>
          </p:cNvPr>
          <p:cNvSpPr/>
          <p:nvPr/>
        </p:nvSpPr>
        <p:spPr>
          <a:xfrm>
            <a:off x="8668728" y="912497"/>
            <a:ext cx="871020" cy="46730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81;p7"/>
          <p:cNvSpPr txBox="1"/>
          <p:nvPr/>
        </p:nvSpPr>
        <p:spPr>
          <a:xfrm>
            <a:off x="610892" y="207925"/>
            <a:ext cx="2564672" cy="29021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285" b="1" i="0" u="none" strike="noStrike" kern="0" cap="none" spc="0" baseline="0">
                <a:solidFill>
                  <a:srgbClr val="0C0C0C"/>
                </a:solidFill>
                <a:uFillTx/>
                <a:latin typeface="Calibri"/>
                <a:ea typeface="Calibri"/>
                <a:cs typeface="Calibri"/>
              </a:rPr>
              <a:t>Описание продукта и технологии</a:t>
            </a:r>
          </a:p>
        </p:txBody>
      </p:sp>
      <p:cxnSp>
        <p:nvCxnSpPr>
          <p:cNvPr id="3" name="Google Shape;182;p7"/>
          <p:cNvCxnSpPr/>
          <p:nvPr/>
        </p:nvCxnSpPr>
        <p:spPr>
          <a:xfrm>
            <a:off x="381003" y="754416"/>
            <a:ext cx="9144000" cy="0"/>
          </a:xfrm>
          <a:prstGeom prst="straightConnector1">
            <a:avLst/>
          </a:prstGeom>
          <a:noFill/>
          <a:ln w="9528" cap="flat">
            <a:solidFill>
              <a:srgbClr val="8E708F"/>
            </a:solidFill>
            <a:custDash>
              <a:ds d="100000" sp="100000"/>
            </a:custDash>
            <a:miter/>
          </a:ln>
        </p:spPr>
      </p:cxnSp>
      <p:sp>
        <p:nvSpPr>
          <p:cNvPr id="4" name="Google Shape;183;p7"/>
          <p:cNvSpPr/>
          <p:nvPr/>
        </p:nvSpPr>
        <p:spPr>
          <a:xfrm>
            <a:off x="594972" y="1165887"/>
            <a:ext cx="5643466" cy="2639333"/>
          </a:xfrm>
          <a:custGeom>
            <a:avLst>
              <a:gd name="f0" fmla="val 46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12701" cap="flat">
            <a:solidFill>
              <a:srgbClr val="7F7F7F"/>
            </a:solidFill>
            <a:prstDash val="solid"/>
            <a:miter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i="0" u="none" strike="noStrike" kern="0" cap="none" spc="0" baseline="0">
                <a:solidFill>
                  <a:srgbClr val="0C0C0C"/>
                </a:solidFill>
                <a:uFillTx/>
                <a:latin typeface="Calibri"/>
                <a:ea typeface="Calibri"/>
                <a:cs typeface="Calibri"/>
              </a:rPr>
              <a:t>Потребительские сегменты:​</a:t>
            </a:r>
            <a:endParaRPr lang="ru-RU" sz="1400" b="0" i="0" u="none" strike="noStrike" kern="0" cap="none" spc="0" baseline="0">
              <a:solidFill>
                <a:srgbClr val="0C0C0C"/>
              </a:solidFill>
              <a:uFillTx/>
              <a:latin typeface="Calibri"/>
              <a:ea typeface="Calibri"/>
              <a:cs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00" b="1" i="0" u="none" strike="noStrike" kern="0" cap="none" spc="0" baseline="0">
                <a:solidFill>
                  <a:srgbClr val="417B84"/>
                </a:solidFill>
                <a:uFillTx/>
                <a:latin typeface="Arial"/>
                <a:ea typeface="Calibri"/>
                <a:cs typeface="Arial"/>
              </a:rPr>
              <a:t>Образовательные учреждения</a:t>
            </a:r>
            <a:r>
              <a:rPr lang="en-US" sz="1100" b="0" i="0" u="none" strike="noStrike" kern="0" cap="none" spc="0" baseline="0">
                <a:solidFill>
                  <a:srgbClr val="417B84"/>
                </a:solidFill>
                <a:uFillTx/>
                <a:latin typeface="Arial"/>
                <a:ea typeface="Calibri"/>
                <a:cs typeface="Arial"/>
              </a:rPr>
              <a:t> — колледжи и университеты, заинтересованные в инновационных методах обучения, снижении затрат и повышении безопасности.</a:t>
            </a:r>
            <a:endParaRPr lang="en-US" sz="11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100" b="0" i="0" u="none" strike="noStrike" kern="0" cap="none" spc="0" baseline="0">
              <a:solidFill>
                <a:srgbClr val="417B84"/>
              </a:solidFill>
              <a:uFillTx/>
              <a:latin typeface="Arial"/>
              <a:ea typeface="Calibri"/>
              <a:cs typeface="Arial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00" b="1" i="0" u="none" strike="noStrike" kern="0" cap="none" spc="0" baseline="0">
                <a:solidFill>
                  <a:srgbClr val="417B84"/>
                </a:solidFill>
                <a:uFillTx/>
                <a:latin typeface="Arial"/>
                <a:ea typeface="Calibri"/>
                <a:cs typeface="Arial"/>
              </a:rPr>
              <a:t>Промышленные предприятия</a:t>
            </a:r>
            <a:r>
              <a:rPr lang="en-US" sz="1100" b="0" i="0" u="none" strike="noStrike" kern="0" cap="none" spc="0" baseline="0">
                <a:solidFill>
                  <a:srgbClr val="417B84"/>
                </a:solidFill>
                <a:uFillTx/>
                <a:latin typeface="Arial"/>
                <a:ea typeface="Calibri"/>
                <a:cs typeface="Arial"/>
              </a:rPr>
              <a:t> — компании, работающие с дорогостоящей техникой, стремящиеся повысить эффективность и безопасность обучения сотрудников.</a:t>
            </a:r>
            <a:endParaRPr lang="en-US" sz="11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100" b="0" i="0" u="none" strike="noStrike" kern="0" cap="none" spc="0" baseline="0">
              <a:solidFill>
                <a:srgbClr val="417B84"/>
              </a:solidFill>
              <a:uFillTx/>
              <a:latin typeface="Arial"/>
              <a:ea typeface="Calibri"/>
              <a:cs typeface="Arial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00" b="1" i="0" u="none" strike="noStrike" kern="0" cap="none" spc="0" baseline="0">
                <a:solidFill>
                  <a:srgbClr val="417B84"/>
                </a:solidFill>
                <a:uFillTx/>
                <a:latin typeface="Arial"/>
                <a:ea typeface="Calibri"/>
                <a:cs typeface="Arial"/>
              </a:rPr>
              <a:t>Малые и средние предприятия</a:t>
            </a:r>
            <a:r>
              <a:rPr lang="en-US" sz="1100" b="0" i="0" u="none" strike="noStrike" kern="0" cap="none" spc="0" baseline="0">
                <a:solidFill>
                  <a:srgbClr val="417B84"/>
                </a:solidFill>
                <a:uFillTx/>
                <a:latin typeface="Arial"/>
                <a:ea typeface="Calibri"/>
                <a:cs typeface="Arial"/>
              </a:rPr>
              <a:t> — организации, ищущие экономичные способы обучения персонала без дорогостоящего оборудования.</a:t>
            </a:r>
            <a:endParaRPr lang="en-US" sz="11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100" b="0" i="0" u="none" strike="noStrike" kern="0" cap="none" spc="0" baseline="0">
              <a:solidFill>
                <a:srgbClr val="417B84"/>
              </a:solidFill>
              <a:uFillTx/>
              <a:latin typeface="Arial"/>
              <a:ea typeface="Calibri"/>
              <a:cs typeface="Aria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100" b="0" i="0" u="none" strike="noStrike" kern="0" cap="none" spc="0" baseline="0">
              <a:solidFill>
                <a:srgbClr val="417B84"/>
              </a:solidFill>
              <a:uFillTx/>
              <a:latin typeface="Calibri"/>
              <a:ea typeface="Calibri"/>
              <a:cs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100" b="0" i="0" u="none" strike="noStrike" kern="0" cap="none" spc="0" baseline="0">
              <a:solidFill>
                <a:srgbClr val="417B84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184;p7"/>
          <p:cNvSpPr/>
          <p:nvPr/>
        </p:nvSpPr>
        <p:spPr>
          <a:xfrm>
            <a:off x="530223" y="3984626"/>
            <a:ext cx="8930643" cy="2642231"/>
          </a:xfrm>
          <a:custGeom>
            <a:avLst>
              <a:gd name="f0" fmla="val 46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12701" cap="flat">
            <a:solidFill>
              <a:srgbClr val="7F7F7F"/>
            </a:solidFill>
            <a:prstDash val="solid"/>
            <a:miter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600" b="1" i="0" u="none" strike="noStrike" kern="0" cap="none" spc="0" baseline="0">
                <a:solidFill>
                  <a:srgbClr val="0C0C0C"/>
                </a:solidFill>
                <a:uFillTx/>
                <a:latin typeface="Times New Roman"/>
                <a:ea typeface="Times New Roman"/>
                <a:cs typeface="Times New Roman"/>
              </a:rPr>
              <a:t>Портрет клиента: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600" b="0" i="0" u="none" strike="noStrike" kern="0" cap="none" spc="0" baseline="0">
                <a:solidFill>
                  <a:srgbClr val="0C0C0C"/>
                </a:solidFill>
                <a:uFillTx/>
                <a:latin typeface="Arial"/>
                <a:ea typeface="Calibri"/>
                <a:cs typeface="Arial"/>
              </a:rPr>
              <a:t>Компании, работающие с тяжелой техникой (например, металлургия, энергетика), которые ищут решения для повышения безопасности и эффективности обучения сотрудников. </a:t>
            </a:r>
            <a:endParaRPr lang="ru-RU" sz="1400" b="0" i="0" u="none" strike="noStrike" kern="0" cap="none" spc="0" baseline="0">
              <a:solidFill>
                <a:srgbClr val="0C0C0C"/>
              </a:solidFill>
              <a:uFillTx/>
              <a:latin typeface="Arial"/>
              <a:ea typeface="Calibri"/>
              <a:cs typeface="Aria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600" b="0" i="0" u="none" strike="noStrike" kern="0" cap="none" spc="0" baseline="0">
              <a:solidFill>
                <a:srgbClr val="0C0C0C"/>
              </a:solidFill>
              <a:uFillTx/>
              <a:latin typeface="Arial"/>
              <a:ea typeface="Calibri"/>
              <a:cs typeface="Aria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600" b="0" i="0" u="none" strike="noStrike" kern="0" cap="none" spc="0" baseline="0">
                <a:solidFill>
                  <a:srgbClr val="0C0C0C"/>
                </a:solidFill>
                <a:uFillTx/>
                <a:latin typeface="Arial"/>
                <a:ea typeface="Calibri"/>
                <a:cs typeface="Arial"/>
              </a:rPr>
              <a:t>Их мотивация: снижение затрат на традиционное обучение, улучшение качества работ и минимизация рисков при ремонте дорогого оборудования.</a:t>
            </a:r>
            <a:endParaRPr lang="ru-RU" sz="1400" b="0" i="0" u="none" strike="noStrike" kern="0" cap="none" spc="0" baseline="0">
              <a:solidFill>
                <a:srgbClr val="0C0C0C"/>
              </a:solidFill>
              <a:uFillTx/>
              <a:latin typeface="Arial"/>
              <a:ea typeface="Arial"/>
              <a:cs typeface="Aria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600" b="0" i="0" u="none" strike="noStrike" kern="0" cap="none" spc="0" baseline="0">
              <a:solidFill>
                <a:srgbClr val="417B84"/>
              </a:solidFill>
              <a:uFillTx/>
              <a:latin typeface="Calibri"/>
              <a:ea typeface="Calibri"/>
              <a:cs typeface="Calibri"/>
            </a:endParaRPr>
          </a:p>
        </p:txBody>
      </p:sp>
      <p:grpSp>
        <p:nvGrpSpPr>
          <p:cNvPr id="6" name="Google Shape;185;p7"/>
          <p:cNvGrpSpPr/>
          <p:nvPr/>
        </p:nvGrpSpPr>
        <p:grpSpPr>
          <a:xfrm>
            <a:off x="0" y="692502"/>
            <a:ext cx="2624903" cy="97072"/>
            <a:chOff x="0" y="692502"/>
            <a:chExt cx="2624903" cy="97072"/>
          </a:xfrm>
        </p:grpSpPr>
        <p:sp>
          <p:nvSpPr>
            <p:cNvPr id="7" name="Google Shape;186;p7"/>
            <p:cNvSpPr/>
            <p:nvPr/>
          </p:nvSpPr>
          <p:spPr>
            <a:xfrm>
              <a:off x="0" y="692502"/>
              <a:ext cx="1294461" cy="97072"/>
            </a:xfrm>
            <a:prstGeom prst="rect">
              <a:avLst/>
            </a:prstGeom>
            <a:solidFill>
              <a:srgbClr val="FBB3C1"/>
            </a:solidFill>
            <a:ln cap="flat">
              <a:noFill/>
              <a:prstDash val="solid"/>
            </a:ln>
          </p:spPr>
          <p:txBody>
            <a:bodyPr vert="horz" wrap="square" lIns="45701" tIns="45701" rIns="45701" bIns="45701" anchor="ctr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8" name="Google Shape;187;p7"/>
            <p:cNvSpPr/>
            <p:nvPr/>
          </p:nvSpPr>
          <p:spPr>
            <a:xfrm>
              <a:off x="336581" y="692502"/>
              <a:ext cx="1294461" cy="97072"/>
            </a:xfrm>
            <a:prstGeom prst="rect">
              <a:avLst/>
            </a:prstGeom>
            <a:solidFill>
              <a:srgbClr val="9F00FF"/>
            </a:solidFill>
            <a:ln cap="flat">
              <a:noFill/>
              <a:prstDash val="solid"/>
            </a:ln>
          </p:spPr>
          <p:txBody>
            <a:bodyPr vert="horz" wrap="square" lIns="45701" tIns="45701" rIns="45701" bIns="45701" anchor="ctr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9" name="Google Shape;188;p7"/>
            <p:cNvSpPr/>
            <p:nvPr/>
          </p:nvSpPr>
          <p:spPr>
            <a:xfrm>
              <a:off x="673162" y="692502"/>
              <a:ext cx="1294461" cy="97072"/>
            </a:xfrm>
            <a:prstGeom prst="rect">
              <a:avLst/>
            </a:prstGeom>
            <a:solidFill>
              <a:srgbClr val="FD493D"/>
            </a:solidFill>
            <a:ln cap="flat">
              <a:noFill/>
              <a:prstDash val="solid"/>
            </a:ln>
          </p:spPr>
          <p:txBody>
            <a:bodyPr vert="horz" wrap="square" lIns="45701" tIns="45701" rIns="45701" bIns="45701" anchor="ctr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0" name="Google Shape;189;p7"/>
            <p:cNvSpPr/>
            <p:nvPr/>
          </p:nvSpPr>
          <p:spPr>
            <a:xfrm>
              <a:off x="993861" y="692502"/>
              <a:ext cx="1294461" cy="97072"/>
            </a:xfrm>
            <a:prstGeom prst="rect">
              <a:avLst/>
            </a:prstGeom>
            <a:solidFill>
              <a:srgbClr val="FCAF17"/>
            </a:solidFill>
            <a:ln cap="flat">
              <a:noFill/>
              <a:prstDash val="solid"/>
            </a:ln>
          </p:spPr>
          <p:txBody>
            <a:bodyPr vert="horz" wrap="square" lIns="45701" tIns="45701" rIns="45701" bIns="45701" anchor="ctr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1" name="Google Shape;190;p7"/>
            <p:cNvSpPr/>
            <p:nvPr/>
          </p:nvSpPr>
          <p:spPr>
            <a:xfrm>
              <a:off x="1330442" y="692502"/>
              <a:ext cx="1294461" cy="97072"/>
            </a:xfrm>
            <a:prstGeom prst="rect">
              <a:avLst/>
            </a:prstGeom>
            <a:solidFill>
              <a:srgbClr val="B5D8E1"/>
            </a:solidFill>
            <a:ln cap="flat">
              <a:noFill/>
              <a:prstDash val="solid"/>
            </a:ln>
          </p:spPr>
          <p:txBody>
            <a:bodyPr vert="horz" wrap="square" lIns="45701" tIns="45701" rIns="45701" bIns="45701" anchor="ctr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95;p8"/>
          <p:cNvSpPr txBox="1"/>
          <p:nvPr/>
        </p:nvSpPr>
        <p:spPr>
          <a:xfrm>
            <a:off x="248826" y="398202"/>
            <a:ext cx="1567802" cy="2942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285" b="1" i="0" u="none" strike="noStrike" kern="0" cap="none" spc="0" baseline="0">
                <a:solidFill>
                  <a:srgbClr val="0C0C0C"/>
                </a:solidFill>
                <a:uFillTx/>
                <a:latin typeface="Calibri"/>
                <a:ea typeface="Calibri"/>
                <a:cs typeface="Calibri"/>
              </a:rPr>
              <a:t>Конкуренты</a:t>
            </a:r>
          </a:p>
        </p:txBody>
      </p:sp>
      <p:cxnSp>
        <p:nvCxnSpPr>
          <p:cNvPr id="3" name="Google Shape;196;p8"/>
          <p:cNvCxnSpPr/>
          <p:nvPr/>
        </p:nvCxnSpPr>
        <p:spPr>
          <a:xfrm>
            <a:off x="381003" y="754416"/>
            <a:ext cx="9144000" cy="0"/>
          </a:xfrm>
          <a:prstGeom prst="straightConnector1">
            <a:avLst/>
          </a:prstGeom>
          <a:noFill/>
          <a:ln w="9528" cap="flat">
            <a:solidFill>
              <a:srgbClr val="8E708F"/>
            </a:solidFill>
            <a:custDash>
              <a:ds d="100000" sp="100000"/>
            </a:custDash>
            <a:miter/>
          </a:ln>
        </p:spPr>
      </p:cxnSp>
      <p:graphicFrame>
        <p:nvGraphicFramePr>
          <p:cNvPr id="4" name="Google Shape;197;p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774542"/>
              </p:ext>
            </p:extLst>
          </p:nvPr>
        </p:nvGraphicFramePr>
        <p:xfrm>
          <a:off x="378744" y="1375632"/>
          <a:ext cx="6242413" cy="5168577"/>
        </p:xfrm>
        <a:graphic>
          <a:graphicData uri="http://schemas.openxmlformats.org/drawingml/2006/table">
            <a:tbl>
              <a:tblPr firstRow="1" bandRow="1">
                <a:effectLst/>
                <a:tableStyleId>{00EA96D1-45F4-49FB-B5BC-6D79D4DA62C2}</a:tableStyleId>
              </a:tblPr>
              <a:tblGrid>
                <a:gridCol w="1102382">
                  <a:extLst>
                    <a:ext uri="{9D8B030D-6E8A-4147-A177-3AD203B41FA5}">
                      <a16:colId xmlns:a16="http://schemas.microsoft.com/office/drawing/2014/main" val="4103583679"/>
                    </a:ext>
                  </a:extLst>
                </a:gridCol>
                <a:gridCol w="1270997">
                  <a:extLst>
                    <a:ext uri="{9D8B030D-6E8A-4147-A177-3AD203B41FA5}">
                      <a16:colId xmlns:a16="http://schemas.microsoft.com/office/drawing/2014/main" val="2691568207"/>
                    </a:ext>
                  </a:extLst>
                </a:gridCol>
                <a:gridCol w="925455">
                  <a:extLst>
                    <a:ext uri="{9D8B030D-6E8A-4147-A177-3AD203B41FA5}">
                      <a16:colId xmlns:a16="http://schemas.microsoft.com/office/drawing/2014/main" val="2704459113"/>
                    </a:ext>
                  </a:extLst>
                </a:gridCol>
                <a:gridCol w="895023">
                  <a:extLst>
                    <a:ext uri="{9D8B030D-6E8A-4147-A177-3AD203B41FA5}">
                      <a16:colId xmlns:a16="http://schemas.microsoft.com/office/drawing/2014/main" val="1434951129"/>
                    </a:ext>
                  </a:extLst>
                </a:gridCol>
                <a:gridCol w="925637">
                  <a:extLst>
                    <a:ext uri="{9D8B030D-6E8A-4147-A177-3AD203B41FA5}">
                      <a16:colId xmlns:a16="http://schemas.microsoft.com/office/drawing/2014/main" val="3783501174"/>
                    </a:ext>
                  </a:extLst>
                </a:gridCol>
                <a:gridCol w="1122919">
                  <a:extLst>
                    <a:ext uri="{9D8B030D-6E8A-4147-A177-3AD203B41FA5}">
                      <a16:colId xmlns:a16="http://schemas.microsoft.com/office/drawing/2014/main" val="3157418966"/>
                    </a:ext>
                  </a:extLst>
                </a:gridCol>
              </a:tblGrid>
              <a:tr h="95347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1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Ключевые характеристики компании/ продукта</a:t>
                      </a:r>
                    </a:p>
                  </a:txBody>
                  <a:tcPr marL="60524" marR="60524" marT="29626" marB="29626" anchor="ctr">
                    <a:lnL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4848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strike="noStrike" cap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TechSkillVR</a:t>
                      </a:r>
                    </a:p>
                  </a:txBody>
                  <a:tcPr marL="60524" marR="60524" marT="29626" marB="29626" anchor="ctr">
                    <a:lnL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4848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Номикс</a:t>
                      </a:r>
                      <a:r>
                        <a:rPr lang="ru-RU" sz="80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</a:p>
                  </a:txBody>
                  <a:tcPr marL="60524" marR="60524" marT="29626" marB="29626" anchor="ctr">
                    <a:lnL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4848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Техноматика</a:t>
                      </a:r>
                    </a:p>
                  </a:txBody>
                  <a:tcPr marL="60524" marR="60524" marT="29626" marB="29626" anchor="ctr">
                    <a:lnL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4848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 i="0" u="none" strike="noStrike" cap="none" dirty="0" err="1">
                          <a:solidFill>
                            <a:srgbClr val="000000"/>
                          </a:solidFill>
                        </a:rPr>
                        <a:t>ModumLab</a:t>
                      </a:r>
                      <a:endParaRPr lang="en-US" b="1" dirty="0" err="1"/>
                    </a:p>
                  </a:txBody>
                  <a:tcPr marL="60524" marR="60524" marT="29626" marB="29626" anchor="ctr">
                    <a:lnL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4848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rgbClr val="000000"/>
                          </a:solidFill>
                        </a:rPr>
                        <a:t>Bosch/Caterpillar</a:t>
                      </a:r>
                      <a:endParaRPr lang="en-US" b="1" dirty="0"/>
                    </a:p>
                  </a:txBody>
                  <a:tcPr marL="60524" marR="60524" marT="29626" marB="29626" anchor="ctr">
                    <a:lnL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4848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2571433"/>
                  </a:ext>
                </a:extLst>
              </a:tr>
              <a:tr h="843021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r>
                        <a:rPr lang="ru-RU" sz="900" b="0" i="0" u="none" strike="noStrike" cap="none" baseline="0" dirty="0">
                          <a:solidFill>
                            <a:srgbClr val="0C0C0C"/>
                          </a:solidFill>
                          <a:latin typeface="Calibri"/>
                        </a:rPr>
                        <a:t>Модульность и расширяемость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900" u="none" strike="noStrike" cap="none"/>
                    </a:p>
                  </a:txBody>
                  <a:tcPr marL="60524" marR="60524" marT="29626" marB="29626" anchor="ctr">
                    <a:lnL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4848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858585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 dirty="0"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</a:p>
                  </a:txBody>
                  <a:tcPr marL="60524" marR="60524" marT="29626" marB="29626" anchor="ctr">
                    <a:lnL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4848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858585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2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 dirty="0"/>
                        <a:t>-</a:t>
                      </a:r>
                    </a:p>
                  </a:txBody>
                  <a:tcPr marL="0" marR="0" marT="0" marB="0" anchor="ctr">
                    <a:lnL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4848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858585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 dirty="0"/>
                        <a:t>+</a:t>
                      </a:r>
                    </a:p>
                  </a:txBody>
                  <a:tcPr marL="0" marR="0" marT="0" marB="0" anchor="ctr">
                    <a:lnL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4848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858585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 dirty="0"/>
                        <a:t>-</a:t>
                      </a:r>
                      <a:endParaRPr lang="ru-RU" sz="2800" dirty="0"/>
                    </a:p>
                  </a:txBody>
                  <a:tcPr marL="0" marR="0" marT="0" marB="0" anchor="ctr">
                    <a:lnL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4848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858585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 dirty="0"/>
                        <a:t>-</a:t>
                      </a:r>
                    </a:p>
                  </a:txBody>
                  <a:tcPr marL="0" marR="0" marT="0" marB="0" anchor="ctr">
                    <a:lnL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4848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858585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9185448"/>
                  </a:ext>
                </a:extLst>
              </a:tr>
              <a:tr h="843021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r>
                        <a:rPr lang="ru-RU" sz="900" b="0" i="0" u="none" strike="noStrike" cap="none" baseline="0" dirty="0">
                          <a:solidFill>
                            <a:srgbClr val="0C0C0C"/>
                          </a:solidFill>
                          <a:latin typeface="Calibri"/>
                        </a:rPr>
                        <a:t>Реалистичные аварийные ситуации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900" u="none" strike="noStrike" cap="none"/>
                    </a:p>
                  </a:txBody>
                  <a:tcPr marL="0" marR="0" marT="0" marB="0" anchor="ctr">
                    <a:lnL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858585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858585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 dirty="0"/>
                        <a:t>+</a:t>
                      </a:r>
                    </a:p>
                  </a:txBody>
                  <a:tcPr marL="0" marR="0" marT="0" marB="0" anchor="ctr">
                    <a:lnL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858585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858585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2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 dirty="0"/>
                        <a:t>-</a:t>
                      </a:r>
                    </a:p>
                  </a:txBody>
                  <a:tcPr marL="0" marR="0" marT="0" marB="0" anchor="ctr">
                    <a:lnL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858585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858585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 dirty="0"/>
                        <a:t>-</a:t>
                      </a:r>
                    </a:p>
                  </a:txBody>
                  <a:tcPr marL="0" marR="0" marT="0" marB="0" anchor="ctr">
                    <a:lnL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858585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858585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 dirty="0"/>
                        <a:t>-</a:t>
                      </a:r>
                    </a:p>
                  </a:txBody>
                  <a:tcPr marL="0" marR="0" marT="0" marB="0" anchor="ctr">
                    <a:lnL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858585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858585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 dirty="0">
                          <a:solidFill>
                            <a:srgbClr val="0C0C0C"/>
                          </a:solidFill>
                          <a:latin typeface="Calibri"/>
                          <a:ea typeface="Calibri"/>
                          <a:cs typeface="Calibri"/>
                        </a:rPr>
                        <a:t>+</a:t>
                      </a:r>
                    </a:p>
                  </a:txBody>
                  <a:tcPr marL="60524" marR="60524" marT="29626" marB="29626" anchor="ctr">
                    <a:lnL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858585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858585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061563"/>
                  </a:ext>
                </a:extLst>
              </a:tr>
              <a:tr h="843021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r>
                        <a:rPr lang="ru-RU" sz="900" b="0" i="0" u="none" strike="noStrike" cap="none" baseline="0" dirty="0">
                          <a:solidFill>
                            <a:srgbClr val="0C0C0C"/>
                          </a:solidFill>
                          <a:latin typeface="Calibri"/>
                        </a:rPr>
                        <a:t>Мультиплеер и командное обучение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900" u="none" strike="noStrike" cap="none"/>
                    </a:p>
                  </a:txBody>
                  <a:tcPr marL="0" marR="0" marT="0" marB="0" anchor="ctr">
                    <a:lnL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858585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858585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 dirty="0">
                          <a:latin typeface="Calibri"/>
                          <a:ea typeface="Calibri"/>
                          <a:cs typeface="Calibri"/>
                        </a:rPr>
                        <a:t>+</a:t>
                      </a:r>
                    </a:p>
                  </a:txBody>
                  <a:tcPr marL="60524" marR="60524" marT="29626" marB="29626" anchor="ctr">
                    <a:lnL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858585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858585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2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 dirty="0">
                          <a:latin typeface="Calibri"/>
                          <a:ea typeface="Calibri"/>
                          <a:cs typeface="Calibri"/>
                        </a:rPr>
                        <a:t>+</a:t>
                      </a:r>
                    </a:p>
                  </a:txBody>
                  <a:tcPr marL="60524" marR="60524" marT="29626" marB="29626" anchor="ctr">
                    <a:lnL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858585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858585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 dirty="0"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</a:p>
                  </a:txBody>
                  <a:tcPr marL="60524" marR="60524" marT="29626" marB="29626" anchor="ctr">
                    <a:lnL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858585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858585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 dirty="0"/>
                        <a:t>-</a:t>
                      </a:r>
                    </a:p>
                  </a:txBody>
                  <a:tcPr marL="0" marR="0" marT="0" marB="0" anchor="ctr">
                    <a:lnL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858585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858585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 dirty="0"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</a:p>
                  </a:txBody>
                  <a:tcPr marL="60524" marR="60524" marT="29626" marB="29626" anchor="ctr">
                    <a:lnL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858585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858585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1618268"/>
                  </a:ext>
                </a:extLst>
              </a:tr>
              <a:tr h="843021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r>
                        <a:rPr lang="ru-RU" sz="900" b="0" i="0" u="none" strike="noStrike" cap="none" baseline="0" dirty="0">
                          <a:solidFill>
                            <a:srgbClr val="0C0C0C"/>
                          </a:solidFill>
                          <a:latin typeface="Calibri"/>
                        </a:rPr>
                        <a:t>Адаптация сложности и аналитика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900" u="none" strike="noStrike" cap="none"/>
                    </a:p>
                  </a:txBody>
                  <a:tcPr marL="0" marR="0" marT="0" marB="0" anchor="ctr">
                    <a:lnL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858585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858585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 dirty="0"/>
                        <a:t>+</a:t>
                      </a:r>
                      <a:endParaRPr lang="ru-RU" sz="2800" dirty="0"/>
                    </a:p>
                  </a:txBody>
                  <a:tcPr marL="60524" marR="60524" marT="29626" marB="29626" anchor="ctr">
                    <a:lnL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858585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858585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2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 dirty="0"/>
                        <a:t>-</a:t>
                      </a:r>
                      <a:endParaRPr lang="ru-RU" sz="2800" dirty="0"/>
                    </a:p>
                  </a:txBody>
                  <a:tcPr marL="60524" marR="60524" marT="29626" marB="29626" anchor="ctr">
                    <a:lnL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858585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858585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 dirty="0">
                          <a:solidFill>
                            <a:srgbClr val="0C0C0C"/>
                          </a:solidFill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</a:p>
                  </a:txBody>
                  <a:tcPr marL="60524" marR="60524" marT="29626" marB="29626" anchor="ctr">
                    <a:lnL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858585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858585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 dirty="0"/>
                        <a:t>-</a:t>
                      </a:r>
                      <a:endParaRPr lang="ru-RU" sz="2800" dirty="0"/>
                    </a:p>
                  </a:txBody>
                  <a:tcPr marL="60524" marR="60524" marT="29626" marB="29626" anchor="ctr">
                    <a:lnL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858585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858585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 dirty="0"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</a:p>
                  </a:txBody>
                  <a:tcPr marL="60524" marR="60524" marT="29626" marB="29626" anchor="ctr">
                    <a:lnL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858585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858585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6654767"/>
                  </a:ext>
                </a:extLst>
              </a:tr>
              <a:tr h="843021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 cap="none" dirty="0"/>
                        <a:t>Техническая направленность</a:t>
                      </a:r>
                      <a:endParaRPr lang="ru-RU" sz="900" u="none" strike="noStrike" cap="none" dirty="0" err="1"/>
                    </a:p>
                  </a:txBody>
                  <a:tcPr marL="0" marR="0" marT="0" marB="0" anchor="ctr">
                    <a:lnL w="9528">
                      <a:solidFill>
                        <a:srgbClr val="000000"/>
                      </a:solidFill>
                    </a:lnL>
                    <a:lnR w="9528">
                      <a:solidFill>
                        <a:srgbClr val="000000"/>
                      </a:solidFill>
                    </a:lnR>
                    <a:lnT w="9528">
                      <a:solidFill>
                        <a:srgbClr val="858585"/>
                      </a:solidFill>
                    </a:lnT>
                    <a:lnB w="9528">
                      <a:solidFill>
                        <a:srgbClr val="85858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 dirty="0"/>
                        <a:t>+</a:t>
                      </a:r>
                    </a:p>
                  </a:txBody>
                  <a:tcPr marL="60524" marR="60524" marT="29626" marB="29626" anchor="ctr">
                    <a:lnL w="9528">
                      <a:solidFill>
                        <a:srgbClr val="000000"/>
                      </a:solidFill>
                    </a:lnL>
                    <a:lnR w="9528">
                      <a:solidFill>
                        <a:srgbClr val="000000"/>
                      </a:solidFill>
                    </a:lnR>
                    <a:lnT w="9528">
                      <a:solidFill>
                        <a:srgbClr val="858585"/>
                      </a:solidFill>
                    </a:lnT>
                    <a:lnB w="9528">
                      <a:solidFill>
                        <a:srgbClr val="858585"/>
                      </a:solidFill>
                    </a:lnB>
                    <a:solidFill>
                      <a:srgbClr val="E2EC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 dirty="0"/>
                        <a:t>-</a:t>
                      </a:r>
                    </a:p>
                  </a:txBody>
                  <a:tcPr marL="60524" marR="60524" marT="29626" marB="29626" anchor="ctr">
                    <a:lnL w="9528">
                      <a:solidFill>
                        <a:srgbClr val="000000"/>
                      </a:solidFill>
                    </a:lnL>
                    <a:lnR w="9528">
                      <a:solidFill>
                        <a:srgbClr val="000000"/>
                      </a:solidFill>
                    </a:lnR>
                    <a:lnT w="9528">
                      <a:solidFill>
                        <a:srgbClr val="858585"/>
                      </a:solidFill>
                    </a:lnT>
                    <a:lnB w="9528">
                      <a:solidFill>
                        <a:srgbClr val="85858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 dirty="0">
                          <a:solidFill>
                            <a:srgbClr val="0C0C0C"/>
                          </a:solidFill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</a:p>
                  </a:txBody>
                  <a:tcPr marL="60524" marR="60524" marT="29626" marB="29626" anchor="ctr">
                    <a:lnL w="9528">
                      <a:solidFill>
                        <a:srgbClr val="000000"/>
                      </a:solidFill>
                    </a:lnL>
                    <a:lnR w="9528">
                      <a:solidFill>
                        <a:srgbClr val="000000"/>
                      </a:solidFill>
                    </a:lnR>
                    <a:lnT w="9528">
                      <a:solidFill>
                        <a:srgbClr val="858585"/>
                      </a:solidFill>
                    </a:lnT>
                    <a:lnB w="9528">
                      <a:solidFill>
                        <a:srgbClr val="85858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 dirty="0"/>
                        <a:t>+</a:t>
                      </a:r>
                    </a:p>
                  </a:txBody>
                  <a:tcPr marL="60524" marR="60524" marT="29626" marB="29626" anchor="ctr">
                    <a:lnL w="9528">
                      <a:solidFill>
                        <a:srgbClr val="000000"/>
                      </a:solidFill>
                    </a:lnL>
                    <a:lnR w="9528">
                      <a:solidFill>
                        <a:srgbClr val="000000"/>
                      </a:solidFill>
                    </a:lnR>
                    <a:lnT w="9528">
                      <a:solidFill>
                        <a:srgbClr val="858585"/>
                      </a:solidFill>
                    </a:lnT>
                    <a:lnB w="9528">
                      <a:solidFill>
                        <a:srgbClr val="85858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 dirty="0">
                          <a:latin typeface="Calibri"/>
                          <a:ea typeface="Calibri"/>
                          <a:cs typeface="Calibri"/>
                        </a:rPr>
                        <a:t>+</a:t>
                      </a:r>
                    </a:p>
                  </a:txBody>
                  <a:tcPr marL="60524" marR="60524" marT="29626" marB="29626" anchor="ctr">
                    <a:lnL w="9528">
                      <a:solidFill>
                        <a:srgbClr val="000000"/>
                      </a:solidFill>
                    </a:lnL>
                    <a:lnR w="9528">
                      <a:solidFill>
                        <a:srgbClr val="000000"/>
                      </a:solidFill>
                    </a:lnR>
                    <a:lnT w="9528">
                      <a:solidFill>
                        <a:srgbClr val="858585"/>
                      </a:solidFill>
                    </a:lnT>
                    <a:lnB w="9528">
                      <a:solidFill>
                        <a:srgbClr val="858585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7680070"/>
                  </a:ext>
                </a:extLst>
              </a:tr>
            </a:tbl>
          </a:graphicData>
        </a:graphic>
      </p:graphicFrame>
      <p:grpSp>
        <p:nvGrpSpPr>
          <p:cNvPr id="5" name="Google Shape;198;p8"/>
          <p:cNvGrpSpPr/>
          <p:nvPr/>
        </p:nvGrpSpPr>
        <p:grpSpPr>
          <a:xfrm>
            <a:off x="0" y="692502"/>
            <a:ext cx="2624903" cy="97072"/>
            <a:chOff x="0" y="692502"/>
            <a:chExt cx="2624903" cy="97072"/>
          </a:xfrm>
        </p:grpSpPr>
        <p:sp>
          <p:nvSpPr>
            <p:cNvPr id="6" name="Google Shape;199;p8"/>
            <p:cNvSpPr/>
            <p:nvPr/>
          </p:nvSpPr>
          <p:spPr>
            <a:xfrm>
              <a:off x="0" y="692502"/>
              <a:ext cx="1294461" cy="97072"/>
            </a:xfrm>
            <a:prstGeom prst="rect">
              <a:avLst/>
            </a:prstGeom>
            <a:solidFill>
              <a:srgbClr val="FBB3C1"/>
            </a:solidFill>
            <a:ln cap="flat">
              <a:noFill/>
              <a:prstDash val="solid"/>
            </a:ln>
          </p:spPr>
          <p:txBody>
            <a:bodyPr vert="horz" wrap="square" lIns="45701" tIns="45701" rIns="45701" bIns="45701" anchor="ctr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" name="Google Shape;200;p8"/>
            <p:cNvSpPr/>
            <p:nvPr/>
          </p:nvSpPr>
          <p:spPr>
            <a:xfrm>
              <a:off x="336581" y="692502"/>
              <a:ext cx="1294461" cy="97072"/>
            </a:xfrm>
            <a:prstGeom prst="rect">
              <a:avLst/>
            </a:prstGeom>
            <a:solidFill>
              <a:srgbClr val="9F00FF"/>
            </a:solidFill>
            <a:ln cap="flat">
              <a:noFill/>
              <a:prstDash val="solid"/>
            </a:ln>
          </p:spPr>
          <p:txBody>
            <a:bodyPr vert="horz" wrap="square" lIns="45701" tIns="45701" rIns="45701" bIns="45701" anchor="ctr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8" name="Google Shape;201;p8"/>
            <p:cNvSpPr/>
            <p:nvPr/>
          </p:nvSpPr>
          <p:spPr>
            <a:xfrm>
              <a:off x="673162" y="692502"/>
              <a:ext cx="1294461" cy="97072"/>
            </a:xfrm>
            <a:prstGeom prst="rect">
              <a:avLst/>
            </a:prstGeom>
            <a:solidFill>
              <a:srgbClr val="FD493D"/>
            </a:solidFill>
            <a:ln cap="flat">
              <a:noFill/>
              <a:prstDash val="solid"/>
            </a:ln>
          </p:spPr>
          <p:txBody>
            <a:bodyPr vert="horz" wrap="square" lIns="45701" tIns="45701" rIns="45701" bIns="45701" anchor="ctr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9" name="Google Shape;202;p8"/>
            <p:cNvSpPr/>
            <p:nvPr/>
          </p:nvSpPr>
          <p:spPr>
            <a:xfrm>
              <a:off x="993861" y="692502"/>
              <a:ext cx="1294461" cy="97072"/>
            </a:xfrm>
            <a:prstGeom prst="rect">
              <a:avLst/>
            </a:prstGeom>
            <a:solidFill>
              <a:srgbClr val="FCAF17"/>
            </a:solidFill>
            <a:ln cap="flat">
              <a:noFill/>
              <a:prstDash val="solid"/>
            </a:ln>
          </p:spPr>
          <p:txBody>
            <a:bodyPr vert="horz" wrap="square" lIns="45701" tIns="45701" rIns="45701" bIns="45701" anchor="ctr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0" name="Google Shape;203;p8"/>
            <p:cNvSpPr/>
            <p:nvPr/>
          </p:nvSpPr>
          <p:spPr>
            <a:xfrm>
              <a:off x="1330442" y="692502"/>
              <a:ext cx="1294461" cy="97072"/>
            </a:xfrm>
            <a:prstGeom prst="rect">
              <a:avLst/>
            </a:prstGeom>
            <a:solidFill>
              <a:srgbClr val="B5D8E1"/>
            </a:solidFill>
            <a:ln cap="flat">
              <a:noFill/>
              <a:prstDash val="solid"/>
            </a:ln>
          </p:spPr>
          <p:txBody>
            <a:bodyPr vert="horz" wrap="square" lIns="45701" tIns="45701" rIns="45701" bIns="45701" anchor="ctr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1" name="TextBox 1"/>
          <p:cNvSpPr txBox="1"/>
          <p:nvPr/>
        </p:nvSpPr>
        <p:spPr>
          <a:xfrm>
            <a:off x="6785963" y="2875376"/>
            <a:ext cx="2743200" cy="160043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rPr>
              <a:t>Продукт предоставляет гибкое обучение ремонту техники с реалистичными ситуациями, мультиплеером и адаптацией сложности, что делает его универсальным и эффективным решением.</a:t>
            </a:r>
            <a:endParaRPr lang="ru-RU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9"/>
          <p:cNvSpPr txBox="1"/>
          <p:nvPr/>
        </p:nvSpPr>
        <p:spPr>
          <a:xfrm>
            <a:off x="610892" y="207925"/>
            <a:ext cx="1440719" cy="29021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285" b="1" i="0" u="none" strike="noStrike" kern="0" cap="none" spc="0" baseline="0">
                <a:solidFill>
                  <a:srgbClr val="0C0C0C"/>
                </a:solidFill>
                <a:uFillTx/>
                <a:latin typeface="Calibri"/>
                <a:ea typeface="Calibri"/>
                <a:cs typeface="Calibri"/>
              </a:rPr>
              <a:t>Карта технологий</a:t>
            </a:r>
          </a:p>
        </p:txBody>
      </p:sp>
      <p:cxnSp>
        <p:nvCxnSpPr>
          <p:cNvPr id="3" name="Google Shape;214;p9"/>
          <p:cNvCxnSpPr/>
          <p:nvPr/>
        </p:nvCxnSpPr>
        <p:spPr>
          <a:xfrm rot="10800009" flipH="1">
            <a:off x="993780" y="718864"/>
            <a:ext cx="8937619" cy="14603"/>
          </a:xfrm>
          <a:prstGeom prst="straightConnector1">
            <a:avLst/>
          </a:prstGeom>
          <a:noFill/>
          <a:ln w="9528" cap="flat">
            <a:solidFill>
              <a:srgbClr val="8E708F"/>
            </a:solidFill>
            <a:custDash>
              <a:ds d="100000" sp="100000"/>
            </a:custDash>
            <a:miter/>
          </a:ln>
        </p:spPr>
      </p:cxnSp>
      <p:grpSp>
        <p:nvGrpSpPr>
          <p:cNvPr id="4" name="Google Shape;215;p9"/>
          <p:cNvGrpSpPr/>
          <p:nvPr/>
        </p:nvGrpSpPr>
        <p:grpSpPr>
          <a:xfrm>
            <a:off x="0" y="692502"/>
            <a:ext cx="2624903" cy="97072"/>
            <a:chOff x="0" y="692502"/>
            <a:chExt cx="2624903" cy="97072"/>
          </a:xfrm>
        </p:grpSpPr>
        <p:sp>
          <p:nvSpPr>
            <p:cNvPr id="5" name="Google Shape;216;p9"/>
            <p:cNvSpPr/>
            <p:nvPr/>
          </p:nvSpPr>
          <p:spPr>
            <a:xfrm>
              <a:off x="0" y="692502"/>
              <a:ext cx="1294461" cy="97072"/>
            </a:xfrm>
            <a:prstGeom prst="rect">
              <a:avLst/>
            </a:prstGeom>
            <a:solidFill>
              <a:srgbClr val="FBB3C1"/>
            </a:solidFill>
            <a:ln cap="flat">
              <a:noFill/>
              <a:prstDash val="solid"/>
            </a:ln>
          </p:spPr>
          <p:txBody>
            <a:bodyPr vert="horz" wrap="square" lIns="45701" tIns="45701" rIns="45701" bIns="45701" anchor="ctr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" name="Google Shape;217;p9"/>
            <p:cNvSpPr/>
            <p:nvPr/>
          </p:nvSpPr>
          <p:spPr>
            <a:xfrm>
              <a:off x="336581" y="692502"/>
              <a:ext cx="1294461" cy="97072"/>
            </a:xfrm>
            <a:prstGeom prst="rect">
              <a:avLst/>
            </a:prstGeom>
            <a:solidFill>
              <a:srgbClr val="9F00FF"/>
            </a:solidFill>
            <a:ln cap="flat">
              <a:noFill/>
              <a:prstDash val="solid"/>
            </a:ln>
          </p:spPr>
          <p:txBody>
            <a:bodyPr vert="horz" wrap="square" lIns="45701" tIns="45701" rIns="45701" bIns="45701" anchor="ctr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" name="Google Shape;218;p9"/>
            <p:cNvSpPr/>
            <p:nvPr/>
          </p:nvSpPr>
          <p:spPr>
            <a:xfrm>
              <a:off x="673162" y="692502"/>
              <a:ext cx="1294461" cy="97072"/>
            </a:xfrm>
            <a:prstGeom prst="rect">
              <a:avLst/>
            </a:prstGeom>
            <a:solidFill>
              <a:srgbClr val="FD493D"/>
            </a:solidFill>
            <a:ln cap="flat">
              <a:noFill/>
              <a:prstDash val="solid"/>
            </a:ln>
          </p:spPr>
          <p:txBody>
            <a:bodyPr vert="horz" wrap="square" lIns="45701" tIns="45701" rIns="45701" bIns="45701" anchor="ctr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8" name="Google Shape;219;p9"/>
            <p:cNvSpPr/>
            <p:nvPr/>
          </p:nvSpPr>
          <p:spPr>
            <a:xfrm>
              <a:off x="993861" y="692502"/>
              <a:ext cx="1294461" cy="97072"/>
            </a:xfrm>
            <a:prstGeom prst="rect">
              <a:avLst/>
            </a:prstGeom>
            <a:solidFill>
              <a:srgbClr val="FCAF17"/>
            </a:solidFill>
            <a:ln cap="flat">
              <a:noFill/>
              <a:prstDash val="solid"/>
            </a:ln>
          </p:spPr>
          <p:txBody>
            <a:bodyPr vert="horz" wrap="square" lIns="45701" tIns="45701" rIns="45701" bIns="45701" anchor="ctr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9" name="Google Shape;220;p9"/>
            <p:cNvSpPr/>
            <p:nvPr/>
          </p:nvSpPr>
          <p:spPr>
            <a:xfrm>
              <a:off x="1330442" y="692502"/>
              <a:ext cx="1294461" cy="97072"/>
            </a:xfrm>
            <a:prstGeom prst="rect">
              <a:avLst/>
            </a:prstGeom>
            <a:solidFill>
              <a:srgbClr val="B5D8E1"/>
            </a:solidFill>
            <a:ln cap="flat">
              <a:noFill/>
              <a:prstDash val="solid"/>
            </a:ln>
          </p:spPr>
          <p:txBody>
            <a:bodyPr vert="horz" wrap="square" lIns="45701" tIns="45701" rIns="45701" bIns="45701" anchor="ctr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0" name="Google Shape;221;p9"/>
          <p:cNvSpPr txBox="1"/>
          <p:nvPr/>
        </p:nvSpPr>
        <p:spPr>
          <a:xfrm>
            <a:off x="31747" y="1596765"/>
            <a:ext cx="4350422" cy="120029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1" i="0" u="none" strike="noStrike" kern="0" cap="none" spc="0" baseline="0" dirty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I. Frontend:</a:t>
            </a:r>
            <a:endParaRPr lang="en-US" sz="1200" b="0" i="0" u="none" strike="noStrike" kern="0" cap="none" spc="0" baseline="0" dirty="0">
              <a:solidFill>
                <a:srgbClr val="0C0C0C"/>
              </a:solidFill>
              <a:uFillTx/>
              <a:latin typeface="Arial"/>
              <a:ea typeface="Arial"/>
              <a:cs typeface="Aria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4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1" i="0" u="none" strike="noStrike" kern="0" cap="none" spc="0" baseline="0" dirty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Game Engine:</a:t>
            </a:r>
            <a:r>
              <a:rPr lang="en-US" sz="1200" b="0" i="0" u="none" strike="noStrike" kern="0" cap="none" spc="0" baseline="0" dirty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 Unity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4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1" i="0" u="none" strike="noStrike" kern="0" cap="none" spc="0" baseline="0" dirty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VR SDK:</a:t>
            </a:r>
            <a:r>
              <a:rPr lang="en-US" sz="1200" b="0" i="0" u="none" strike="noStrike" kern="0" cap="none" spc="0" baseline="0" dirty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 </a:t>
            </a:r>
            <a:r>
              <a:rPr lang="en-US" sz="1200" b="1" i="0" u="none" strike="noStrike" kern="0" cap="none" spc="0" baseline="0" dirty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XR Interaction Toolkit</a:t>
            </a:r>
            <a:endParaRPr lang="en-US" sz="1200" b="0" i="0" u="none" strike="noStrike" kern="0" cap="none" spc="0" baseline="0" dirty="0">
              <a:solidFill>
                <a:srgbClr val="0C0C0C"/>
              </a:solidFill>
              <a:uFillTx/>
              <a:latin typeface="Arial"/>
              <a:ea typeface="Arial"/>
              <a:cs typeface="Aria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4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1" i="0" u="none" strike="noStrike" kern="0" cap="none" spc="0" baseline="0" dirty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3D </a:t>
            </a:r>
            <a:r>
              <a:rPr lang="ru-RU" sz="1200" b="1" i="0" u="none" strike="noStrike" kern="0" cap="none" spc="0" baseline="0" dirty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моделирование:</a:t>
            </a:r>
            <a:r>
              <a:rPr lang="ru-RU" sz="1200" b="0" i="0" u="none" strike="noStrike" kern="0" cap="none" spc="0" baseline="0" dirty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 </a:t>
            </a:r>
            <a:r>
              <a:rPr lang="en-US" sz="1200" b="0" i="0" u="none" strike="noStrike" kern="0" cap="none" spc="0" baseline="0" dirty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Blender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4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1" i="0" u="none" strike="noStrike" kern="0" cap="none" spc="0" baseline="0" dirty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UI/UX </a:t>
            </a:r>
            <a:r>
              <a:rPr lang="ru-RU" sz="1200" b="1" i="0" u="none" strike="noStrike" kern="0" cap="none" spc="0" baseline="0" dirty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дизайн:</a:t>
            </a:r>
            <a:r>
              <a:rPr lang="ru-RU" sz="1200" b="0" i="0" u="none" strike="noStrike" kern="0" cap="none" spc="0" baseline="0" dirty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 </a:t>
            </a:r>
            <a:r>
              <a:rPr lang="en-US" sz="1200" b="0" i="0" u="none" strike="noStrike" kern="0" cap="none" spc="0" baseline="0" dirty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Adobe XD.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4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200" b="1" i="0" u="none" strike="noStrike" kern="0" cap="none" spc="0" baseline="0" dirty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Звуковое оформление:</a:t>
            </a:r>
            <a:r>
              <a:rPr lang="ru-RU" sz="1200" b="0" i="0" u="none" strike="noStrike" kern="0" cap="none" spc="0" baseline="0" dirty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 </a:t>
            </a:r>
            <a:r>
              <a:rPr lang="en-US" sz="1200" b="0" i="0" u="none" strike="noStrike" kern="0" cap="none" spc="0" baseline="0" dirty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Adobe Audition.</a:t>
            </a:r>
          </a:p>
        </p:txBody>
      </p:sp>
      <p:sp>
        <p:nvSpPr>
          <p:cNvPr id="11" name="Google Shape;222;p9"/>
          <p:cNvSpPr txBox="1"/>
          <p:nvPr/>
        </p:nvSpPr>
        <p:spPr>
          <a:xfrm>
            <a:off x="31747" y="2980550"/>
            <a:ext cx="4647657" cy="267761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1" i="0" u="none" strike="noStrike" kern="0" cap="none" spc="0" baseline="0" dirty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II. Backend:</a:t>
            </a:r>
            <a:endParaRPr lang="en-US" sz="1200" b="0" i="0" u="none" strike="noStrike" kern="0" cap="none" spc="0" baseline="0" dirty="0">
              <a:solidFill>
                <a:srgbClr val="0C0C0C"/>
              </a:solidFill>
              <a:uFillTx/>
              <a:latin typeface="Arial"/>
              <a:ea typeface="Arial"/>
              <a:cs typeface="Aria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4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200" b="1" i="0" u="none" strike="noStrike" kern="0" cap="none" spc="0" baseline="0" dirty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Язык программирования:</a:t>
            </a:r>
            <a:r>
              <a:rPr lang="ru-RU" sz="1200" b="0" i="0" u="none" strike="noStrike" kern="0" cap="none" spc="0" baseline="0" dirty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 </a:t>
            </a:r>
            <a:r>
              <a:rPr lang="en-US" sz="1200" b="0" i="0" u="none" strike="noStrike" kern="0" cap="none" spc="0" baseline="0" dirty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Java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4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200" b="1" i="0" u="none" strike="noStrike" kern="0" cap="none" spc="0" baseline="0" dirty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База данных:</a:t>
            </a:r>
            <a:r>
              <a:rPr lang="ru-RU" sz="1200" b="0" i="0" u="none" strike="noStrike" kern="0" cap="none" spc="0" baseline="0" dirty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 </a:t>
            </a:r>
            <a:r>
              <a:rPr lang="en-US" sz="1200" b="0" i="0" u="none" strike="noStrike" kern="0" cap="none" spc="0" baseline="0" dirty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PostgreSQL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4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200" b="1" i="0" u="none" strike="noStrike" kern="0" cap="none" spc="0" baseline="0" dirty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Облачные сервисы:</a:t>
            </a:r>
            <a:r>
              <a:rPr lang="ru-RU" sz="1200" b="0" i="0" u="none" strike="noStrike" kern="0" cap="none" spc="0" baseline="0" dirty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 </a:t>
            </a:r>
            <a:r>
              <a:rPr lang="en-US" sz="1200" b="0" i="0" u="none" strike="noStrike" kern="0" cap="none" spc="0" baseline="0" dirty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AWS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4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1" i="0" u="none" strike="noStrike" kern="0" cap="none" spc="0" baseline="0" dirty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API:</a:t>
            </a:r>
            <a:r>
              <a:rPr lang="en-US" sz="1200" b="0" i="0" u="none" strike="noStrike" kern="0" cap="none" spc="0" baseline="0" dirty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 REST API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1" i="0" u="none" strike="noStrike" kern="0" cap="none" spc="0" baseline="0" dirty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III. </a:t>
            </a:r>
            <a:r>
              <a:rPr lang="ru-RU" sz="1200" b="1" i="0" u="none" strike="noStrike" kern="0" cap="none" spc="0" baseline="0" dirty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Дополнительные сервисы:</a:t>
            </a:r>
            <a:endParaRPr lang="ru-RU" sz="1200" b="0" i="0" u="none" strike="noStrike" kern="0" cap="none" spc="0" baseline="0" dirty="0">
              <a:solidFill>
                <a:srgbClr val="0C0C0C"/>
              </a:solidFill>
              <a:uFillTx/>
              <a:latin typeface="Arial"/>
              <a:ea typeface="Arial"/>
              <a:cs typeface="Aria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4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200" b="1" i="0" u="none" strike="noStrike" kern="0" cap="none" spc="0" baseline="0" dirty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Система аналитики:</a:t>
            </a:r>
            <a:r>
              <a:rPr lang="ru-RU" sz="1200" b="0" i="0" u="none" strike="noStrike" kern="0" cap="none" spc="0" baseline="0" dirty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 </a:t>
            </a:r>
            <a:r>
              <a:rPr lang="en-US" sz="1200" b="0" i="0" u="none" strike="noStrike" kern="0" cap="none" spc="0" baseline="0" dirty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Google Analytics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4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200" b="1" i="0" u="none" strike="noStrike" kern="0" cap="none" spc="0" baseline="0" dirty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Система оплаты:</a:t>
            </a:r>
            <a:r>
              <a:rPr lang="ru-RU" sz="1200" b="0" i="0" u="none" strike="noStrike" kern="0" cap="none" spc="0" baseline="0" dirty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 МИР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4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200" b="1" i="0" u="none" strike="noStrike" kern="0" cap="none" spc="0" baseline="0" dirty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Система поддержки пользователей:</a:t>
            </a:r>
            <a:r>
              <a:rPr lang="ru-RU" sz="1200" b="0" i="0" u="none" strike="noStrike" kern="0" cap="none" spc="0" baseline="0" dirty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 Интеграция с чат-ботами: </a:t>
            </a:r>
            <a:r>
              <a:rPr lang="en-US" sz="1200" b="0" i="0" u="none" strike="noStrike" kern="0" cap="none" spc="0" baseline="0" err="1">
                <a:solidFill>
                  <a:srgbClr val="000000"/>
                </a:solidFill>
                <a:uFillTx/>
                <a:latin typeface="Inter"/>
                <a:ea typeface="Inter"/>
                <a:cs typeface="Inter"/>
              </a:rPr>
              <a:t>Dialogflow</a:t>
            </a:r>
            <a:endParaRPr lang="en-US" sz="1200" b="0" i="0" u="none" strike="noStrike" kern="0" cap="none" spc="0" baseline="0" err="1">
              <a:solidFill>
                <a:srgbClr val="0C0C0C"/>
              </a:solidFill>
              <a:uFillTx/>
              <a:latin typeface="Arial"/>
              <a:ea typeface="Arial"/>
              <a:cs typeface="Aria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1" i="0" u="none" strike="noStrike" kern="0" cap="none" spc="0" baseline="0" dirty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IV. </a:t>
            </a:r>
            <a:r>
              <a:rPr lang="ru-RU" sz="1200" b="1" i="0" u="none" strike="noStrike" kern="0" cap="none" spc="0" baseline="0" dirty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Контент:</a:t>
            </a:r>
            <a:endParaRPr lang="ru-RU" sz="1200" b="0" i="0" u="none" strike="noStrike" kern="0" cap="none" spc="0" baseline="0" dirty="0">
              <a:solidFill>
                <a:srgbClr val="0C0C0C"/>
              </a:solidFill>
              <a:uFillTx/>
              <a:latin typeface="Arial"/>
              <a:ea typeface="Arial"/>
              <a:cs typeface="Aria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4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200" b="1" i="0" u="none" strike="noStrike" kern="0" cap="none" spc="0" baseline="0" dirty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Разработка учебных </a:t>
            </a:r>
            <a:r>
              <a:rPr lang="ru-RU" sz="1200" b="1" i="0" u="none" strike="noStrike" kern="0" cap="none" spc="0" baseline="0" err="1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курсов:</a:t>
            </a:r>
            <a:r>
              <a:rPr lang="ru-RU" sz="1200" b="0" i="0" u="none" strike="noStrike" kern="0" cap="none" spc="0" baseline="0" err="1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Создание</a:t>
            </a:r>
            <a:r>
              <a:rPr lang="ru-RU" sz="1200" b="0" i="0" u="none" strike="noStrike" kern="0" cap="none" spc="0" baseline="0" dirty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 сценариев, инструкций и 3</a:t>
            </a:r>
            <a:r>
              <a:rPr lang="en-US" sz="1200" b="0" i="0" u="none" strike="noStrike" kern="0" cap="none" spc="0" baseline="0" dirty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D-</a:t>
            </a:r>
            <a:r>
              <a:rPr lang="ru-RU" sz="1200" b="0" i="0" u="none" strike="noStrike" kern="0" cap="none" spc="0" baseline="0" dirty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моделей для обучения ремонту различных видов техники</a:t>
            </a:r>
          </a:p>
        </p:txBody>
      </p:sp>
      <p:pic>
        <p:nvPicPr>
          <p:cNvPr id="12" name="Google Shape;223;p9"/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4000426" y="816330"/>
            <a:ext cx="952576" cy="95257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3" name="Google Shape;224;p9"/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5046537" y="1602412"/>
            <a:ext cx="1223083" cy="122308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4" name="Google Shape;225;p9"/>
          <p:cNvPicPr>
            <a:picLocks noChangeAspect="1"/>
          </p:cNvPicPr>
          <p:nvPr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872191" y="816330"/>
            <a:ext cx="849989" cy="82873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5" name="Google Shape;226;p9"/>
          <p:cNvPicPr>
            <a:picLocks noChangeAspect="1"/>
          </p:cNvPicPr>
          <p:nvPr/>
        </p:nvPicPr>
        <p:blipFill>
          <a:blip r:embed="rId6">
            <a:alphaModFix/>
          </a:blip>
          <a:srcRect/>
          <a:stretch>
            <a:fillRect/>
          </a:stretch>
        </p:blipFill>
        <p:spPr>
          <a:xfrm>
            <a:off x="8421624" y="1768906"/>
            <a:ext cx="866659" cy="85510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6" name="Google Shape;227;p9"/>
          <p:cNvPicPr>
            <a:picLocks noChangeAspect="1"/>
          </p:cNvPicPr>
          <p:nvPr/>
        </p:nvPicPr>
        <p:blipFill>
          <a:blip r:embed="rId7">
            <a:alphaModFix/>
          </a:blip>
          <a:srcRect/>
          <a:stretch>
            <a:fillRect/>
          </a:stretch>
        </p:blipFill>
        <p:spPr>
          <a:xfrm>
            <a:off x="4305845" y="3228444"/>
            <a:ext cx="952503" cy="95250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7" name="Google Shape;228;p9"/>
          <p:cNvPicPr>
            <a:picLocks noChangeAspect="1"/>
          </p:cNvPicPr>
          <p:nvPr/>
        </p:nvPicPr>
        <p:blipFill>
          <a:blip r:embed="rId8">
            <a:alphaModFix/>
          </a:blip>
          <a:srcRect/>
          <a:stretch>
            <a:fillRect/>
          </a:stretch>
        </p:blipFill>
        <p:spPr>
          <a:xfrm>
            <a:off x="5848767" y="3203042"/>
            <a:ext cx="901698" cy="100329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8" name="Google Shape;229;p9"/>
          <p:cNvPicPr>
            <a:picLocks noChangeAspect="1"/>
          </p:cNvPicPr>
          <p:nvPr/>
        </p:nvPicPr>
        <p:blipFill>
          <a:blip r:embed="rId9">
            <a:alphaModFix/>
          </a:blip>
          <a:srcRect/>
          <a:stretch>
            <a:fillRect/>
          </a:stretch>
        </p:blipFill>
        <p:spPr>
          <a:xfrm>
            <a:off x="7340885" y="3228444"/>
            <a:ext cx="952503" cy="95250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9" name="Google Shape;230;p9"/>
          <p:cNvPicPr>
            <a:picLocks noChangeAspect="1"/>
          </p:cNvPicPr>
          <p:nvPr/>
        </p:nvPicPr>
        <p:blipFill>
          <a:blip r:embed="rId10">
            <a:alphaModFix/>
          </a:blip>
          <a:srcRect/>
          <a:stretch>
            <a:fillRect/>
          </a:stretch>
        </p:blipFill>
        <p:spPr>
          <a:xfrm>
            <a:off x="5049307" y="4687973"/>
            <a:ext cx="1041401" cy="85090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0" name="Google Shape;231;p9"/>
          <p:cNvPicPr>
            <a:picLocks noChangeAspect="1"/>
          </p:cNvPicPr>
          <p:nvPr/>
        </p:nvPicPr>
        <p:blipFill>
          <a:blip r:embed="rId11">
            <a:alphaModFix/>
          </a:blip>
          <a:srcRect/>
          <a:stretch>
            <a:fillRect/>
          </a:stretch>
        </p:blipFill>
        <p:spPr>
          <a:xfrm>
            <a:off x="8854958" y="3228444"/>
            <a:ext cx="952503" cy="95250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1" name="Google Shape;232;p9"/>
          <p:cNvPicPr>
            <a:picLocks noChangeAspect="1"/>
          </p:cNvPicPr>
          <p:nvPr/>
        </p:nvPicPr>
        <p:blipFill>
          <a:blip r:embed="rId12">
            <a:alphaModFix/>
          </a:blip>
          <a:srcRect/>
          <a:stretch>
            <a:fillRect/>
          </a:stretch>
        </p:blipFill>
        <p:spPr>
          <a:xfrm>
            <a:off x="6715819" y="4683959"/>
            <a:ext cx="952503" cy="95250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2" name="Google Shape;233;p9"/>
          <p:cNvPicPr>
            <a:picLocks noChangeAspect="1"/>
          </p:cNvPicPr>
          <p:nvPr/>
        </p:nvPicPr>
        <p:blipFill>
          <a:blip r:embed="rId13">
            <a:alphaModFix/>
          </a:blip>
          <a:srcRect/>
          <a:stretch>
            <a:fillRect/>
          </a:stretch>
        </p:blipFill>
        <p:spPr>
          <a:xfrm>
            <a:off x="8293388" y="4637178"/>
            <a:ext cx="952503" cy="952503"/>
          </a:xfrm>
          <a:prstGeom prst="rect">
            <a:avLst/>
          </a:prstGeom>
          <a:noFill/>
          <a:ln cap="flat">
            <a:noFill/>
          </a:ln>
        </p:spPr>
      </p:pic>
      <p:cxnSp>
        <p:nvCxnSpPr>
          <p:cNvPr id="23" name="Google Shape;234;p9"/>
          <p:cNvCxnSpPr/>
          <p:nvPr/>
        </p:nvCxnSpPr>
        <p:spPr>
          <a:xfrm rot="10800009" flipH="1">
            <a:off x="-11" y="2909576"/>
            <a:ext cx="3867153" cy="3813"/>
          </a:xfrm>
          <a:prstGeom prst="straightConnector1">
            <a:avLst/>
          </a:prstGeom>
          <a:noFill/>
          <a:ln w="12701" cap="flat">
            <a:solidFill>
              <a:srgbClr val="8E708F"/>
            </a:solidFill>
            <a:prstDash val="solid"/>
            <a:miter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8125" y="259442"/>
            <a:ext cx="3294043" cy="290212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286" b="1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rPr>
              <a:t>Бизнес-модель по шаблону Остервальдера</a:t>
            </a: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381003" y="754416"/>
            <a:ext cx="9144000" cy="0"/>
          </a:xfrm>
          <a:prstGeom prst="straightConnector1">
            <a:avLst/>
          </a:prstGeom>
          <a:noFill/>
          <a:ln w="9528" cap="flat">
            <a:solidFill>
              <a:srgbClr val="8B6D8C"/>
            </a:solidFill>
            <a:custDash>
              <a:ds d="100000" sp="100000"/>
            </a:custDash>
          </a:ln>
        </p:spPr>
      </p:cxnSp>
      <p:graphicFrame>
        <p:nvGraphicFramePr>
          <p:cNvPr id="4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7711214"/>
              </p:ext>
            </p:extLst>
          </p:nvPr>
        </p:nvGraphicFramePr>
        <p:xfrm>
          <a:off x="0" y="841302"/>
          <a:ext cx="9906004" cy="7598642"/>
        </p:xfrm>
        <a:graphic>
          <a:graphicData uri="http://schemas.openxmlformats.org/drawingml/2006/table">
            <a:tbl>
              <a:tblPr firstRow="1" bandRow="1">
                <a:effectLst/>
                <a:tableStyleId>{C4B1156A-380E-4F78-BDF5-A606A8083BF9}</a:tableStyleId>
              </a:tblPr>
              <a:tblGrid>
                <a:gridCol w="1981203">
                  <a:extLst>
                    <a:ext uri="{9D8B030D-6E8A-4147-A177-3AD203B41FA5}">
                      <a16:colId xmlns:a16="http://schemas.microsoft.com/office/drawing/2014/main" val="3281040587"/>
                    </a:ext>
                  </a:extLst>
                </a:gridCol>
                <a:gridCol w="1981203">
                  <a:extLst>
                    <a:ext uri="{9D8B030D-6E8A-4147-A177-3AD203B41FA5}">
                      <a16:colId xmlns:a16="http://schemas.microsoft.com/office/drawing/2014/main" val="415320258"/>
                    </a:ext>
                  </a:extLst>
                </a:gridCol>
                <a:gridCol w="990596">
                  <a:extLst>
                    <a:ext uri="{9D8B030D-6E8A-4147-A177-3AD203B41FA5}">
                      <a16:colId xmlns:a16="http://schemas.microsoft.com/office/drawing/2014/main" val="854702497"/>
                    </a:ext>
                  </a:extLst>
                </a:gridCol>
                <a:gridCol w="990596">
                  <a:extLst>
                    <a:ext uri="{9D8B030D-6E8A-4147-A177-3AD203B41FA5}">
                      <a16:colId xmlns:a16="http://schemas.microsoft.com/office/drawing/2014/main" val="3070692394"/>
                    </a:ext>
                  </a:extLst>
                </a:gridCol>
                <a:gridCol w="1981203">
                  <a:extLst>
                    <a:ext uri="{9D8B030D-6E8A-4147-A177-3AD203B41FA5}">
                      <a16:colId xmlns:a16="http://schemas.microsoft.com/office/drawing/2014/main" val="3029355713"/>
                    </a:ext>
                  </a:extLst>
                </a:gridCol>
                <a:gridCol w="1981203">
                  <a:extLst>
                    <a:ext uri="{9D8B030D-6E8A-4147-A177-3AD203B41FA5}">
                      <a16:colId xmlns:a16="http://schemas.microsoft.com/office/drawing/2014/main" val="3037319609"/>
                    </a:ext>
                  </a:extLst>
                </a:gridCol>
              </a:tblGrid>
              <a:tr h="2005562">
                <a:tc rowSpan="2">
                  <a:txBody>
                    <a:bodyPr/>
                    <a:lstStyle/>
                    <a:p>
                      <a:pPr marL="0" lvl="0" algn="ctr" defTabSz="839876" rtl="0" hangingPunct="1"/>
                      <a:r>
                        <a:rPr lang="ru-RU" sz="1100" b="1" kern="1200" dirty="0">
                          <a:solidFill>
                            <a:srgbClr val="0C0C0C"/>
                          </a:solidFill>
                          <a:latin typeface="Calibri"/>
                        </a:rPr>
                        <a:t>Партнеры</a:t>
                      </a:r>
                    </a:p>
                    <a:p>
                      <a:pPr marL="0" lvl="0" indent="0" algn="l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Arial" pitchFamily="34"/>
                        <a:buChar char="•"/>
                      </a:pPr>
                      <a:r>
                        <a:rPr lang="ru-RU" sz="1100" b="0" kern="1200" baseline="0" dirty="0">
                          <a:solidFill>
                            <a:srgbClr val="0C0C0C"/>
                          </a:solidFill>
                          <a:latin typeface="Calibri"/>
                        </a:rPr>
                        <a:t> </a:t>
                      </a:r>
                      <a:r>
                        <a:rPr lang="ru-RU" sz="1100" b="0" i="0" u="none" strike="noStrike" kern="1200" baseline="0" dirty="0">
                          <a:solidFill>
                            <a:srgbClr val="0C0C0C"/>
                          </a:solidFill>
                          <a:latin typeface="Calibri"/>
                        </a:rPr>
                        <a:t>Партнерства с производителями техники и предприятиями для кастомизации тренажеров.</a:t>
                      </a:r>
                    </a:p>
                    <a:p>
                      <a:pPr marL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Arial" pitchFamily="34"/>
                        <a:buChar char="•"/>
                      </a:pPr>
                      <a:r>
                        <a:rPr lang="ru-RU" sz="1100" b="0" i="0" u="none" strike="noStrike" kern="1200" baseline="0" dirty="0">
                          <a:solidFill>
                            <a:srgbClr val="0C0C0C"/>
                          </a:solidFill>
                          <a:latin typeface="Calibri"/>
                        </a:rPr>
                        <a:t> Взаимодействие с университетами и колледжами для внедрения в образовательный процесс.</a:t>
                      </a:r>
                      <a:endParaRPr lang="ru-RU" sz="1100" i="0" u="none" strike="noStrike" baseline="0">
                        <a:latin typeface="Calibri"/>
                      </a:endParaRPr>
                    </a:p>
                    <a:p>
                      <a:pPr marL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Arial" pitchFamily="34"/>
                        <a:buChar char="•"/>
                      </a:pPr>
                      <a:r>
                        <a:rPr lang="ru-RU" sz="1100" b="0" i="0" u="none" strike="noStrike" kern="1200" baseline="0" dirty="0">
                          <a:solidFill>
                            <a:srgbClr val="0C0C0C"/>
                          </a:solidFill>
                          <a:latin typeface="Calibri"/>
                        </a:rPr>
                        <a:t> Интеграция с корпоративными системами обучения и управления.</a:t>
                      </a:r>
                      <a:endParaRPr lang="ru-RU" sz="1100" i="0" u="none" strike="noStrike" baseline="0">
                        <a:latin typeface="Calibri"/>
                      </a:endParaRPr>
                    </a:p>
                    <a:p>
                      <a:pPr marL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Arial" pitchFamily="34"/>
                        <a:buChar char="•"/>
                      </a:pPr>
                      <a:r>
                        <a:rPr lang="ru-RU" sz="1100" b="0" i="0" u="none" strike="noStrike" kern="1200" baseline="0" dirty="0">
                          <a:solidFill>
                            <a:srgbClr val="0C0C0C"/>
                          </a:solidFill>
                          <a:latin typeface="Calibri"/>
                        </a:rPr>
                        <a:t> Сотрудничество с госструктурами для внедрения в госкорпорации.</a:t>
                      </a:r>
                      <a:endParaRPr lang="ru-RU" sz="1100" dirty="0"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39876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ru-RU" sz="1100" b="1" kern="1200" dirty="0">
                          <a:solidFill>
                            <a:srgbClr val="0C0C0C"/>
                          </a:solidFill>
                          <a:latin typeface="Calibri"/>
                        </a:rPr>
                        <a:t>Ключевые активности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100" b="1" kern="1200" dirty="0">
                        <a:solidFill>
                          <a:srgbClr val="0C0C0C"/>
                        </a:solidFill>
                        <a:latin typeface="Calibri"/>
                      </a:endParaRPr>
                    </a:p>
                    <a:p>
                      <a:pPr marL="0" lvl="0" indent="0" algn="l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Arial" pitchFamily="34"/>
                        <a:buChar char="•"/>
                      </a:pPr>
                      <a:r>
                        <a:rPr lang="ru-RU" sz="1100" b="1" i="0" u="none" strike="noStrike" kern="1200" dirty="0">
                          <a:solidFill>
                            <a:srgbClr val="0C0C0C"/>
                          </a:solidFill>
                          <a:latin typeface="Calibri"/>
                        </a:rPr>
                        <a:t>Разработка VR-тренажеров</a:t>
                      </a:r>
                      <a:endParaRPr lang="ru-RU" sz="1100" b="0" i="0" u="none" strike="noStrike" kern="1200">
                        <a:solidFill>
                          <a:srgbClr val="0C0C0C"/>
                        </a:solidFill>
                        <a:latin typeface="Calibri"/>
                      </a:endParaRPr>
                    </a:p>
                    <a:p>
                      <a:pPr marL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Arial" pitchFamily="34"/>
                        <a:buChar char="•"/>
                      </a:pPr>
                      <a:r>
                        <a:rPr lang="ru-RU" sz="1100" b="1" i="0" u="none" strike="noStrike" kern="1200" dirty="0">
                          <a:solidFill>
                            <a:srgbClr val="0C0C0C"/>
                          </a:solidFill>
                          <a:latin typeface="Calibri"/>
                        </a:rPr>
                        <a:t>Кастомизация под потребности</a:t>
                      </a:r>
                    </a:p>
                    <a:p>
                      <a:pPr marL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Arial" pitchFamily="34"/>
                        <a:buChar char="•"/>
                      </a:pPr>
                      <a:r>
                        <a:rPr lang="ru-RU" sz="1100" b="1" i="0" u="none" strike="noStrike" kern="1200" dirty="0">
                          <a:solidFill>
                            <a:srgbClr val="0C0C0C"/>
                          </a:solidFill>
                          <a:latin typeface="Calibri"/>
                        </a:rPr>
                        <a:t>Обучение и сертификация</a:t>
                      </a:r>
                      <a:endParaRPr lang="ru-RU" sz="1100" b="0" i="0" u="none" strike="noStrike" kern="1200">
                        <a:solidFill>
                          <a:srgbClr val="0C0C0C"/>
                        </a:solidFill>
                        <a:latin typeface="Calibri"/>
                      </a:endParaRPr>
                    </a:p>
                    <a:p>
                      <a:pPr marL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Arial" pitchFamily="34"/>
                        <a:buChar char="•"/>
                      </a:pPr>
                      <a:r>
                        <a:rPr lang="ru-RU" sz="1100" b="1" i="0" u="none" strike="noStrike" kern="1200" dirty="0">
                          <a:solidFill>
                            <a:srgbClr val="0C0C0C"/>
                          </a:solidFill>
                          <a:latin typeface="Calibri"/>
                        </a:rPr>
                        <a:t>Аналитика и отчетность</a:t>
                      </a:r>
                      <a:endParaRPr lang="ru-RU" sz="1100" b="0" i="0" u="none" strike="noStrike" kern="1200">
                        <a:solidFill>
                          <a:srgbClr val="0C0C0C"/>
                        </a:solidFill>
                        <a:latin typeface="Calibri"/>
                      </a:endParaRPr>
                    </a:p>
                    <a:p>
                      <a:pPr marL="171450" lvl="0" indent="-171450" algn="l" defTabSz="839876">
                        <a:buSzPct val="100000"/>
                        <a:buFont typeface="Arial" pitchFamily="34"/>
                        <a:buChar char="•"/>
                      </a:pPr>
                      <a:endParaRPr lang="ru-RU" sz="700" b="0" kern="1200">
                        <a:solidFill>
                          <a:srgbClr val="0C0C0C"/>
                        </a:solidFill>
                        <a:latin typeface="Arial"/>
                      </a:endParaRPr>
                    </a:p>
                  </a:txBody>
                  <a:tcPr>
                    <a:solidFill>
                      <a:srgbClr val="D8DBE2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lvl="0" algn="ctr"/>
                      <a:r>
                        <a:rPr lang="ru-RU" sz="1200" dirty="0">
                          <a:latin typeface="Calibri"/>
                        </a:rPr>
                        <a:t>Ценностное предложение</a:t>
                      </a:r>
                    </a:p>
                    <a:p>
                      <a:pPr lvl="0" algn="ctr"/>
                      <a:r>
                        <a:rPr lang="ru-RU" sz="1200" b="0" dirty="0">
                          <a:latin typeface="Calibri"/>
                        </a:rPr>
                        <a:t>  Мы создаём VR-тренажёры, которые обеспечивают реалистичное обучение, гибкость настройки, аналитику прогресса и</a:t>
                      </a:r>
                      <a:r>
                        <a:rPr lang="ru-RU" sz="1200" b="0" baseline="0" dirty="0">
                          <a:latin typeface="Calibri"/>
                        </a:rPr>
                        <a:t> </a:t>
                      </a:r>
                      <a:r>
                        <a:rPr lang="ru-RU" sz="1200" b="0" dirty="0">
                          <a:latin typeface="Calibri"/>
                        </a:rPr>
                        <a:t>командную работу с кастомизацией под любые задачи.</a:t>
                      </a: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839876" rtl="0" hangingPunct="1"/>
                      <a:r>
                        <a:rPr lang="ru-RU" sz="1100" b="1" kern="1200" dirty="0">
                          <a:solidFill>
                            <a:srgbClr val="0C0C0C"/>
                          </a:solidFill>
                          <a:latin typeface="Arial"/>
                        </a:rPr>
                        <a:t>Каналы продвижения будущего продукта</a:t>
                      </a: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Arial"/>
                        <a:buChar char="•"/>
                      </a:pPr>
                      <a:r>
                        <a:rPr lang="ru-RU" sz="1100" b="1" i="0" u="none" strike="noStrike" kern="1200" dirty="0">
                          <a:solidFill>
                            <a:srgbClr val="0C0C0C"/>
                          </a:solidFill>
                        </a:rPr>
                        <a:t>Обучение и поддержка</a:t>
                      </a:r>
                      <a:r>
                        <a:rPr lang="ru-RU" sz="1100" b="0" i="0" u="none" strike="noStrike" kern="1200" dirty="0">
                          <a:solidFill>
                            <a:srgbClr val="0C0C0C"/>
                          </a:solidFill>
                        </a:rPr>
                        <a:t>: Индивидуальные курсы и помощь.</a:t>
                      </a:r>
                      <a:endParaRPr lang="ru-RU" sz="1100"/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Arial"/>
                        <a:buChar char="•"/>
                      </a:pPr>
                      <a:r>
                        <a:rPr lang="ru-RU" sz="1100" b="1" i="0" u="none" strike="noStrike" kern="1200" dirty="0">
                          <a:solidFill>
                            <a:srgbClr val="0C0C0C"/>
                          </a:solidFill>
                        </a:rPr>
                        <a:t>Аналитика</a:t>
                      </a:r>
                      <a:r>
                        <a:rPr lang="ru-RU" sz="1100" b="0" i="0" u="none" strike="noStrike" kern="1200" dirty="0">
                          <a:solidFill>
                            <a:srgbClr val="0C0C0C"/>
                          </a:solidFill>
                        </a:rPr>
                        <a:t>: Система отчетности по прогрессу.</a:t>
                      </a:r>
                      <a:endParaRPr lang="ru-RU" sz="1100"/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Arial"/>
                        <a:buChar char="•"/>
                      </a:pPr>
                      <a:r>
                        <a:rPr lang="ru-RU" sz="1100" b="1" i="0" u="none" strike="noStrike" kern="1200" dirty="0">
                          <a:solidFill>
                            <a:srgbClr val="0C0C0C"/>
                          </a:solidFill>
                        </a:rPr>
                        <a:t>Сертификация</a:t>
                      </a:r>
                      <a:r>
                        <a:rPr lang="ru-RU" sz="1100" b="0" i="0" u="none" strike="noStrike" kern="1200" dirty="0">
                          <a:solidFill>
                            <a:srgbClr val="0C0C0C"/>
                          </a:solidFill>
                        </a:rPr>
                        <a:t>: Программы для студентов и сотрудников.</a:t>
                      </a:r>
                      <a:endParaRPr lang="ru-RU" sz="1100"/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Arial"/>
                        <a:buChar char="•"/>
                      </a:pPr>
                      <a:r>
                        <a:rPr lang="ru-RU" sz="1100" b="1" i="0" u="none" strike="noStrike" kern="1200" dirty="0">
                          <a:solidFill>
                            <a:srgbClr val="0C0C0C"/>
                          </a:solidFill>
                        </a:rPr>
                        <a:t>Служба поддержки</a:t>
                      </a:r>
                      <a:r>
                        <a:rPr lang="ru-RU" sz="1100" b="0" i="0" u="none" strike="noStrike" kern="1200" dirty="0">
                          <a:solidFill>
                            <a:srgbClr val="0C0C0C"/>
                          </a:solidFill>
                        </a:rPr>
                        <a:t>: Постоянная помощь клиентам.</a:t>
                      </a:r>
                      <a:endParaRPr lang="ru-RU" sz="1100"/>
                    </a:p>
                    <a:p>
                      <a:pPr marL="0" lvl="0" algn="l" defTabSz="839876">
                        <a:buNone/>
                      </a:pPr>
                      <a:endParaRPr lang="ru-RU" sz="1400" b="1" kern="1200">
                        <a:solidFill>
                          <a:srgbClr val="0C0C0C"/>
                        </a:solidFill>
                        <a:latin typeface="Arial"/>
                      </a:endParaRPr>
                    </a:p>
                  </a:txBody>
                  <a:tcPr>
                    <a:solidFill>
                      <a:srgbClr val="D8DBE2"/>
                    </a:solidFill>
                  </a:tcPr>
                </a:tc>
                <a:tc rowSpan="2">
                  <a:txBody>
                    <a:bodyPr/>
                    <a:lstStyle/>
                    <a:p>
                      <a:pPr lvl="0" algn="ctr"/>
                      <a:r>
                        <a:rPr lang="ru-RU" sz="1200" b="1" kern="1200" dirty="0">
                          <a:solidFill>
                            <a:srgbClr val="0C0C0C"/>
                          </a:solidFill>
                          <a:latin typeface="Calibri"/>
                        </a:rPr>
                        <a:t>Целевая аудитория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kern="1200" err="1">
                          <a:solidFill>
                            <a:srgbClr val="0C0C0C"/>
                          </a:solidFill>
                          <a:latin typeface="Calibri"/>
                        </a:rPr>
                        <a:t>Компании</a:t>
                      </a:r>
                      <a:r>
                        <a:rPr lang="en-US" sz="1200" b="0" i="0" u="none" strike="noStrike" kern="1200" dirty="0">
                          <a:solidFill>
                            <a:srgbClr val="0C0C0C"/>
                          </a:solidFill>
                          <a:latin typeface="Calibri"/>
                        </a:rPr>
                        <a:t>, </a:t>
                      </a:r>
                      <a:r>
                        <a:rPr lang="en-US" sz="1200" b="0" i="0" u="none" strike="noStrike" kern="1200" err="1">
                          <a:solidFill>
                            <a:srgbClr val="0C0C0C"/>
                          </a:solidFill>
                          <a:latin typeface="Calibri"/>
                        </a:rPr>
                        <a:t>работающие</a:t>
                      </a:r>
                      <a:r>
                        <a:rPr lang="en-US" sz="1200" b="0" i="0" u="none" strike="noStrike" kern="1200" dirty="0">
                          <a:solidFill>
                            <a:srgbClr val="0C0C0C"/>
                          </a:solidFill>
                          <a:latin typeface="Calibri"/>
                        </a:rPr>
                        <a:t> с </a:t>
                      </a:r>
                      <a:r>
                        <a:rPr lang="en-US" sz="1200" b="0" i="0" u="none" strike="noStrike" kern="1200" err="1">
                          <a:solidFill>
                            <a:srgbClr val="0C0C0C"/>
                          </a:solidFill>
                          <a:latin typeface="Calibri"/>
                        </a:rPr>
                        <a:t>тяжелой</a:t>
                      </a:r>
                      <a:r>
                        <a:rPr lang="en-US" sz="1200" b="0" i="0" u="none" strike="noStrike" kern="1200" dirty="0">
                          <a:solidFill>
                            <a:srgbClr val="0C0C0C"/>
                          </a:solidFill>
                          <a:latin typeface="Calibri"/>
                        </a:rPr>
                        <a:t> </a:t>
                      </a:r>
                      <a:r>
                        <a:rPr lang="en-US" sz="1200" b="0" i="0" u="none" strike="noStrike" kern="1200" err="1">
                          <a:solidFill>
                            <a:srgbClr val="0C0C0C"/>
                          </a:solidFill>
                          <a:latin typeface="Calibri"/>
                        </a:rPr>
                        <a:t>техникой</a:t>
                      </a:r>
                      <a:r>
                        <a:rPr lang="en-US" sz="1200" b="0" i="0" u="none" strike="noStrike" kern="1200" dirty="0">
                          <a:solidFill>
                            <a:srgbClr val="0C0C0C"/>
                          </a:solidFill>
                          <a:latin typeface="Calibri"/>
                        </a:rPr>
                        <a:t> (</a:t>
                      </a:r>
                      <a:r>
                        <a:rPr lang="en-US" sz="1200" b="0" i="0" u="none" strike="noStrike" kern="1200" err="1">
                          <a:solidFill>
                            <a:srgbClr val="0C0C0C"/>
                          </a:solidFill>
                          <a:latin typeface="Calibri"/>
                        </a:rPr>
                        <a:t>например</a:t>
                      </a:r>
                      <a:r>
                        <a:rPr lang="en-US" sz="1200" b="0" i="0" u="none" strike="noStrike" kern="1200" dirty="0">
                          <a:solidFill>
                            <a:srgbClr val="0C0C0C"/>
                          </a:solidFill>
                          <a:latin typeface="Calibri"/>
                        </a:rPr>
                        <a:t>, </a:t>
                      </a:r>
                      <a:r>
                        <a:rPr lang="en-US" sz="1200" b="0" i="0" u="none" strike="noStrike" kern="1200" err="1">
                          <a:solidFill>
                            <a:srgbClr val="0C0C0C"/>
                          </a:solidFill>
                          <a:latin typeface="Calibri"/>
                        </a:rPr>
                        <a:t>металлургия</a:t>
                      </a:r>
                      <a:r>
                        <a:rPr lang="en-US" sz="1200" b="0" i="0" u="none" strike="noStrike" kern="1200" dirty="0">
                          <a:solidFill>
                            <a:srgbClr val="0C0C0C"/>
                          </a:solidFill>
                          <a:latin typeface="Calibri"/>
                        </a:rPr>
                        <a:t>, </a:t>
                      </a:r>
                      <a:r>
                        <a:rPr lang="en-US" sz="1200" b="0" i="0" u="none" strike="noStrike" kern="1200" err="1">
                          <a:solidFill>
                            <a:srgbClr val="0C0C0C"/>
                          </a:solidFill>
                          <a:latin typeface="Calibri"/>
                        </a:rPr>
                        <a:t>энергетика</a:t>
                      </a:r>
                      <a:r>
                        <a:rPr lang="en-US" sz="1200" b="0" i="0" u="none" strike="noStrike" kern="1200" dirty="0">
                          <a:solidFill>
                            <a:srgbClr val="0C0C0C"/>
                          </a:solidFill>
                          <a:latin typeface="Calibri"/>
                        </a:rPr>
                        <a:t>), </a:t>
                      </a:r>
                      <a:r>
                        <a:rPr lang="en-US" sz="1200" b="0" i="0" u="none" strike="noStrike" kern="1200" err="1">
                          <a:solidFill>
                            <a:srgbClr val="0C0C0C"/>
                          </a:solidFill>
                          <a:latin typeface="Calibri"/>
                        </a:rPr>
                        <a:t>которые</a:t>
                      </a:r>
                      <a:r>
                        <a:rPr lang="en-US" sz="1200" b="0" i="0" u="none" strike="noStrike" kern="1200" dirty="0">
                          <a:solidFill>
                            <a:srgbClr val="0C0C0C"/>
                          </a:solidFill>
                          <a:latin typeface="Calibri"/>
                        </a:rPr>
                        <a:t> </a:t>
                      </a:r>
                      <a:r>
                        <a:rPr lang="en-US" sz="1200" b="0" i="0" u="none" strike="noStrike" kern="1200" err="1">
                          <a:solidFill>
                            <a:srgbClr val="0C0C0C"/>
                          </a:solidFill>
                          <a:latin typeface="Calibri"/>
                        </a:rPr>
                        <a:t>ищут</a:t>
                      </a:r>
                      <a:r>
                        <a:rPr lang="en-US" sz="1200" b="0" i="0" u="none" strike="noStrike" kern="1200" dirty="0">
                          <a:solidFill>
                            <a:srgbClr val="0C0C0C"/>
                          </a:solidFill>
                          <a:latin typeface="Calibri"/>
                        </a:rPr>
                        <a:t> </a:t>
                      </a:r>
                      <a:r>
                        <a:rPr lang="en-US" sz="1200" b="0" i="0" u="none" strike="noStrike" kern="1200" err="1">
                          <a:solidFill>
                            <a:srgbClr val="0C0C0C"/>
                          </a:solidFill>
                          <a:latin typeface="Calibri"/>
                        </a:rPr>
                        <a:t>решения</a:t>
                      </a:r>
                      <a:r>
                        <a:rPr lang="en-US" sz="1200" b="0" i="0" u="none" strike="noStrike" kern="1200" dirty="0">
                          <a:solidFill>
                            <a:srgbClr val="0C0C0C"/>
                          </a:solidFill>
                          <a:latin typeface="Calibri"/>
                        </a:rPr>
                        <a:t> </a:t>
                      </a:r>
                      <a:r>
                        <a:rPr lang="en-US" sz="1200" b="0" i="0" u="none" strike="noStrike" kern="1200" err="1">
                          <a:solidFill>
                            <a:srgbClr val="0C0C0C"/>
                          </a:solidFill>
                          <a:latin typeface="Calibri"/>
                        </a:rPr>
                        <a:t>для</a:t>
                      </a:r>
                      <a:r>
                        <a:rPr lang="en-US" sz="1200" b="0" i="0" u="none" strike="noStrike" kern="1200" dirty="0">
                          <a:solidFill>
                            <a:srgbClr val="0C0C0C"/>
                          </a:solidFill>
                          <a:latin typeface="Calibri"/>
                        </a:rPr>
                        <a:t> </a:t>
                      </a:r>
                      <a:r>
                        <a:rPr lang="en-US" sz="1200" b="0" i="0" u="none" strike="noStrike" kern="1200" err="1">
                          <a:solidFill>
                            <a:srgbClr val="0C0C0C"/>
                          </a:solidFill>
                          <a:latin typeface="Calibri"/>
                        </a:rPr>
                        <a:t>повышения</a:t>
                      </a:r>
                      <a:r>
                        <a:rPr lang="en-US" sz="1200" b="0" i="0" u="none" strike="noStrike" kern="1200" dirty="0">
                          <a:solidFill>
                            <a:srgbClr val="0C0C0C"/>
                          </a:solidFill>
                          <a:latin typeface="Calibri"/>
                        </a:rPr>
                        <a:t> </a:t>
                      </a:r>
                      <a:r>
                        <a:rPr lang="en-US" sz="1200" b="0" i="0" u="none" strike="noStrike" kern="1200" err="1">
                          <a:solidFill>
                            <a:srgbClr val="0C0C0C"/>
                          </a:solidFill>
                          <a:latin typeface="Calibri"/>
                        </a:rPr>
                        <a:t>безопасности</a:t>
                      </a:r>
                      <a:r>
                        <a:rPr lang="en-US" sz="1200" b="0" i="0" u="none" strike="noStrike" kern="1200" dirty="0">
                          <a:solidFill>
                            <a:srgbClr val="0C0C0C"/>
                          </a:solidFill>
                          <a:latin typeface="Calibri"/>
                        </a:rPr>
                        <a:t> и </a:t>
                      </a:r>
                      <a:r>
                        <a:rPr lang="en-US" sz="1200" b="0" i="0" u="none" strike="noStrike" kern="1200" err="1">
                          <a:solidFill>
                            <a:srgbClr val="0C0C0C"/>
                          </a:solidFill>
                          <a:latin typeface="Calibri"/>
                        </a:rPr>
                        <a:t>эффективности</a:t>
                      </a:r>
                      <a:r>
                        <a:rPr lang="en-US" sz="1200" b="0" i="0" u="none" strike="noStrike" kern="1200" dirty="0">
                          <a:solidFill>
                            <a:srgbClr val="0C0C0C"/>
                          </a:solidFill>
                          <a:latin typeface="Calibri"/>
                        </a:rPr>
                        <a:t> </a:t>
                      </a:r>
                      <a:r>
                        <a:rPr lang="en-US" sz="1200" b="0" i="0" u="none" strike="noStrike" kern="1200" err="1">
                          <a:solidFill>
                            <a:srgbClr val="0C0C0C"/>
                          </a:solidFill>
                          <a:latin typeface="Calibri"/>
                        </a:rPr>
                        <a:t>обучения</a:t>
                      </a:r>
                      <a:r>
                        <a:rPr lang="en-US" sz="1200" b="0" i="0" u="none" strike="noStrike" kern="1200" dirty="0">
                          <a:solidFill>
                            <a:srgbClr val="0C0C0C"/>
                          </a:solidFill>
                          <a:latin typeface="Calibri"/>
                        </a:rPr>
                        <a:t> </a:t>
                      </a:r>
                      <a:r>
                        <a:rPr lang="en-US" sz="1200" b="0" i="0" u="none" strike="noStrike" kern="1200" err="1">
                          <a:solidFill>
                            <a:srgbClr val="0C0C0C"/>
                          </a:solidFill>
                          <a:latin typeface="Calibri"/>
                        </a:rPr>
                        <a:t>сотрудников</a:t>
                      </a:r>
                      <a:r>
                        <a:rPr lang="en-US" sz="1200" b="0" i="0" u="none" strike="noStrike" kern="1200" dirty="0">
                          <a:solidFill>
                            <a:srgbClr val="0C0C0C"/>
                          </a:solidFill>
                          <a:latin typeface="Calibri"/>
                        </a:rPr>
                        <a:t>. </a:t>
                      </a:r>
                      <a:endParaRPr lang="ru-RU" sz="1200" b="0" i="0" u="none" strike="noStrike" kern="120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lvl="0" algn="l">
                        <a:buNone/>
                      </a:pPr>
                      <a:endParaRPr lang="ru-RU" sz="1400" b="1" kern="1200">
                        <a:solidFill>
                          <a:srgbClr val="0C0C0C"/>
                        </a:solidFill>
                        <a:latin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671909"/>
                  </a:ext>
                </a:extLst>
              </a:tr>
              <a:tr h="20055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39876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ru-RU" sz="1100" b="1" kern="1200" dirty="0">
                          <a:solidFill>
                            <a:srgbClr val="0C0C0C"/>
                          </a:solidFill>
                          <a:latin typeface="Calibri"/>
                        </a:rPr>
                        <a:t>Ключевые ресурсы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100" b="1" kern="1200" dirty="0">
                        <a:solidFill>
                          <a:srgbClr val="0C0C0C"/>
                        </a:solidFill>
                        <a:latin typeface="Calibri"/>
                      </a:endParaRPr>
                    </a:p>
                    <a:p>
                      <a:pPr marL="0" marR="0" lvl="0" indent="0" algn="l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Arial" pitchFamily="34"/>
                        <a:buChar char="•"/>
                      </a:pPr>
                      <a:r>
                        <a:rPr lang="ru-RU" sz="1100" b="1" i="0" u="none" strike="noStrike" kern="1200" dirty="0">
                          <a:solidFill>
                            <a:srgbClr val="0C0C0C"/>
                          </a:solidFill>
                          <a:latin typeface="Calibri"/>
                        </a:rPr>
                        <a:t>Платформа и контент</a:t>
                      </a:r>
                      <a:r>
                        <a:rPr lang="ru-RU" sz="1100" b="0" i="0" u="none" strike="noStrike" kern="1200" dirty="0">
                          <a:solidFill>
                            <a:srgbClr val="0C0C0C"/>
                          </a:solidFill>
                          <a:latin typeface="Calibri"/>
                        </a:rPr>
                        <a:t>: Технологии и сценарии для тренажеров.</a:t>
                      </a:r>
                    </a:p>
                    <a:p>
                      <a:pPr marL="0" lvl="0" indent="0" algn="l" defTabSz="839876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Arial" pitchFamily="34"/>
                        <a:buChar char="•"/>
                        <a:tabLst/>
                      </a:pPr>
                      <a:r>
                        <a:rPr lang="ru-RU" sz="1100" b="1" i="0" u="none" strike="noStrike" kern="1200" dirty="0">
                          <a:solidFill>
                            <a:srgbClr val="0C0C0C"/>
                          </a:solidFill>
                          <a:latin typeface="Calibri"/>
                        </a:rPr>
                        <a:t>Эксперты</a:t>
                      </a:r>
                      <a:r>
                        <a:rPr lang="ru-RU" sz="1100" b="0" i="0" u="none" strike="noStrike" kern="1200" dirty="0">
                          <a:solidFill>
                            <a:srgbClr val="0C0C0C"/>
                          </a:solidFill>
                          <a:latin typeface="Calibri"/>
                        </a:rPr>
                        <a:t>: Команда для разработки решений.</a:t>
                      </a:r>
                      <a:endParaRPr lang="ru-RU" sz="1100" i="0" u="none" strike="noStrike">
                        <a:latin typeface="Calibri"/>
                      </a:endParaRPr>
                    </a:p>
                    <a:p>
                      <a:pPr marL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Arial" pitchFamily="34"/>
                        <a:buChar char="•"/>
                      </a:pPr>
                      <a:r>
                        <a:rPr lang="ru-RU" sz="1100" b="1" i="0" u="none" strike="noStrike" kern="1200" dirty="0">
                          <a:solidFill>
                            <a:srgbClr val="0C0C0C"/>
                          </a:solidFill>
                          <a:latin typeface="Calibri"/>
                        </a:rPr>
                        <a:t>Маркетинг</a:t>
                      </a:r>
                      <a:r>
                        <a:rPr lang="ru-RU" sz="1100" b="0" i="0" u="none" strike="noStrike" kern="1200" dirty="0">
                          <a:solidFill>
                            <a:srgbClr val="0C0C0C"/>
                          </a:solidFill>
                          <a:latin typeface="Calibri"/>
                        </a:rPr>
                        <a:t>: Каналы для привлечения клиентов.</a:t>
                      </a:r>
                      <a:endParaRPr lang="ru-RU" sz="1100" i="0" u="none" strike="noStrike">
                        <a:latin typeface="Calibri"/>
                      </a:endParaRPr>
                    </a:p>
                    <a:p>
                      <a:pPr marL="171450" marR="0" lvl="0" indent="-171450" algn="l" defTabSz="839876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Arial" pitchFamily="34"/>
                        <a:buChar char="•"/>
                        <a:tabLst/>
                      </a:pPr>
                      <a:endParaRPr lang="ru-RU" sz="700" b="0" kern="1200">
                        <a:solidFill>
                          <a:srgbClr val="0C0C0C"/>
                        </a:solidFill>
                        <a:latin typeface="Arial"/>
                      </a:endParaRPr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839876" rtl="0" hangingPunct="1"/>
                      <a:r>
                        <a:rPr lang="ru-RU" sz="1100" b="1" kern="1200" dirty="0">
                          <a:solidFill>
                            <a:srgbClr val="0C0C0C"/>
                          </a:solidFill>
                          <a:latin typeface="Calibri"/>
                        </a:rPr>
                        <a:t>Каналы сбыта будущего продукта</a:t>
                      </a: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Arial"/>
                        <a:buChar char="•"/>
                      </a:pPr>
                      <a:r>
                        <a:rPr lang="ru-RU" sz="1100" b="1" i="0" u="none" strike="noStrike" kern="1200" dirty="0">
                          <a:solidFill>
                            <a:srgbClr val="0C0C0C"/>
                          </a:solidFill>
                          <a:latin typeface="Calibri"/>
                        </a:rPr>
                        <a:t>Прямые продажи</a:t>
                      </a:r>
                      <a:r>
                        <a:rPr lang="ru-RU" sz="1100" b="0" i="0" u="none" strike="noStrike" kern="1200" dirty="0">
                          <a:solidFill>
                            <a:srgbClr val="0C0C0C"/>
                          </a:solidFill>
                          <a:latin typeface="Calibri"/>
                        </a:rPr>
                        <a:t>: Продажа компаниям и учебным заведениям.</a:t>
                      </a:r>
                      <a:endParaRPr lang="ru-RU" sz="1100">
                        <a:latin typeface="Calibri"/>
                      </a:endParaRP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Arial"/>
                        <a:buChar char="•"/>
                      </a:pPr>
                      <a:r>
                        <a:rPr lang="ru-RU" sz="1100" b="1" i="0" u="none" strike="noStrike" kern="1200" dirty="0">
                          <a:solidFill>
                            <a:srgbClr val="0C0C0C"/>
                          </a:solidFill>
                          <a:latin typeface="Calibri"/>
                        </a:rPr>
                        <a:t>Партнеры</a:t>
                      </a:r>
                      <a:r>
                        <a:rPr lang="ru-RU" sz="1100" b="0" i="0" u="none" strike="noStrike" kern="1200" dirty="0">
                          <a:solidFill>
                            <a:srgbClr val="0C0C0C"/>
                          </a:solidFill>
                          <a:latin typeface="Calibri"/>
                        </a:rPr>
                        <a:t>: Через тренинговые и образовательные центры.</a:t>
                      </a:r>
                      <a:endParaRPr lang="ru-RU" sz="1100">
                        <a:latin typeface="Calibri"/>
                      </a:endParaRP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Arial"/>
                        <a:buChar char="•"/>
                      </a:pPr>
                      <a:r>
                        <a:rPr lang="ru-RU" sz="1100" b="1" i="0" u="none" strike="noStrike" kern="1200" dirty="0">
                          <a:solidFill>
                            <a:srgbClr val="0C0C0C"/>
                          </a:solidFill>
                          <a:latin typeface="Calibri"/>
                        </a:rPr>
                        <a:t>Онлайн-платформа</a:t>
                      </a:r>
                      <a:r>
                        <a:rPr lang="ru-RU" sz="1100" b="0" i="0" u="none" strike="noStrike" kern="1200" dirty="0">
                          <a:solidFill>
                            <a:srgbClr val="0C0C0C"/>
                          </a:solidFill>
                          <a:latin typeface="Calibri"/>
                        </a:rPr>
                        <a:t>: Продажа через веб-сайт.</a:t>
                      </a:r>
                      <a:endParaRPr lang="ru-RU" sz="1100">
                        <a:latin typeface="Calibri"/>
                      </a:endParaRP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Arial"/>
                        <a:buChar char="•"/>
                      </a:pPr>
                      <a:r>
                        <a:rPr lang="ru-RU" sz="1100" b="1" i="0" u="none" strike="noStrike" kern="1200" dirty="0">
                          <a:solidFill>
                            <a:srgbClr val="0C0C0C"/>
                          </a:solidFill>
                          <a:latin typeface="Calibri"/>
                        </a:rPr>
                        <a:t>Мобильное приложение</a:t>
                      </a:r>
                      <a:r>
                        <a:rPr lang="ru-RU" sz="1100" b="0" i="0" u="none" strike="noStrike" kern="1200" dirty="0">
                          <a:solidFill>
                            <a:srgbClr val="0C0C0C"/>
                          </a:solidFill>
                          <a:latin typeface="Calibri"/>
                        </a:rPr>
                        <a:t>: Доступ через мобильные устройства</a:t>
                      </a:r>
                      <a:endParaRPr lang="ru-RU" sz="1100" dirty="0">
                        <a:latin typeface="Calibri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9226822"/>
                  </a:ext>
                </a:extLst>
              </a:tr>
              <a:tr h="2005562">
                <a:tc gridSpan="3">
                  <a:txBody>
                    <a:bodyPr/>
                    <a:lstStyle/>
                    <a:p>
                      <a:pPr lvl="0" algn="l"/>
                      <a:r>
                        <a:rPr lang="ru-RU" sz="1100" b="1" kern="1200" dirty="0">
                          <a:solidFill>
                            <a:srgbClr val="0C0C0C"/>
                          </a:solidFill>
                          <a:latin typeface="Calibri"/>
                        </a:rPr>
                        <a:t>Расходы</a:t>
                      </a:r>
                    </a:p>
                    <a:p>
                      <a:pPr marL="171450" lvl="0" indent="-1714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Arial"/>
                        <a:buChar char="•"/>
                      </a:pPr>
                      <a:r>
                        <a:rPr lang="ru-RU" sz="1100" b="1" i="0" u="none" strike="noStrike" kern="1200" dirty="0">
                          <a:solidFill>
                            <a:srgbClr val="0C0C0C"/>
                          </a:solidFill>
                          <a:latin typeface="Calibri"/>
                        </a:rPr>
                        <a:t>Разработка и поддержка платформы</a:t>
                      </a:r>
                      <a:r>
                        <a:rPr lang="ru-RU" sz="1100" b="0" i="0" u="none" strike="noStrike" kern="1200" dirty="0">
                          <a:solidFill>
                            <a:srgbClr val="0C0C0C"/>
                          </a:solidFill>
                          <a:latin typeface="Calibri"/>
                        </a:rPr>
                        <a:t>: Затраты на тренажеры.</a:t>
                      </a:r>
                      <a:endParaRPr lang="ru-RU" sz="1100" b="0" kern="1200" dirty="0">
                        <a:solidFill>
                          <a:srgbClr val="0C0C0C"/>
                        </a:solidFill>
                        <a:latin typeface="Calibri"/>
                      </a:endParaRPr>
                    </a:p>
                    <a:p>
                      <a:pPr marL="171450" lvl="0" indent="-1714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Arial"/>
                        <a:buChar char="•"/>
                      </a:pPr>
                      <a:r>
                        <a:rPr lang="ru-RU" sz="1100" b="1" i="0" u="none" strike="noStrike" kern="1200" dirty="0">
                          <a:solidFill>
                            <a:srgbClr val="0C0C0C"/>
                          </a:solidFill>
                          <a:latin typeface="Calibri"/>
                        </a:rPr>
                        <a:t>Маркетинг</a:t>
                      </a:r>
                      <a:r>
                        <a:rPr lang="ru-RU" sz="1100" b="0" i="0" u="none" strike="noStrike" kern="1200" dirty="0">
                          <a:solidFill>
                            <a:srgbClr val="0C0C0C"/>
                          </a:solidFill>
                          <a:latin typeface="Calibri"/>
                        </a:rPr>
                        <a:t>: Привлечение клиентов.</a:t>
                      </a:r>
                      <a:endParaRPr lang="ru-RU" sz="1100">
                        <a:latin typeface="Calibri"/>
                      </a:endParaRPr>
                    </a:p>
                    <a:p>
                      <a:pPr marL="171450" lvl="0" indent="-1714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Arial"/>
                        <a:buChar char="•"/>
                      </a:pPr>
                      <a:r>
                        <a:rPr lang="ru-RU" sz="1100" b="1" i="0" u="none" strike="noStrike" kern="1200" dirty="0">
                          <a:solidFill>
                            <a:srgbClr val="0C0C0C"/>
                          </a:solidFill>
                          <a:latin typeface="Calibri"/>
                        </a:rPr>
                        <a:t>Поддержка клиентов</a:t>
                      </a:r>
                      <a:r>
                        <a:rPr lang="ru-RU" sz="1100" b="0" i="0" u="none" strike="noStrike" kern="1200" dirty="0">
                          <a:solidFill>
                            <a:srgbClr val="0C0C0C"/>
                          </a:solidFill>
                          <a:latin typeface="Calibri"/>
                        </a:rPr>
                        <a:t>: Обслуживание пользователей.</a:t>
                      </a:r>
                      <a:endParaRPr lang="ru-RU" sz="1100">
                        <a:latin typeface="Calibri"/>
                      </a:endParaRPr>
                    </a:p>
                    <a:p>
                      <a:pPr marL="171450" lvl="0" indent="-1714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Arial"/>
                        <a:buChar char="•"/>
                      </a:pPr>
                      <a:r>
                        <a:rPr lang="ru-RU" sz="1100" b="1" i="0" u="none" strike="noStrike" kern="1200" dirty="0">
                          <a:solidFill>
                            <a:srgbClr val="0C0C0C"/>
                          </a:solidFill>
                          <a:latin typeface="Calibri"/>
                        </a:rPr>
                        <a:t>Партнерские выплаты</a:t>
                      </a:r>
                      <a:r>
                        <a:rPr lang="ru-RU" sz="1100" b="0" i="0" u="none" strike="noStrike" kern="1200" dirty="0">
                          <a:solidFill>
                            <a:srgbClr val="0C0C0C"/>
                          </a:solidFill>
                          <a:latin typeface="Calibri"/>
                        </a:rPr>
                        <a:t>: Комиссии партнерам.</a:t>
                      </a:r>
                      <a:endParaRPr lang="ru-RU" sz="1100">
                        <a:latin typeface="Calibri"/>
                      </a:endParaRPr>
                    </a:p>
                    <a:p>
                      <a:pPr marL="171450" lvl="0" indent="-1714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Arial"/>
                        <a:buChar char="•"/>
                      </a:pPr>
                      <a:r>
                        <a:rPr lang="ru-RU" sz="1100" b="1" i="0" u="none" strike="noStrike" kern="1200" dirty="0">
                          <a:solidFill>
                            <a:srgbClr val="0C0C0C"/>
                          </a:solidFill>
                          <a:latin typeface="Calibri"/>
                        </a:rPr>
                        <a:t>Инфраструктура</a:t>
                      </a:r>
                      <a:r>
                        <a:rPr lang="ru-RU" sz="1100" b="0" i="0" u="none" strike="noStrike" kern="1200" dirty="0">
                          <a:solidFill>
                            <a:srgbClr val="0C0C0C"/>
                          </a:solidFill>
                          <a:latin typeface="Calibri"/>
                        </a:rPr>
                        <a:t>: Технологические расходы.</a:t>
                      </a:r>
                      <a:endParaRPr lang="ru-RU" sz="1100">
                        <a:latin typeface="Calibri"/>
                      </a:endParaRPr>
                    </a:p>
                    <a:p>
                      <a:pPr marL="285750" lvl="0" indent="-285750" algn="ctr">
                        <a:buSzPct val="100000"/>
                        <a:buFont typeface="Arial" pitchFamily="34"/>
                        <a:buChar char="•"/>
                      </a:pPr>
                      <a:endParaRPr lang="ru-RU" sz="1100" b="0" kern="1200">
                        <a:solidFill>
                          <a:srgbClr val="0C0C0C"/>
                        </a:solidFill>
                        <a:latin typeface="Arial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839876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ru-RU" sz="1100" b="1" kern="1200" dirty="0">
                          <a:solidFill>
                            <a:srgbClr val="0C0C0C"/>
                          </a:solidFill>
                          <a:latin typeface="Calibri"/>
                        </a:rPr>
                        <a:t>Доходы</a:t>
                      </a: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Arial"/>
                        <a:buChar char="•"/>
                      </a:pPr>
                      <a:r>
                        <a:rPr lang="ru-RU" sz="1100" b="1" i="0" u="none" strike="noStrike" kern="1200" dirty="0">
                          <a:solidFill>
                            <a:srgbClr val="0C0C0C"/>
                          </a:solidFill>
                          <a:latin typeface="Calibri"/>
                        </a:rPr>
                        <a:t>Подписки</a:t>
                      </a:r>
                      <a:r>
                        <a:rPr lang="ru-RU" sz="1100" b="0" i="0" u="none" strike="noStrike" kern="1200" dirty="0">
                          <a:solidFill>
                            <a:srgbClr val="0C0C0C"/>
                          </a:solidFill>
                          <a:latin typeface="Calibri"/>
                        </a:rPr>
                        <a:t>: Месячные и годовые подписки.</a:t>
                      </a:r>
                      <a:endParaRPr lang="ru-RU" sz="1100">
                        <a:latin typeface="Calibri"/>
                      </a:endParaRP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Arial"/>
                        <a:buChar char="•"/>
                      </a:pPr>
                      <a:r>
                        <a:rPr lang="ru-RU" sz="1100" b="1" i="0" u="none" strike="noStrike" kern="1200" dirty="0">
                          <a:solidFill>
                            <a:srgbClr val="0C0C0C"/>
                          </a:solidFill>
                          <a:latin typeface="Calibri"/>
                        </a:rPr>
                        <a:t>Лицензирование</a:t>
                      </a:r>
                      <a:r>
                        <a:rPr lang="ru-RU" sz="1100" b="0" i="0" u="none" strike="noStrike" kern="1200" dirty="0">
                          <a:solidFill>
                            <a:srgbClr val="0C0C0C"/>
                          </a:solidFill>
                          <a:latin typeface="Calibri"/>
                        </a:rPr>
                        <a:t>: Платные кастомизированные решения.</a:t>
                      </a:r>
                      <a:endParaRPr lang="ru-RU" sz="1100">
                        <a:latin typeface="Calibri"/>
                      </a:endParaRP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Arial"/>
                        <a:buChar char="•"/>
                      </a:pPr>
                      <a:r>
                        <a:rPr lang="ru-RU" sz="1100" b="1" i="0" u="none" strike="noStrike" kern="1200" dirty="0">
                          <a:solidFill>
                            <a:srgbClr val="0C0C0C"/>
                          </a:solidFill>
                          <a:latin typeface="Calibri"/>
                        </a:rPr>
                        <a:t>Обучение и сертификация</a:t>
                      </a:r>
                      <a:r>
                        <a:rPr lang="ru-RU" sz="1100" b="0" i="0" u="none" strike="noStrike" kern="1200" dirty="0">
                          <a:solidFill>
                            <a:srgbClr val="0C0C0C"/>
                          </a:solidFill>
                          <a:latin typeface="Calibri"/>
                        </a:rPr>
                        <a:t>: Плата за курсы и экзамены.</a:t>
                      </a:r>
                      <a:endParaRPr lang="ru-RU" sz="1100">
                        <a:latin typeface="Calibri"/>
                      </a:endParaRP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Arial"/>
                        <a:buChar char="•"/>
                      </a:pPr>
                      <a:r>
                        <a:rPr lang="ru-RU" sz="1100" b="1" i="0" u="none" strike="noStrike" kern="1200" dirty="0">
                          <a:solidFill>
                            <a:srgbClr val="0C0C0C"/>
                          </a:solidFill>
                          <a:latin typeface="Calibri"/>
                        </a:rPr>
                        <a:t>Партнерские выплаты</a:t>
                      </a:r>
                      <a:r>
                        <a:rPr lang="ru-RU" sz="1100" b="0" i="0" u="none" strike="noStrike" kern="1200" dirty="0">
                          <a:solidFill>
                            <a:srgbClr val="0C0C0C"/>
                          </a:solidFill>
                          <a:latin typeface="Calibri"/>
                        </a:rPr>
                        <a:t>: Доход от партнеров.</a:t>
                      </a:r>
                      <a:endParaRPr lang="ru-RU" sz="1100">
                        <a:latin typeface="Calibri"/>
                      </a:endParaRP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Arial"/>
                        <a:buChar char="•"/>
                      </a:pPr>
                      <a:r>
                        <a:rPr lang="ru-RU" sz="1100" b="1" i="0" u="none" strike="noStrike" kern="1200" dirty="0">
                          <a:solidFill>
                            <a:srgbClr val="0C0C0C"/>
                          </a:solidFill>
                          <a:latin typeface="Calibri"/>
                        </a:rPr>
                        <a:t>Мобильные сервисы</a:t>
                      </a:r>
                      <a:r>
                        <a:rPr lang="ru-RU" sz="1100" b="0" i="0" u="none" strike="noStrike" kern="1200" dirty="0">
                          <a:solidFill>
                            <a:srgbClr val="0C0C0C"/>
                          </a:solidFill>
                          <a:latin typeface="Calibri"/>
                        </a:rPr>
                        <a:t>: Доход от мобильных приложений.</a:t>
                      </a:r>
                      <a:endParaRPr lang="ru-RU" sz="1100" dirty="0">
                        <a:latin typeface="Calibri"/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400" b="1" kern="1200">
                        <a:solidFill>
                          <a:srgbClr val="0C0C0C"/>
                        </a:solidFill>
                        <a:latin typeface="Arial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371169"/>
                  </a:ext>
                </a:extLst>
              </a:tr>
            </a:tbl>
          </a:graphicData>
        </a:graphic>
      </p:graphicFrame>
      <p:grpSp>
        <p:nvGrpSpPr>
          <p:cNvPr id="5" name="Группа 5"/>
          <p:cNvGrpSpPr/>
          <p:nvPr/>
        </p:nvGrpSpPr>
        <p:grpSpPr>
          <a:xfrm>
            <a:off x="0" y="692502"/>
            <a:ext cx="2624903" cy="97072"/>
            <a:chOff x="0" y="692502"/>
            <a:chExt cx="2624903" cy="97072"/>
          </a:xfrm>
        </p:grpSpPr>
        <p:sp>
          <p:nvSpPr>
            <p:cNvPr id="6" name="Прямоугольник 6"/>
            <p:cNvSpPr/>
            <p:nvPr/>
          </p:nvSpPr>
          <p:spPr>
            <a:xfrm>
              <a:off x="0" y="692502"/>
              <a:ext cx="1294461" cy="97072"/>
            </a:xfrm>
            <a:prstGeom prst="rect">
              <a:avLst/>
            </a:prstGeom>
            <a:solidFill>
              <a:srgbClr val="FBB3C1"/>
            </a:solidFill>
            <a:ln cap="flat">
              <a:noFill/>
              <a:prstDash val="solid"/>
            </a:ln>
          </p:spPr>
          <p:txBody>
            <a:bodyPr vert="horz" wrap="square" lIns="45720" tIns="45720" rIns="45720" bIns="45720" anchor="ctr" anchorCtr="0" compatLnSpc="1">
              <a:sp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ru-RU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" name="Прямоугольник 7"/>
            <p:cNvSpPr/>
            <p:nvPr/>
          </p:nvSpPr>
          <p:spPr>
            <a:xfrm>
              <a:off x="336581" y="692502"/>
              <a:ext cx="1294461" cy="97072"/>
            </a:xfrm>
            <a:prstGeom prst="rect">
              <a:avLst/>
            </a:prstGeom>
            <a:solidFill>
              <a:srgbClr val="9F00FF"/>
            </a:solidFill>
            <a:ln cap="flat">
              <a:noFill/>
              <a:prstDash val="solid"/>
            </a:ln>
          </p:spPr>
          <p:txBody>
            <a:bodyPr vert="horz" wrap="square" lIns="45720" tIns="45720" rIns="45720" bIns="45720" anchor="ctr" anchorCtr="0" compatLnSpc="1">
              <a:sp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ru-RU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" name="Прямоугольник 8"/>
            <p:cNvSpPr/>
            <p:nvPr/>
          </p:nvSpPr>
          <p:spPr>
            <a:xfrm>
              <a:off x="673162" y="692502"/>
              <a:ext cx="1294461" cy="97072"/>
            </a:xfrm>
            <a:prstGeom prst="rect">
              <a:avLst/>
            </a:prstGeom>
            <a:solidFill>
              <a:srgbClr val="FD493D"/>
            </a:solidFill>
            <a:ln cap="flat">
              <a:noFill/>
              <a:prstDash val="solid"/>
            </a:ln>
          </p:spPr>
          <p:txBody>
            <a:bodyPr vert="horz" wrap="square" lIns="45720" tIns="45720" rIns="45720" bIns="45720" anchor="ctr" anchorCtr="0" compatLnSpc="1">
              <a:sp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ru-RU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" name="Прямоугольник 9"/>
            <p:cNvSpPr/>
            <p:nvPr/>
          </p:nvSpPr>
          <p:spPr>
            <a:xfrm>
              <a:off x="993861" y="692502"/>
              <a:ext cx="1294461" cy="97072"/>
            </a:xfrm>
            <a:prstGeom prst="rect">
              <a:avLst/>
            </a:prstGeom>
            <a:solidFill>
              <a:srgbClr val="FCAF17"/>
            </a:solidFill>
            <a:ln cap="flat">
              <a:noFill/>
              <a:prstDash val="solid"/>
            </a:ln>
          </p:spPr>
          <p:txBody>
            <a:bodyPr vert="horz" wrap="square" lIns="45720" tIns="45720" rIns="45720" bIns="45720" anchor="ctr" anchorCtr="0" compatLnSpc="1">
              <a:sp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ru-RU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" name="Прямоугольник 10"/>
            <p:cNvSpPr/>
            <p:nvPr/>
          </p:nvSpPr>
          <p:spPr>
            <a:xfrm>
              <a:off x="1330442" y="692502"/>
              <a:ext cx="1294461" cy="97072"/>
            </a:xfrm>
            <a:prstGeom prst="rect">
              <a:avLst/>
            </a:prstGeom>
            <a:solidFill>
              <a:srgbClr val="B5D8E1"/>
            </a:solidFill>
            <a:ln cap="flat">
              <a:noFill/>
              <a:prstDash val="solid"/>
            </a:ln>
          </p:spPr>
          <p:txBody>
            <a:bodyPr vert="horz" wrap="square" lIns="45720" tIns="45720" rIns="45720" bIns="45720" anchor="ctr" anchorCtr="0" compatLnSpc="1">
              <a:sp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ru-RU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10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 txBox="1"/>
          <p:nvPr/>
        </p:nvSpPr>
        <p:spPr>
          <a:xfrm>
            <a:off x="610892" y="207925"/>
            <a:ext cx="4638641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КАРТА КЛЮЧЕВЫХ КОММУНИКАЦИЙ ПРОЕКТА НА ЭТАПЕ 1</a:t>
            </a:r>
            <a:endParaRPr lang="ru-RU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cxnSp>
        <p:nvCxnSpPr>
          <p:cNvPr id="3" name="Прямая соединительная линия 6"/>
          <p:cNvCxnSpPr/>
          <p:nvPr/>
        </p:nvCxnSpPr>
        <p:spPr>
          <a:xfrm>
            <a:off x="381003" y="754416"/>
            <a:ext cx="9144000" cy="0"/>
          </a:xfrm>
          <a:prstGeom prst="straightConnector1">
            <a:avLst/>
          </a:prstGeom>
          <a:noFill/>
          <a:ln w="9528" cap="flat">
            <a:solidFill>
              <a:srgbClr val="8B6D8C"/>
            </a:solidFill>
            <a:custDash>
              <a:ds d="100000" sp="100000"/>
            </a:custDash>
          </a:ln>
        </p:spPr>
      </p:cxnSp>
      <p:grpSp>
        <p:nvGrpSpPr>
          <p:cNvPr id="4" name="Группа 1"/>
          <p:cNvGrpSpPr/>
          <p:nvPr/>
        </p:nvGrpSpPr>
        <p:grpSpPr>
          <a:xfrm>
            <a:off x="0" y="692502"/>
            <a:ext cx="2624903" cy="97072"/>
            <a:chOff x="0" y="692502"/>
            <a:chExt cx="2624903" cy="97072"/>
          </a:xfrm>
        </p:grpSpPr>
        <p:sp>
          <p:nvSpPr>
            <p:cNvPr id="5" name="Прямоугольник 7"/>
            <p:cNvSpPr/>
            <p:nvPr/>
          </p:nvSpPr>
          <p:spPr>
            <a:xfrm>
              <a:off x="0" y="692502"/>
              <a:ext cx="1294461" cy="97072"/>
            </a:xfrm>
            <a:prstGeom prst="rect">
              <a:avLst/>
            </a:prstGeom>
            <a:solidFill>
              <a:srgbClr val="FBB3C1"/>
            </a:solidFill>
            <a:ln cap="flat">
              <a:noFill/>
              <a:prstDash val="solid"/>
            </a:ln>
          </p:spPr>
          <p:txBody>
            <a:bodyPr vert="horz" wrap="square" lIns="45720" tIns="45720" rIns="45720" bIns="45720" anchor="ctr" anchorCtr="0" compatLnSpc="1">
              <a:sp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ru-RU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" name="Прямоугольник 9"/>
            <p:cNvSpPr/>
            <p:nvPr/>
          </p:nvSpPr>
          <p:spPr>
            <a:xfrm>
              <a:off x="336581" y="692502"/>
              <a:ext cx="1294461" cy="97072"/>
            </a:xfrm>
            <a:prstGeom prst="rect">
              <a:avLst/>
            </a:prstGeom>
            <a:solidFill>
              <a:srgbClr val="9F00FF"/>
            </a:solidFill>
            <a:ln cap="flat">
              <a:noFill/>
              <a:prstDash val="solid"/>
            </a:ln>
          </p:spPr>
          <p:txBody>
            <a:bodyPr vert="horz" wrap="square" lIns="45720" tIns="45720" rIns="45720" bIns="45720" anchor="ctr" anchorCtr="0" compatLnSpc="1">
              <a:sp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ru-RU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" name="Прямоугольник 10"/>
            <p:cNvSpPr/>
            <p:nvPr/>
          </p:nvSpPr>
          <p:spPr>
            <a:xfrm>
              <a:off x="673162" y="692502"/>
              <a:ext cx="1294461" cy="97072"/>
            </a:xfrm>
            <a:prstGeom prst="rect">
              <a:avLst/>
            </a:prstGeom>
            <a:solidFill>
              <a:srgbClr val="FD493D"/>
            </a:solidFill>
            <a:ln cap="flat">
              <a:noFill/>
              <a:prstDash val="solid"/>
            </a:ln>
          </p:spPr>
          <p:txBody>
            <a:bodyPr vert="horz" wrap="square" lIns="45720" tIns="45720" rIns="45720" bIns="45720" anchor="ctr" anchorCtr="0" compatLnSpc="1">
              <a:sp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ru-RU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" name="Прямоугольник 11"/>
            <p:cNvSpPr/>
            <p:nvPr/>
          </p:nvSpPr>
          <p:spPr>
            <a:xfrm>
              <a:off x="993861" y="692502"/>
              <a:ext cx="1294461" cy="97072"/>
            </a:xfrm>
            <a:prstGeom prst="rect">
              <a:avLst/>
            </a:prstGeom>
            <a:solidFill>
              <a:srgbClr val="FCAF17"/>
            </a:solidFill>
            <a:ln cap="flat">
              <a:noFill/>
              <a:prstDash val="solid"/>
            </a:ln>
          </p:spPr>
          <p:txBody>
            <a:bodyPr vert="horz" wrap="square" lIns="45720" tIns="45720" rIns="45720" bIns="45720" anchor="ctr" anchorCtr="0" compatLnSpc="1">
              <a:sp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ru-RU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" name="Прямоугольник 12"/>
            <p:cNvSpPr/>
            <p:nvPr/>
          </p:nvSpPr>
          <p:spPr>
            <a:xfrm>
              <a:off x="1330442" y="692502"/>
              <a:ext cx="1294461" cy="97072"/>
            </a:xfrm>
            <a:prstGeom prst="rect">
              <a:avLst/>
            </a:prstGeom>
            <a:solidFill>
              <a:srgbClr val="B5D8E1"/>
            </a:solidFill>
            <a:ln cap="flat">
              <a:noFill/>
              <a:prstDash val="solid"/>
            </a:ln>
          </p:spPr>
          <p:txBody>
            <a:bodyPr vert="horz" wrap="square" lIns="45720" tIns="45720" rIns="45720" bIns="45720" anchor="ctr" anchorCtr="0" compatLnSpc="1">
              <a:sp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ru-RU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0" name="Схема 13"/>
          <p:cNvGrpSpPr/>
          <p:nvPr/>
        </p:nvGrpSpPr>
        <p:grpSpPr>
          <a:xfrm>
            <a:off x="510765" y="1398300"/>
            <a:ext cx="4401803" cy="4401793"/>
            <a:chOff x="510765" y="1398300"/>
            <a:chExt cx="4401803" cy="4401793"/>
          </a:xfrm>
        </p:grpSpPr>
        <p:sp>
          <p:nvSpPr>
            <p:cNvPr id="11" name="Freeform 10"/>
            <p:cNvSpPr/>
            <p:nvPr/>
          </p:nvSpPr>
          <p:spPr>
            <a:xfrm>
              <a:off x="1490618" y="2378144"/>
              <a:ext cx="2442106" cy="244210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42104"/>
                <a:gd name="f7" fmla="val 1221052"/>
                <a:gd name="f8" fmla="val 546684"/>
                <a:gd name="f9" fmla="val 1895420"/>
                <a:gd name="f10" fmla="+- 0 0 -90"/>
                <a:gd name="f11" fmla="*/ f3 1 2442104"/>
                <a:gd name="f12" fmla="*/ f4 1 2442104"/>
                <a:gd name="f13" fmla="val f5"/>
                <a:gd name="f14" fmla="val f6"/>
                <a:gd name="f15" fmla="*/ f10 f0 1"/>
                <a:gd name="f16" fmla="+- f14 0 f13"/>
                <a:gd name="f17" fmla="*/ f15 1 f2"/>
                <a:gd name="f18" fmla="*/ f16 1 2442104"/>
                <a:gd name="f19" fmla="*/ 0 f16 1"/>
                <a:gd name="f20" fmla="*/ 1221052 f16 1"/>
                <a:gd name="f21" fmla="*/ 2442104 f16 1"/>
                <a:gd name="f22" fmla="+- f17 0 f1"/>
                <a:gd name="f23" fmla="*/ f19 1 2442104"/>
                <a:gd name="f24" fmla="*/ f20 1 2442104"/>
                <a:gd name="f25" fmla="*/ f21 1 2442104"/>
                <a:gd name="f26" fmla="*/ f13 1 f18"/>
                <a:gd name="f27" fmla="*/ f14 1 f18"/>
                <a:gd name="f28" fmla="*/ f23 1 f18"/>
                <a:gd name="f29" fmla="*/ f24 1 f18"/>
                <a:gd name="f30" fmla="*/ f25 1 f18"/>
                <a:gd name="f31" fmla="*/ f26 f11 1"/>
                <a:gd name="f32" fmla="*/ f27 f11 1"/>
                <a:gd name="f33" fmla="*/ f27 f12 1"/>
                <a:gd name="f34" fmla="*/ f26 f12 1"/>
                <a:gd name="f35" fmla="*/ f28 f11 1"/>
                <a:gd name="f36" fmla="*/ f29 f12 1"/>
                <a:gd name="f37" fmla="*/ f29 f11 1"/>
                <a:gd name="f38" fmla="*/ f28 f12 1"/>
                <a:gd name="f39" fmla="*/ f30 f11 1"/>
                <a:gd name="f40" fmla="*/ f30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2">
                  <a:pos x="f35" y="f36"/>
                </a:cxn>
                <a:cxn ang="f22">
                  <a:pos x="f37" y="f38"/>
                </a:cxn>
                <a:cxn ang="f22">
                  <a:pos x="f39" y="f36"/>
                </a:cxn>
                <a:cxn ang="f22">
                  <a:pos x="f37" y="f40"/>
                </a:cxn>
                <a:cxn ang="f22">
                  <a:pos x="f35" y="f36"/>
                </a:cxn>
              </a:cxnLst>
              <a:rect l="f31" t="f34" r="f32" b="f33"/>
              <a:pathLst>
                <a:path w="2442104" h="2442104">
                  <a:moveTo>
                    <a:pt x="f5" y="f7"/>
                  </a:moveTo>
                  <a:cubicBezTo>
                    <a:pt x="f5" y="f8"/>
                    <a:pt x="f8" y="f5"/>
                    <a:pt x="f7" y="f5"/>
                  </a:cubicBezTo>
                  <a:cubicBezTo>
                    <a:pt x="f9" y="f5"/>
                    <a:pt x="f6" y="f8"/>
                    <a:pt x="f6" y="f7"/>
                  </a:cubicBezTo>
                  <a:cubicBezTo>
                    <a:pt x="f6" y="f9"/>
                    <a:pt x="f9" y="f6"/>
                    <a:pt x="f7" y="f6"/>
                  </a:cubicBezTo>
                  <a:cubicBezTo>
                    <a:pt x="f8" y="f6"/>
                    <a:pt x="f5" y="f9"/>
                    <a:pt x="f5" y="f7"/>
                  </a:cubicBezTo>
                  <a:close/>
                </a:path>
              </a:pathLst>
            </a:custGeom>
            <a:solidFill>
              <a:srgbClr val="7F8FA9">
                <a:alpha val="50000"/>
              </a:srgbClr>
            </a:solidFill>
            <a:ln w="25402" cap="flat">
              <a:solidFill>
                <a:srgbClr val="FFFFFF"/>
              </a:solidFill>
              <a:prstDash val="solid"/>
            </a:ln>
          </p:spPr>
          <p:txBody>
            <a:bodyPr vert="horz" wrap="square" lIns="388117" tIns="388117" rIns="388117" bIns="388117" anchor="ctr" anchorCtr="1" compatLnSpc="1">
              <a:noAutofit/>
            </a:bodyPr>
            <a:lstStyle/>
            <a:p>
              <a:pPr marL="0" marR="0" lvl="0" indent="0" algn="ctr" defTabSz="1066803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3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2400" b="1" i="0" u="none" strike="noStrike" kern="1200" cap="none" spc="0" baseline="0">
                  <a:solidFill>
                    <a:srgbClr val="0C0C0C"/>
                  </a:solidFill>
                  <a:uFillTx/>
                  <a:latin typeface="Calibri"/>
                  <a:ea typeface="Calibri"/>
                  <a:cs typeface="Calibri"/>
                </a:rPr>
                <a:t>Стартап-проект</a:t>
              </a:r>
              <a:endParaRPr lang="ru-RU" sz="3100" b="0" i="0" u="none" strike="noStrike" kern="1200" cap="none" spc="0" baseline="0">
                <a:solidFill>
                  <a:srgbClr val="0C0C0C"/>
                </a:solidFill>
                <a:uFillTx/>
                <a:latin typeface="Arial"/>
              </a:endParaRPr>
            </a:p>
          </p:txBody>
        </p:sp>
        <p:sp>
          <p:nvSpPr>
            <p:cNvPr id="12" name="Freeform 11"/>
            <p:cNvSpPr/>
            <p:nvPr/>
          </p:nvSpPr>
          <p:spPr>
            <a:xfrm>
              <a:off x="2101144" y="1398300"/>
              <a:ext cx="1221053" cy="122105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221052"/>
                <a:gd name="f7" fmla="val 610526"/>
                <a:gd name="f8" fmla="val 273342"/>
                <a:gd name="f9" fmla="val 947710"/>
                <a:gd name="f10" fmla="+- 0 0 -90"/>
                <a:gd name="f11" fmla="*/ f3 1 1221052"/>
                <a:gd name="f12" fmla="*/ f4 1 1221052"/>
                <a:gd name="f13" fmla="val f5"/>
                <a:gd name="f14" fmla="val f6"/>
                <a:gd name="f15" fmla="*/ f10 f0 1"/>
                <a:gd name="f16" fmla="+- f14 0 f13"/>
                <a:gd name="f17" fmla="*/ f15 1 f2"/>
                <a:gd name="f18" fmla="*/ f16 1 1221052"/>
                <a:gd name="f19" fmla="*/ 0 f16 1"/>
                <a:gd name="f20" fmla="*/ 610526 f16 1"/>
                <a:gd name="f21" fmla="*/ 1221052 f16 1"/>
                <a:gd name="f22" fmla="+- f17 0 f1"/>
                <a:gd name="f23" fmla="*/ f19 1 1221052"/>
                <a:gd name="f24" fmla="*/ f20 1 1221052"/>
                <a:gd name="f25" fmla="*/ f21 1 1221052"/>
                <a:gd name="f26" fmla="*/ f13 1 f18"/>
                <a:gd name="f27" fmla="*/ f14 1 f18"/>
                <a:gd name="f28" fmla="*/ f23 1 f18"/>
                <a:gd name="f29" fmla="*/ f24 1 f18"/>
                <a:gd name="f30" fmla="*/ f25 1 f18"/>
                <a:gd name="f31" fmla="*/ f26 f11 1"/>
                <a:gd name="f32" fmla="*/ f27 f11 1"/>
                <a:gd name="f33" fmla="*/ f27 f12 1"/>
                <a:gd name="f34" fmla="*/ f26 f12 1"/>
                <a:gd name="f35" fmla="*/ f28 f11 1"/>
                <a:gd name="f36" fmla="*/ f29 f12 1"/>
                <a:gd name="f37" fmla="*/ f29 f11 1"/>
                <a:gd name="f38" fmla="*/ f28 f12 1"/>
                <a:gd name="f39" fmla="*/ f30 f11 1"/>
                <a:gd name="f40" fmla="*/ f30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2">
                  <a:pos x="f35" y="f36"/>
                </a:cxn>
                <a:cxn ang="f22">
                  <a:pos x="f37" y="f38"/>
                </a:cxn>
                <a:cxn ang="f22">
                  <a:pos x="f39" y="f36"/>
                </a:cxn>
                <a:cxn ang="f22">
                  <a:pos x="f37" y="f40"/>
                </a:cxn>
                <a:cxn ang="f22">
                  <a:pos x="f35" y="f36"/>
                </a:cxn>
              </a:cxnLst>
              <a:rect l="f31" t="f34" r="f32" b="f33"/>
              <a:pathLst>
                <a:path w="1221052" h="1221052">
                  <a:moveTo>
                    <a:pt x="f5" y="f7"/>
                  </a:moveTo>
                  <a:cubicBezTo>
                    <a:pt x="f5" y="f8"/>
                    <a:pt x="f8" y="f5"/>
                    <a:pt x="f7" y="f5"/>
                  </a:cubicBezTo>
                  <a:cubicBezTo>
                    <a:pt x="f9" y="f5"/>
                    <a:pt x="f6" y="f8"/>
                    <a:pt x="f6" y="f7"/>
                  </a:cubicBezTo>
                  <a:cubicBezTo>
                    <a:pt x="f6" y="f9"/>
                    <a:pt x="f9" y="f6"/>
                    <a:pt x="f7" y="f6"/>
                  </a:cubicBezTo>
                  <a:cubicBezTo>
                    <a:pt x="f8" y="f6"/>
                    <a:pt x="f5" y="f9"/>
                    <a:pt x="f5" y="f7"/>
                  </a:cubicBezTo>
                  <a:close/>
                </a:path>
              </a:pathLst>
            </a:custGeom>
            <a:solidFill>
              <a:srgbClr val="7B8FA9">
                <a:alpha val="50000"/>
              </a:srgbClr>
            </a:solidFill>
            <a:ln w="25402" cap="flat">
              <a:solidFill>
                <a:srgbClr val="FFFFFF"/>
              </a:solidFill>
              <a:prstDash val="solid"/>
            </a:ln>
          </p:spPr>
          <p:txBody>
            <a:bodyPr vert="horz" wrap="square" lIns="190250" tIns="190250" rIns="190250" bIns="190250" anchor="ctr" anchorCtr="1" compatLnSpc="1">
              <a:noAutofit/>
            </a:bodyPr>
            <a:lstStyle/>
            <a:p>
              <a:pPr marL="0" marR="0" lvl="0" indent="0" algn="ctr" defTabSz="40005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4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900" b="0" i="0" u="none" strike="noStrike" kern="1200" cap="none" spc="0" baseline="0">
                  <a:solidFill>
                    <a:srgbClr val="0C0C0C"/>
                  </a:solidFill>
                  <a:uFillTx/>
                  <a:latin typeface="Arial"/>
                </a:rPr>
                <a:t>Контрактное производство:</a:t>
              </a:r>
            </a:p>
            <a:p>
              <a:pPr marL="0" marR="0" lvl="0" indent="0" algn="ctr" defTabSz="40005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4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900" b="0" i="0" u="none" strike="noStrike" kern="1200" cap="none" spc="0" baseline="0">
                  <a:solidFill>
                    <a:srgbClr val="0C0C0C"/>
                  </a:solidFill>
                  <a:uFillTx/>
                  <a:latin typeface="Arial"/>
                </a:rPr>
                <a:t>Не подразумевается</a:t>
              </a:r>
            </a:p>
            <a:p>
              <a:pPr marL="0" marR="0" lvl="0" indent="0" algn="ctr" defTabSz="40005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5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ru-RU" sz="1100" b="0" i="0" u="none" strike="noStrike" kern="1200" cap="none" spc="0" baseline="0">
                <a:solidFill>
                  <a:srgbClr val="0C0C0C"/>
                </a:solidFill>
                <a:uFillTx/>
                <a:latin typeface="Arial"/>
              </a:endParaRPr>
            </a:p>
          </p:txBody>
        </p:sp>
        <p:sp>
          <p:nvSpPr>
            <p:cNvPr id="13" name="Freeform 12"/>
            <p:cNvSpPr/>
            <p:nvPr/>
          </p:nvSpPr>
          <p:spPr>
            <a:xfrm>
              <a:off x="3225701" y="1864104"/>
              <a:ext cx="1221053" cy="122105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221052"/>
                <a:gd name="f7" fmla="val 610526"/>
                <a:gd name="f8" fmla="val 273342"/>
                <a:gd name="f9" fmla="val 947710"/>
                <a:gd name="f10" fmla="+- 0 0 -90"/>
                <a:gd name="f11" fmla="*/ f3 1 1221052"/>
                <a:gd name="f12" fmla="*/ f4 1 1221052"/>
                <a:gd name="f13" fmla="val f5"/>
                <a:gd name="f14" fmla="val f6"/>
                <a:gd name="f15" fmla="*/ f10 f0 1"/>
                <a:gd name="f16" fmla="+- f14 0 f13"/>
                <a:gd name="f17" fmla="*/ f15 1 f2"/>
                <a:gd name="f18" fmla="*/ f16 1 1221052"/>
                <a:gd name="f19" fmla="*/ 0 f16 1"/>
                <a:gd name="f20" fmla="*/ 610526 f16 1"/>
                <a:gd name="f21" fmla="*/ 1221052 f16 1"/>
                <a:gd name="f22" fmla="+- f17 0 f1"/>
                <a:gd name="f23" fmla="*/ f19 1 1221052"/>
                <a:gd name="f24" fmla="*/ f20 1 1221052"/>
                <a:gd name="f25" fmla="*/ f21 1 1221052"/>
                <a:gd name="f26" fmla="*/ f13 1 f18"/>
                <a:gd name="f27" fmla="*/ f14 1 f18"/>
                <a:gd name="f28" fmla="*/ f23 1 f18"/>
                <a:gd name="f29" fmla="*/ f24 1 f18"/>
                <a:gd name="f30" fmla="*/ f25 1 f18"/>
                <a:gd name="f31" fmla="*/ f26 f11 1"/>
                <a:gd name="f32" fmla="*/ f27 f11 1"/>
                <a:gd name="f33" fmla="*/ f27 f12 1"/>
                <a:gd name="f34" fmla="*/ f26 f12 1"/>
                <a:gd name="f35" fmla="*/ f28 f11 1"/>
                <a:gd name="f36" fmla="*/ f29 f12 1"/>
                <a:gd name="f37" fmla="*/ f29 f11 1"/>
                <a:gd name="f38" fmla="*/ f28 f12 1"/>
                <a:gd name="f39" fmla="*/ f30 f11 1"/>
                <a:gd name="f40" fmla="*/ f30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2">
                  <a:pos x="f35" y="f36"/>
                </a:cxn>
                <a:cxn ang="f22">
                  <a:pos x="f37" y="f38"/>
                </a:cxn>
                <a:cxn ang="f22">
                  <a:pos x="f39" y="f36"/>
                </a:cxn>
                <a:cxn ang="f22">
                  <a:pos x="f37" y="f40"/>
                </a:cxn>
                <a:cxn ang="f22">
                  <a:pos x="f35" y="f36"/>
                </a:cxn>
              </a:cxnLst>
              <a:rect l="f31" t="f34" r="f32" b="f33"/>
              <a:pathLst>
                <a:path w="1221052" h="1221052">
                  <a:moveTo>
                    <a:pt x="f5" y="f7"/>
                  </a:moveTo>
                  <a:cubicBezTo>
                    <a:pt x="f5" y="f8"/>
                    <a:pt x="f8" y="f5"/>
                    <a:pt x="f7" y="f5"/>
                  </a:cubicBezTo>
                  <a:cubicBezTo>
                    <a:pt x="f9" y="f5"/>
                    <a:pt x="f6" y="f8"/>
                    <a:pt x="f6" y="f7"/>
                  </a:cubicBezTo>
                  <a:cubicBezTo>
                    <a:pt x="f6" y="f9"/>
                    <a:pt x="f9" y="f6"/>
                    <a:pt x="f7" y="f6"/>
                  </a:cubicBezTo>
                  <a:cubicBezTo>
                    <a:pt x="f8" y="f6"/>
                    <a:pt x="f5" y="f9"/>
                    <a:pt x="f5" y="f7"/>
                  </a:cubicBezTo>
                  <a:close/>
                </a:path>
              </a:pathLst>
            </a:custGeom>
            <a:solidFill>
              <a:srgbClr val="7690AA">
                <a:alpha val="50000"/>
              </a:srgbClr>
            </a:solidFill>
            <a:ln w="25402" cap="flat">
              <a:solidFill>
                <a:srgbClr val="FFFFFF"/>
              </a:solidFill>
              <a:prstDash val="solid"/>
            </a:ln>
          </p:spPr>
          <p:txBody>
            <a:bodyPr vert="horz" wrap="square" lIns="186437" tIns="186437" rIns="186437" bIns="186437" anchor="ctr" anchorCtr="1" compatLnSpc="1">
              <a:noAutofit/>
            </a:bodyPr>
            <a:lstStyle/>
            <a:p>
              <a:pPr marL="0" marR="0" lvl="0" indent="0" algn="ctr" defTabSz="266703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3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600" b="0" i="0" u="none" strike="noStrike" kern="1200" cap="none" spc="0" baseline="0">
                  <a:solidFill>
                    <a:srgbClr val="0C0C0C"/>
                  </a:solidFill>
                  <a:uFillTx/>
                  <a:latin typeface="Arial"/>
                </a:rPr>
                <a:t>Поставщик инженеров – технологических продуктов:</a:t>
              </a:r>
              <a:r>
                <a:rPr lang="ru-RU" sz="500" b="0" i="0" u="none" strike="noStrike" kern="1200" cap="none" spc="0" baseline="0">
                  <a:solidFill>
                    <a:srgbClr val="0C0C0C"/>
                  </a:solidFill>
                  <a:uFillTx/>
                  <a:latin typeface="Arial"/>
                </a:rPr>
                <a:t> </a:t>
              </a:r>
            </a:p>
            <a:p>
              <a:pPr marL="0" marR="0" lvl="0" indent="0" algn="ctr" defTabSz="266703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2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500" b="0" i="0" u="none" strike="noStrike" kern="1200" cap="none" spc="0" baseline="0">
                  <a:solidFill>
                    <a:srgbClr val="0C0C0C"/>
                  </a:solidFill>
                  <a:uFillTx/>
                  <a:latin typeface="Arial"/>
                </a:rPr>
                <a:t> Хабр.Карьер      SkillFactory      Otus      Техносерв     Национальная платформа искусственного интеллекта (Сколково)</a:t>
              </a:r>
            </a:p>
          </p:txBody>
        </p:sp>
        <p:sp>
          <p:nvSpPr>
            <p:cNvPr id="14" name="Freeform 13"/>
            <p:cNvSpPr/>
            <p:nvPr/>
          </p:nvSpPr>
          <p:spPr>
            <a:xfrm>
              <a:off x="3691515" y="2988670"/>
              <a:ext cx="1221053" cy="122105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221052"/>
                <a:gd name="f7" fmla="val 610526"/>
                <a:gd name="f8" fmla="val 273342"/>
                <a:gd name="f9" fmla="val 947710"/>
                <a:gd name="f10" fmla="+- 0 0 -90"/>
                <a:gd name="f11" fmla="*/ f3 1 1221052"/>
                <a:gd name="f12" fmla="*/ f4 1 1221052"/>
                <a:gd name="f13" fmla="val f5"/>
                <a:gd name="f14" fmla="val f6"/>
                <a:gd name="f15" fmla="*/ f10 f0 1"/>
                <a:gd name="f16" fmla="+- f14 0 f13"/>
                <a:gd name="f17" fmla="*/ f15 1 f2"/>
                <a:gd name="f18" fmla="*/ f16 1 1221052"/>
                <a:gd name="f19" fmla="*/ 0 f16 1"/>
                <a:gd name="f20" fmla="*/ 610526 f16 1"/>
                <a:gd name="f21" fmla="*/ 1221052 f16 1"/>
                <a:gd name="f22" fmla="+- f17 0 f1"/>
                <a:gd name="f23" fmla="*/ f19 1 1221052"/>
                <a:gd name="f24" fmla="*/ f20 1 1221052"/>
                <a:gd name="f25" fmla="*/ f21 1 1221052"/>
                <a:gd name="f26" fmla="*/ f13 1 f18"/>
                <a:gd name="f27" fmla="*/ f14 1 f18"/>
                <a:gd name="f28" fmla="*/ f23 1 f18"/>
                <a:gd name="f29" fmla="*/ f24 1 f18"/>
                <a:gd name="f30" fmla="*/ f25 1 f18"/>
                <a:gd name="f31" fmla="*/ f26 f11 1"/>
                <a:gd name="f32" fmla="*/ f27 f11 1"/>
                <a:gd name="f33" fmla="*/ f27 f12 1"/>
                <a:gd name="f34" fmla="*/ f26 f12 1"/>
                <a:gd name="f35" fmla="*/ f28 f11 1"/>
                <a:gd name="f36" fmla="*/ f29 f12 1"/>
                <a:gd name="f37" fmla="*/ f29 f11 1"/>
                <a:gd name="f38" fmla="*/ f28 f12 1"/>
                <a:gd name="f39" fmla="*/ f30 f11 1"/>
                <a:gd name="f40" fmla="*/ f30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2">
                  <a:pos x="f35" y="f36"/>
                </a:cxn>
                <a:cxn ang="f22">
                  <a:pos x="f37" y="f38"/>
                </a:cxn>
                <a:cxn ang="f22">
                  <a:pos x="f39" y="f36"/>
                </a:cxn>
                <a:cxn ang="f22">
                  <a:pos x="f37" y="f40"/>
                </a:cxn>
                <a:cxn ang="f22">
                  <a:pos x="f35" y="f36"/>
                </a:cxn>
              </a:cxnLst>
              <a:rect l="f31" t="f34" r="f32" b="f33"/>
              <a:pathLst>
                <a:path w="1221052" h="1221052">
                  <a:moveTo>
                    <a:pt x="f5" y="f7"/>
                  </a:moveTo>
                  <a:cubicBezTo>
                    <a:pt x="f5" y="f8"/>
                    <a:pt x="f8" y="f5"/>
                    <a:pt x="f7" y="f5"/>
                  </a:cubicBezTo>
                  <a:cubicBezTo>
                    <a:pt x="f9" y="f5"/>
                    <a:pt x="f6" y="f8"/>
                    <a:pt x="f6" y="f7"/>
                  </a:cubicBezTo>
                  <a:cubicBezTo>
                    <a:pt x="f6" y="f9"/>
                    <a:pt x="f9" y="f6"/>
                    <a:pt x="f7" y="f6"/>
                  </a:cubicBezTo>
                  <a:cubicBezTo>
                    <a:pt x="f8" y="f6"/>
                    <a:pt x="f5" y="f9"/>
                    <a:pt x="f5" y="f7"/>
                  </a:cubicBezTo>
                  <a:close/>
                </a:path>
              </a:pathLst>
            </a:custGeom>
            <a:solidFill>
              <a:srgbClr val="AAC7DB">
                <a:alpha val="50000"/>
              </a:srgbClr>
            </a:solidFill>
            <a:ln w="25402" cap="flat">
              <a:solidFill>
                <a:srgbClr val="FFFFFF"/>
              </a:solidFill>
              <a:prstDash val="solid"/>
            </a:ln>
          </p:spPr>
          <p:txBody>
            <a:bodyPr vert="horz" wrap="square" lIns="187708" tIns="187708" rIns="187708" bIns="187708" anchor="ctr" anchorCtr="1" compatLnSpc="1">
              <a:noAutofit/>
            </a:bodyPr>
            <a:lstStyle/>
            <a:p>
              <a:pPr marL="0" marR="0" lvl="0" indent="0" algn="ctr" defTabSz="311152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3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700" b="0" i="0" u="none" strike="noStrike" kern="1200" cap="none" spc="0" baseline="0">
                  <a:solidFill>
                    <a:srgbClr val="0C0C0C"/>
                  </a:solidFill>
                  <a:uFillTx/>
                  <a:latin typeface="Arial"/>
                </a:rPr>
                <a:t>Первый инвестор:</a:t>
              </a:r>
            </a:p>
            <a:p>
              <a:pPr marL="0" marR="0" lvl="0" indent="0" algn="ctr" defTabSz="311152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3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700" b="0" i="0" u="none" strike="noStrike" kern="1200" cap="none" spc="0" baseline="0">
                  <a:solidFill>
                    <a:srgbClr val="0C0C0C"/>
                  </a:solidFill>
                  <a:uFillTx/>
                  <a:latin typeface="Arial"/>
                </a:rPr>
                <a:t>УСС, Студенческий стартап</a:t>
              </a:r>
            </a:p>
          </p:txBody>
        </p:sp>
        <p:sp>
          <p:nvSpPr>
            <p:cNvPr id="15" name="Freeform 14"/>
            <p:cNvSpPr/>
            <p:nvPr/>
          </p:nvSpPr>
          <p:spPr>
            <a:xfrm>
              <a:off x="3225701" y="4113227"/>
              <a:ext cx="1221053" cy="122105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221052"/>
                <a:gd name="f7" fmla="val 610526"/>
                <a:gd name="f8" fmla="val 273342"/>
                <a:gd name="f9" fmla="val 947710"/>
                <a:gd name="f10" fmla="+- 0 0 -90"/>
                <a:gd name="f11" fmla="*/ f3 1 1221052"/>
                <a:gd name="f12" fmla="*/ f4 1 1221052"/>
                <a:gd name="f13" fmla="val f5"/>
                <a:gd name="f14" fmla="val f6"/>
                <a:gd name="f15" fmla="*/ f10 f0 1"/>
                <a:gd name="f16" fmla="+- f14 0 f13"/>
                <a:gd name="f17" fmla="*/ f15 1 f2"/>
                <a:gd name="f18" fmla="*/ f16 1 1221052"/>
                <a:gd name="f19" fmla="*/ 0 f16 1"/>
                <a:gd name="f20" fmla="*/ 610526 f16 1"/>
                <a:gd name="f21" fmla="*/ 1221052 f16 1"/>
                <a:gd name="f22" fmla="+- f17 0 f1"/>
                <a:gd name="f23" fmla="*/ f19 1 1221052"/>
                <a:gd name="f24" fmla="*/ f20 1 1221052"/>
                <a:gd name="f25" fmla="*/ f21 1 1221052"/>
                <a:gd name="f26" fmla="*/ f13 1 f18"/>
                <a:gd name="f27" fmla="*/ f14 1 f18"/>
                <a:gd name="f28" fmla="*/ f23 1 f18"/>
                <a:gd name="f29" fmla="*/ f24 1 f18"/>
                <a:gd name="f30" fmla="*/ f25 1 f18"/>
                <a:gd name="f31" fmla="*/ f26 f11 1"/>
                <a:gd name="f32" fmla="*/ f27 f11 1"/>
                <a:gd name="f33" fmla="*/ f27 f12 1"/>
                <a:gd name="f34" fmla="*/ f26 f12 1"/>
                <a:gd name="f35" fmla="*/ f28 f11 1"/>
                <a:gd name="f36" fmla="*/ f29 f12 1"/>
                <a:gd name="f37" fmla="*/ f29 f11 1"/>
                <a:gd name="f38" fmla="*/ f28 f12 1"/>
                <a:gd name="f39" fmla="*/ f30 f11 1"/>
                <a:gd name="f40" fmla="*/ f30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2">
                  <a:pos x="f35" y="f36"/>
                </a:cxn>
                <a:cxn ang="f22">
                  <a:pos x="f37" y="f38"/>
                </a:cxn>
                <a:cxn ang="f22">
                  <a:pos x="f39" y="f36"/>
                </a:cxn>
                <a:cxn ang="f22">
                  <a:pos x="f37" y="f40"/>
                </a:cxn>
                <a:cxn ang="f22">
                  <a:pos x="f35" y="f36"/>
                </a:cxn>
              </a:cxnLst>
              <a:rect l="f31" t="f34" r="f32" b="f33"/>
              <a:pathLst>
                <a:path w="1221052" h="1221052">
                  <a:moveTo>
                    <a:pt x="f5" y="f7"/>
                  </a:moveTo>
                  <a:cubicBezTo>
                    <a:pt x="f5" y="f8"/>
                    <a:pt x="f8" y="f5"/>
                    <a:pt x="f7" y="f5"/>
                  </a:cubicBezTo>
                  <a:cubicBezTo>
                    <a:pt x="f9" y="f5"/>
                    <a:pt x="f6" y="f8"/>
                    <a:pt x="f6" y="f7"/>
                  </a:cubicBezTo>
                  <a:cubicBezTo>
                    <a:pt x="f6" y="f9"/>
                    <a:pt x="f9" y="f6"/>
                    <a:pt x="f7" y="f6"/>
                  </a:cubicBezTo>
                  <a:cubicBezTo>
                    <a:pt x="f8" y="f6"/>
                    <a:pt x="f5" y="f9"/>
                    <a:pt x="f5" y="f7"/>
                  </a:cubicBezTo>
                  <a:close/>
                </a:path>
              </a:pathLst>
            </a:custGeom>
            <a:solidFill>
              <a:srgbClr val="6D93AB">
                <a:alpha val="50000"/>
              </a:srgbClr>
            </a:solidFill>
            <a:ln w="25402" cap="flat">
              <a:solidFill>
                <a:srgbClr val="FFFFFF"/>
              </a:solidFill>
              <a:prstDash val="solid"/>
            </a:ln>
          </p:spPr>
          <p:txBody>
            <a:bodyPr vert="horz" wrap="square" lIns="190250" tIns="190250" rIns="190250" bIns="190250" anchor="ctr" anchorCtr="1" compatLnSpc="1">
              <a:noAutofit/>
            </a:bodyPr>
            <a:lstStyle/>
            <a:p>
              <a:pPr marL="0" marR="0" lvl="0" indent="0" algn="ctr" defTabSz="40005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4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b="0" i="0" u="none" strike="noStrike" kern="1200" cap="none" spc="0" baseline="0" dirty="0">
                  <a:solidFill>
                    <a:srgbClr val="0C0C0C"/>
                  </a:solidFill>
                  <a:uFillTx/>
                  <a:latin typeface="Arial"/>
                </a:rPr>
                <a:t>B2B </a:t>
              </a:r>
              <a:r>
                <a:rPr lang="ru-RU" sz="900" b="0" i="0" u="none" strike="noStrike" kern="1200" cap="none" spc="0" baseline="0" dirty="0">
                  <a:solidFill>
                    <a:srgbClr val="0C0C0C"/>
                  </a:solidFill>
                  <a:uFillTx/>
                  <a:latin typeface="Arial"/>
                </a:rPr>
                <a:t>потребители:</a:t>
              </a:r>
            </a:p>
            <a:p>
              <a:pPr marL="0" marR="0" lvl="0" indent="0" algn="ctr" defTabSz="40005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4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500" dirty="0">
                  <a:solidFill>
                    <a:srgbClr val="0C0C0C"/>
                  </a:solidFill>
                  <a:latin typeface="Arial"/>
                </a:rPr>
                <a:t>ГГНТУ</a:t>
              </a:r>
              <a:r>
                <a:rPr lang="ru-RU" sz="500" b="0" i="0" u="none" strike="noStrike" kern="1200" cap="none" spc="0" baseline="0" dirty="0">
                  <a:solidFill>
                    <a:srgbClr val="0C0C0C"/>
                  </a:solidFill>
                  <a:uFillTx/>
                  <a:latin typeface="Arial"/>
                </a:rPr>
                <a:t>    </a:t>
              </a:r>
              <a:endParaRPr lang="ru-RU" sz="900" b="0" i="0" u="none" strike="noStrike" kern="1200" cap="none" spc="0" baseline="0" dirty="0">
                <a:solidFill>
                  <a:srgbClr val="0C0C0C"/>
                </a:solidFill>
                <a:uFillTx/>
                <a:latin typeface="Arial"/>
              </a:endParaRPr>
            </a:p>
            <a:p>
              <a:pPr marL="0" marR="0" lvl="0" indent="0" algn="ctr" defTabSz="40005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4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ru-RU" sz="900" b="0" i="0" u="none" strike="noStrike" kern="1200" cap="none" spc="0" baseline="0">
                <a:solidFill>
                  <a:srgbClr val="0C0C0C"/>
                </a:solidFill>
                <a:uFillTx/>
                <a:latin typeface="Arial"/>
              </a:endParaRPr>
            </a:p>
          </p:txBody>
        </p:sp>
        <p:sp>
          <p:nvSpPr>
            <p:cNvPr id="16" name="Freeform 15"/>
            <p:cNvSpPr/>
            <p:nvPr/>
          </p:nvSpPr>
          <p:spPr>
            <a:xfrm>
              <a:off x="2101144" y="4579040"/>
              <a:ext cx="1221053" cy="122105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221052"/>
                <a:gd name="f7" fmla="val 610526"/>
                <a:gd name="f8" fmla="val 273342"/>
                <a:gd name="f9" fmla="val 947710"/>
                <a:gd name="f10" fmla="+- 0 0 -90"/>
                <a:gd name="f11" fmla="*/ f3 1 1221052"/>
                <a:gd name="f12" fmla="*/ f4 1 1221052"/>
                <a:gd name="f13" fmla="val f5"/>
                <a:gd name="f14" fmla="val f6"/>
                <a:gd name="f15" fmla="*/ f10 f0 1"/>
                <a:gd name="f16" fmla="+- f14 0 f13"/>
                <a:gd name="f17" fmla="*/ f15 1 f2"/>
                <a:gd name="f18" fmla="*/ f16 1 1221052"/>
                <a:gd name="f19" fmla="*/ 0 f16 1"/>
                <a:gd name="f20" fmla="*/ 610526 f16 1"/>
                <a:gd name="f21" fmla="*/ 1221052 f16 1"/>
                <a:gd name="f22" fmla="+- f17 0 f1"/>
                <a:gd name="f23" fmla="*/ f19 1 1221052"/>
                <a:gd name="f24" fmla="*/ f20 1 1221052"/>
                <a:gd name="f25" fmla="*/ f21 1 1221052"/>
                <a:gd name="f26" fmla="*/ f13 1 f18"/>
                <a:gd name="f27" fmla="*/ f14 1 f18"/>
                <a:gd name="f28" fmla="*/ f23 1 f18"/>
                <a:gd name="f29" fmla="*/ f24 1 f18"/>
                <a:gd name="f30" fmla="*/ f25 1 f18"/>
                <a:gd name="f31" fmla="*/ f26 f11 1"/>
                <a:gd name="f32" fmla="*/ f27 f11 1"/>
                <a:gd name="f33" fmla="*/ f27 f12 1"/>
                <a:gd name="f34" fmla="*/ f26 f12 1"/>
                <a:gd name="f35" fmla="*/ f28 f11 1"/>
                <a:gd name="f36" fmla="*/ f29 f12 1"/>
                <a:gd name="f37" fmla="*/ f29 f11 1"/>
                <a:gd name="f38" fmla="*/ f28 f12 1"/>
                <a:gd name="f39" fmla="*/ f30 f11 1"/>
                <a:gd name="f40" fmla="*/ f30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2">
                  <a:pos x="f35" y="f36"/>
                </a:cxn>
                <a:cxn ang="f22">
                  <a:pos x="f37" y="f38"/>
                </a:cxn>
                <a:cxn ang="f22">
                  <a:pos x="f39" y="f36"/>
                </a:cxn>
                <a:cxn ang="f22">
                  <a:pos x="f37" y="f40"/>
                </a:cxn>
                <a:cxn ang="f22">
                  <a:pos x="f35" y="f36"/>
                </a:cxn>
              </a:cxnLst>
              <a:rect l="f31" t="f34" r="f32" b="f33"/>
              <a:pathLst>
                <a:path w="1221052" h="1221052">
                  <a:moveTo>
                    <a:pt x="f5" y="f7"/>
                  </a:moveTo>
                  <a:cubicBezTo>
                    <a:pt x="f5" y="f8"/>
                    <a:pt x="f8" y="f5"/>
                    <a:pt x="f7" y="f5"/>
                  </a:cubicBezTo>
                  <a:cubicBezTo>
                    <a:pt x="f9" y="f5"/>
                    <a:pt x="f6" y="f8"/>
                    <a:pt x="f6" y="f7"/>
                  </a:cubicBezTo>
                  <a:cubicBezTo>
                    <a:pt x="f6" y="f9"/>
                    <a:pt x="f9" y="f6"/>
                    <a:pt x="f7" y="f6"/>
                  </a:cubicBezTo>
                  <a:cubicBezTo>
                    <a:pt x="f8" y="f6"/>
                    <a:pt x="f5" y="f9"/>
                    <a:pt x="f5" y="f7"/>
                  </a:cubicBezTo>
                  <a:close/>
                </a:path>
              </a:pathLst>
            </a:custGeom>
            <a:solidFill>
              <a:srgbClr val="6896AC">
                <a:alpha val="50000"/>
              </a:srgbClr>
            </a:solidFill>
            <a:ln w="25402" cap="flat">
              <a:solidFill>
                <a:srgbClr val="FFFFFF"/>
              </a:solidFill>
              <a:prstDash val="solid"/>
            </a:ln>
          </p:spPr>
          <p:txBody>
            <a:bodyPr vert="horz" wrap="square" lIns="187708" tIns="187708" rIns="187708" bIns="187708" anchor="ctr" anchorCtr="1" compatLnSpc="1">
              <a:noAutofit/>
            </a:bodyPr>
            <a:lstStyle/>
            <a:p>
              <a:pPr marL="0" marR="0" lvl="0" indent="0" algn="ctr" defTabSz="311152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3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700" b="0" i="0" u="none" strike="noStrike" kern="1200" cap="none" spc="0" baseline="0">
                  <a:solidFill>
                    <a:srgbClr val="0C0C0C"/>
                  </a:solidFill>
                  <a:uFillTx/>
                  <a:latin typeface="Arial"/>
                </a:rPr>
                <a:t>Тестирование лаб.образца:</a:t>
              </a:r>
            </a:p>
            <a:p>
              <a:pPr marL="0" marR="0" lvl="0" indent="0" algn="ctr" defTabSz="311152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2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500" b="0" i="0" u="none" strike="noStrike" kern="1200" cap="none" spc="0" baseline="0">
                  <a:solidFill>
                    <a:srgbClr val="0C0C0C"/>
                  </a:solidFill>
                  <a:uFillTx/>
                  <a:latin typeface="Arial"/>
                </a:rPr>
                <a:t> ГГНТУ Технопарк Грозного      Чеченнефтехимпром     Грозненский машиностроительный завод</a:t>
              </a:r>
            </a:p>
          </p:txBody>
        </p:sp>
        <p:sp>
          <p:nvSpPr>
            <p:cNvPr id="17" name="Freeform 16"/>
            <p:cNvSpPr/>
            <p:nvPr/>
          </p:nvSpPr>
          <p:spPr>
            <a:xfrm>
              <a:off x="976579" y="4113227"/>
              <a:ext cx="1221053" cy="122105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221052"/>
                <a:gd name="f7" fmla="val 610526"/>
                <a:gd name="f8" fmla="val 273342"/>
                <a:gd name="f9" fmla="val 947710"/>
                <a:gd name="f10" fmla="+- 0 0 -90"/>
                <a:gd name="f11" fmla="*/ f3 1 1221052"/>
                <a:gd name="f12" fmla="*/ f4 1 1221052"/>
                <a:gd name="f13" fmla="val f5"/>
                <a:gd name="f14" fmla="val f6"/>
                <a:gd name="f15" fmla="*/ f10 f0 1"/>
                <a:gd name="f16" fmla="+- f14 0 f13"/>
                <a:gd name="f17" fmla="*/ f15 1 f2"/>
                <a:gd name="f18" fmla="*/ f16 1 1221052"/>
                <a:gd name="f19" fmla="*/ 0 f16 1"/>
                <a:gd name="f20" fmla="*/ 610526 f16 1"/>
                <a:gd name="f21" fmla="*/ 1221052 f16 1"/>
                <a:gd name="f22" fmla="+- f17 0 f1"/>
                <a:gd name="f23" fmla="*/ f19 1 1221052"/>
                <a:gd name="f24" fmla="*/ f20 1 1221052"/>
                <a:gd name="f25" fmla="*/ f21 1 1221052"/>
                <a:gd name="f26" fmla="*/ f13 1 f18"/>
                <a:gd name="f27" fmla="*/ f14 1 f18"/>
                <a:gd name="f28" fmla="*/ f23 1 f18"/>
                <a:gd name="f29" fmla="*/ f24 1 f18"/>
                <a:gd name="f30" fmla="*/ f25 1 f18"/>
                <a:gd name="f31" fmla="*/ f26 f11 1"/>
                <a:gd name="f32" fmla="*/ f27 f11 1"/>
                <a:gd name="f33" fmla="*/ f27 f12 1"/>
                <a:gd name="f34" fmla="*/ f26 f12 1"/>
                <a:gd name="f35" fmla="*/ f28 f11 1"/>
                <a:gd name="f36" fmla="*/ f29 f12 1"/>
                <a:gd name="f37" fmla="*/ f29 f11 1"/>
                <a:gd name="f38" fmla="*/ f28 f12 1"/>
                <a:gd name="f39" fmla="*/ f30 f11 1"/>
                <a:gd name="f40" fmla="*/ f30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2">
                  <a:pos x="f35" y="f36"/>
                </a:cxn>
                <a:cxn ang="f22">
                  <a:pos x="f37" y="f38"/>
                </a:cxn>
                <a:cxn ang="f22">
                  <a:pos x="f39" y="f36"/>
                </a:cxn>
                <a:cxn ang="f22">
                  <a:pos x="f37" y="f40"/>
                </a:cxn>
                <a:cxn ang="f22">
                  <a:pos x="f35" y="f36"/>
                </a:cxn>
              </a:cxnLst>
              <a:rect l="f31" t="f34" r="f32" b="f33"/>
              <a:pathLst>
                <a:path w="1221052" h="1221052">
                  <a:moveTo>
                    <a:pt x="f5" y="f7"/>
                  </a:moveTo>
                  <a:cubicBezTo>
                    <a:pt x="f5" y="f8"/>
                    <a:pt x="f8" y="f5"/>
                    <a:pt x="f7" y="f5"/>
                  </a:cubicBezTo>
                  <a:cubicBezTo>
                    <a:pt x="f9" y="f5"/>
                    <a:pt x="f6" y="f8"/>
                    <a:pt x="f6" y="f7"/>
                  </a:cubicBezTo>
                  <a:cubicBezTo>
                    <a:pt x="f6" y="f9"/>
                    <a:pt x="f9" y="f6"/>
                    <a:pt x="f7" y="f6"/>
                  </a:cubicBezTo>
                  <a:cubicBezTo>
                    <a:pt x="f8" y="f6"/>
                    <a:pt x="f5" y="f9"/>
                    <a:pt x="f5" y="f7"/>
                  </a:cubicBezTo>
                  <a:close/>
                </a:path>
              </a:pathLst>
            </a:custGeom>
            <a:solidFill>
              <a:srgbClr val="6499AC">
                <a:alpha val="50000"/>
              </a:srgbClr>
            </a:solidFill>
            <a:ln w="25402" cap="flat">
              <a:solidFill>
                <a:srgbClr val="FFFFFF"/>
              </a:solidFill>
              <a:prstDash val="solid"/>
            </a:ln>
          </p:spPr>
          <p:txBody>
            <a:bodyPr vert="horz" wrap="square" lIns="187708" tIns="187708" rIns="187708" bIns="187708" anchor="ctr" anchorCtr="1" compatLnSpc="1">
              <a:noAutofit/>
            </a:bodyPr>
            <a:lstStyle/>
            <a:p>
              <a:pPr marL="0" marR="0" lvl="0" indent="0" algn="ctr" defTabSz="311152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3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700" b="0" i="0" u="none" strike="noStrike" kern="1200" cap="none" spc="0" baseline="0">
                  <a:solidFill>
                    <a:srgbClr val="0C0C0C"/>
                  </a:solidFill>
                  <a:uFillTx/>
                  <a:latin typeface="Arial"/>
                </a:rPr>
                <a:t>Пользователь </a:t>
              </a:r>
              <a:r>
                <a:rPr lang="en-US" sz="700" b="0" i="0" u="none" strike="noStrike" kern="1200" cap="none" spc="0" baseline="0">
                  <a:solidFill>
                    <a:srgbClr val="0C0C0C"/>
                  </a:solidFill>
                  <a:uFillTx/>
                  <a:latin typeface="Arial"/>
                </a:rPr>
                <a:t>B2C:</a:t>
              </a:r>
              <a:endParaRPr lang="ru-RU" sz="700" b="0" i="0" u="none" strike="noStrike" kern="1200" cap="none" spc="0" baseline="0">
                <a:solidFill>
                  <a:srgbClr val="0C0C0C"/>
                </a:solidFill>
                <a:uFillTx/>
                <a:latin typeface="Arial"/>
              </a:endParaRPr>
            </a:p>
            <a:p>
              <a:pPr marL="0" marR="0" lvl="0" indent="0" algn="ctr" defTabSz="311152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3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700" b="0" i="0" u="none" strike="noStrike" kern="1200" cap="none" spc="0" baseline="0">
                  <a:solidFill>
                    <a:srgbClr val="0C0C0C"/>
                  </a:solidFill>
                  <a:uFillTx/>
                  <a:latin typeface="Arial"/>
                </a:rPr>
                <a:t>Ремонтные мастерские     Частные образовательные учреждения</a:t>
              </a:r>
            </a:p>
            <a:p>
              <a:pPr marL="0" marR="0" lvl="0" indent="0" algn="ctr" defTabSz="311152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3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700" b="0" i="0" u="none" strike="noStrike" kern="1200" cap="none" spc="0" baseline="0">
                <a:solidFill>
                  <a:srgbClr val="0C0C0C"/>
                </a:solidFill>
                <a:uFillTx/>
                <a:latin typeface="Arial"/>
              </a:endParaRPr>
            </a:p>
          </p:txBody>
        </p:sp>
        <p:sp>
          <p:nvSpPr>
            <p:cNvPr id="18" name="Freeform 17"/>
            <p:cNvSpPr/>
            <p:nvPr/>
          </p:nvSpPr>
          <p:spPr>
            <a:xfrm>
              <a:off x="510765" y="2988670"/>
              <a:ext cx="1221053" cy="122105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221052"/>
                <a:gd name="f7" fmla="val 610526"/>
                <a:gd name="f8" fmla="val 273342"/>
                <a:gd name="f9" fmla="val 947710"/>
                <a:gd name="f10" fmla="+- 0 0 -90"/>
                <a:gd name="f11" fmla="*/ f3 1 1221052"/>
                <a:gd name="f12" fmla="*/ f4 1 1221052"/>
                <a:gd name="f13" fmla="val f5"/>
                <a:gd name="f14" fmla="val f6"/>
                <a:gd name="f15" fmla="*/ f10 f0 1"/>
                <a:gd name="f16" fmla="+- f14 0 f13"/>
                <a:gd name="f17" fmla="*/ f15 1 f2"/>
                <a:gd name="f18" fmla="*/ f16 1 1221052"/>
                <a:gd name="f19" fmla="*/ 0 f16 1"/>
                <a:gd name="f20" fmla="*/ 610526 f16 1"/>
                <a:gd name="f21" fmla="*/ 1221052 f16 1"/>
                <a:gd name="f22" fmla="+- f17 0 f1"/>
                <a:gd name="f23" fmla="*/ f19 1 1221052"/>
                <a:gd name="f24" fmla="*/ f20 1 1221052"/>
                <a:gd name="f25" fmla="*/ f21 1 1221052"/>
                <a:gd name="f26" fmla="*/ f13 1 f18"/>
                <a:gd name="f27" fmla="*/ f14 1 f18"/>
                <a:gd name="f28" fmla="*/ f23 1 f18"/>
                <a:gd name="f29" fmla="*/ f24 1 f18"/>
                <a:gd name="f30" fmla="*/ f25 1 f18"/>
                <a:gd name="f31" fmla="*/ f26 f11 1"/>
                <a:gd name="f32" fmla="*/ f27 f11 1"/>
                <a:gd name="f33" fmla="*/ f27 f12 1"/>
                <a:gd name="f34" fmla="*/ f26 f12 1"/>
                <a:gd name="f35" fmla="*/ f28 f11 1"/>
                <a:gd name="f36" fmla="*/ f29 f12 1"/>
                <a:gd name="f37" fmla="*/ f29 f11 1"/>
                <a:gd name="f38" fmla="*/ f28 f12 1"/>
                <a:gd name="f39" fmla="*/ f30 f11 1"/>
                <a:gd name="f40" fmla="*/ f30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2">
                  <a:pos x="f35" y="f36"/>
                </a:cxn>
                <a:cxn ang="f22">
                  <a:pos x="f37" y="f38"/>
                </a:cxn>
                <a:cxn ang="f22">
                  <a:pos x="f39" y="f36"/>
                </a:cxn>
                <a:cxn ang="f22">
                  <a:pos x="f37" y="f40"/>
                </a:cxn>
                <a:cxn ang="f22">
                  <a:pos x="f35" y="f36"/>
                </a:cxn>
              </a:cxnLst>
              <a:rect l="f31" t="f34" r="f32" b="f33"/>
              <a:pathLst>
                <a:path w="1221052" h="1221052">
                  <a:moveTo>
                    <a:pt x="f5" y="f7"/>
                  </a:moveTo>
                  <a:cubicBezTo>
                    <a:pt x="f5" y="f8"/>
                    <a:pt x="f8" y="f5"/>
                    <a:pt x="f7" y="f5"/>
                  </a:cubicBezTo>
                  <a:cubicBezTo>
                    <a:pt x="f9" y="f5"/>
                    <a:pt x="f6" y="f8"/>
                    <a:pt x="f6" y="f7"/>
                  </a:cubicBezTo>
                  <a:cubicBezTo>
                    <a:pt x="f6" y="f9"/>
                    <a:pt x="f9" y="f6"/>
                    <a:pt x="f7" y="f6"/>
                  </a:cubicBezTo>
                  <a:cubicBezTo>
                    <a:pt x="f8" y="f6"/>
                    <a:pt x="f5" y="f9"/>
                    <a:pt x="f5" y="f7"/>
                  </a:cubicBezTo>
                  <a:close/>
                </a:path>
              </a:pathLst>
            </a:custGeom>
            <a:solidFill>
              <a:srgbClr val="5F9DAD">
                <a:alpha val="50000"/>
              </a:srgbClr>
            </a:solidFill>
            <a:ln w="25402" cap="flat">
              <a:solidFill>
                <a:srgbClr val="FFFFFF"/>
              </a:solidFill>
              <a:prstDash val="solid"/>
            </a:ln>
          </p:spPr>
          <p:txBody>
            <a:bodyPr vert="horz" wrap="square" lIns="188979" tIns="188979" rIns="188979" bIns="188979" anchor="ctr" anchorCtr="1" compatLnSpc="1">
              <a:noAutofit/>
            </a:bodyPr>
            <a:lstStyle/>
            <a:p>
              <a:pPr marL="0" marR="0" lvl="0" indent="0" algn="ctr" defTabSz="355601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3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800" b="0" i="0" u="none" strike="noStrike" kern="1200" cap="none" spc="0" baseline="0">
                  <a:solidFill>
                    <a:srgbClr val="0C0C0C"/>
                  </a:solidFill>
                  <a:uFillTx/>
                  <a:latin typeface="Arial"/>
                </a:rPr>
                <a:t>Поставщик сервисов:</a:t>
              </a:r>
              <a:br>
                <a:rPr lang="ru-RU" sz="800" b="0" i="0" u="none" strike="noStrike" kern="1200" cap="none" spc="0" baseline="0">
                  <a:solidFill>
                    <a:srgbClr val="0C0C0C"/>
                  </a:solidFill>
                  <a:uFillTx/>
                  <a:latin typeface="Arial"/>
                </a:rPr>
              </a:br>
              <a:r>
                <a:rPr lang="en-US" sz="700" b="0" i="0" u="none" strike="noStrike" kern="1200" cap="none" spc="0" baseline="0">
                  <a:solidFill>
                    <a:srgbClr val="0C0C0C"/>
                  </a:solidFill>
                  <a:uFillTx/>
                  <a:latin typeface="Arial"/>
                </a:rPr>
                <a:t> VR Concept      Pimax Russia     Antilatency</a:t>
              </a:r>
              <a:endParaRPr lang="ru-RU" sz="700" b="0" i="0" u="none" strike="noStrike" kern="1200" cap="none" spc="0" baseline="0">
                <a:solidFill>
                  <a:srgbClr val="010000"/>
                </a:solidFill>
                <a:uFillTx/>
                <a:latin typeface="Arial"/>
              </a:endParaRPr>
            </a:p>
          </p:txBody>
        </p:sp>
        <p:sp>
          <p:nvSpPr>
            <p:cNvPr id="19" name="Freeform 18"/>
            <p:cNvSpPr/>
            <p:nvPr/>
          </p:nvSpPr>
          <p:spPr>
            <a:xfrm>
              <a:off x="976579" y="1864104"/>
              <a:ext cx="1221053" cy="122105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221052"/>
                <a:gd name="f7" fmla="val 610526"/>
                <a:gd name="f8" fmla="val 273342"/>
                <a:gd name="f9" fmla="val 947710"/>
                <a:gd name="f10" fmla="+- 0 0 -90"/>
                <a:gd name="f11" fmla="*/ f3 1 1221052"/>
                <a:gd name="f12" fmla="*/ f4 1 1221052"/>
                <a:gd name="f13" fmla="val f5"/>
                <a:gd name="f14" fmla="val f6"/>
                <a:gd name="f15" fmla="*/ f10 f0 1"/>
                <a:gd name="f16" fmla="+- f14 0 f13"/>
                <a:gd name="f17" fmla="*/ f15 1 f2"/>
                <a:gd name="f18" fmla="*/ f16 1 1221052"/>
                <a:gd name="f19" fmla="*/ 0 f16 1"/>
                <a:gd name="f20" fmla="*/ 610526 f16 1"/>
                <a:gd name="f21" fmla="*/ 1221052 f16 1"/>
                <a:gd name="f22" fmla="+- f17 0 f1"/>
                <a:gd name="f23" fmla="*/ f19 1 1221052"/>
                <a:gd name="f24" fmla="*/ f20 1 1221052"/>
                <a:gd name="f25" fmla="*/ f21 1 1221052"/>
                <a:gd name="f26" fmla="*/ f13 1 f18"/>
                <a:gd name="f27" fmla="*/ f14 1 f18"/>
                <a:gd name="f28" fmla="*/ f23 1 f18"/>
                <a:gd name="f29" fmla="*/ f24 1 f18"/>
                <a:gd name="f30" fmla="*/ f25 1 f18"/>
                <a:gd name="f31" fmla="*/ f26 f11 1"/>
                <a:gd name="f32" fmla="*/ f27 f11 1"/>
                <a:gd name="f33" fmla="*/ f27 f12 1"/>
                <a:gd name="f34" fmla="*/ f26 f12 1"/>
                <a:gd name="f35" fmla="*/ f28 f11 1"/>
                <a:gd name="f36" fmla="*/ f29 f12 1"/>
                <a:gd name="f37" fmla="*/ f29 f11 1"/>
                <a:gd name="f38" fmla="*/ f28 f12 1"/>
                <a:gd name="f39" fmla="*/ f30 f11 1"/>
                <a:gd name="f40" fmla="*/ f30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2">
                  <a:pos x="f35" y="f36"/>
                </a:cxn>
                <a:cxn ang="f22">
                  <a:pos x="f37" y="f38"/>
                </a:cxn>
                <a:cxn ang="f22">
                  <a:pos x="f39" y="f36"/>
                </a:cxn>
                <a:cxn ang="f22">
                  <a:pos x="f37" y="f40"/>
                </a:cxn>
                <a:cxn ang="f22">
                  <a:pos x="f35" y="f36"/>
                </a:cxn>
              </a:cxnLst>
              <a:rect l="f31" t="f34" r="f32" b="f33"/>
              <a:pathLst>
                <a:path w="1221052" h="1221052">
                  <a:moveTo>
                    <a:pt x="f5" y="f7"/>
                  </a:moveTo>
                  <a:cubicBezTo>
                    <a:pt x="f5" y="f8"/>
                    <a:pt x="f8" y="f5"/>
                    <a:pt x="f7" y="f5"/>
                  </a:cubicBezTo>
                  <a:cubicBezTo>
                    <a:pt x="f9" y="f5"/>
                    <a:pt x="f6" y="f8"/>
                    <a:pt x="f6" y="f7"/>
                  </a:cubicBezTo>
                  <a:cubicBezTo>
                    <a:pt x="f6" y="f9"/>
                    <a:pt x="f9" y="f6"/>
                    <a:pt x="f7" y="f6"/>
                  </a:cubicBezTo>
                  <a:cubicBezTo>
                    <a:pt x="f8" y="f6"/>
                    <a:pt x="f5" y="f9"/>
                    <a:pt x="f5" y="f7"/>
                  </a:cubicBezTo>
                  <a:close/>
                </a:path>
              </a:pathLst>
            </a:custGeom>
            <a:solidFill>
              <a:srgbClr val="5AA2AE">
                <a:alpha val="50000"/>
              </a:srgbClr>
            </a:solidFill>
            <a:ln w="25402" cap="flat">
              <a:solidFill>
                <a:srgbClr val="FFFFFF"/>
              </a:solidFill>
              <a:prstDash val="solid"/>
            </a:ln>
          </p:spPr>
          <p:txBody>
            <a:bodyPr vert="horz" wrap="square" lIns="187708" tIns="187708" rIns="187708" bIns="187708" anchor="ctr" anchorCtr="1" compatLnSpc="1">
              <a:noAutofit/>
            </a:bodyPr>
            <a:lstStyle/>
            <a:p>
              <a:pPr marL="0" marR="0" lvl="0" indent="0" algn="ctr" defTabSz="311152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3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700" b="0" i="0" u="none" strike="noStrike" kern="1200" cap="none" spc="0" baseline="0">
                  <a:solidFill>
                    <a:srgbClr val="0C0C0C"/>
                  </a:solidFill>
                  <a:uFillTx/>
                  <a:latin typeface="Arial"/>
                </a:rPr>
                <a:t>Венчурный инвестор:</a:t>
              </a:r>
            </a:p>
            <a:p>
              <a:pPr marL="0" marR="0" lvl="0" indent="0" algn="ctr" defTabSz="311152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3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700" b="0" i="0" u="none" strike="noStrike" kern="1200" cap="none" spc="0" baseline="0">
                  <a:solidFill>
                    <a:srgbClr val="0C0C0C"/>
                  </a:solidFill>
                  <a:uFillTx/>
                  <a:latin typeface="Arial"/>
                </a:rPr>
                <a:t> </a:t>
              </a:r>
              <a:r>
                <a:rPr lang="ru-RU" sz="600" b="0" i="0" u="none" strike="noStrike" kern="1200" cap="none" spc="0" baseline="0">
                  <a:solidFill>
                    <a:srgbClr val="0C0C0C"/>
                  </a:solidFill>
                  <a:uFillTx/>
                  <a:latin typeface="Arial"/>
                </a:rPr>
                <a:t>РВК     Фонд Сколково     ФРИИ      </a:t>
              </a:r>
              <a:r>
                <a:rPr lang="en-US" sz="600" b="0" i="0" u="none" strike="noStrike" kern="1200" cap="none" spc="0" baseline="0">
                  <a:solidFill>
                    <a:srgbClr val="0C0C0C"/>
                  </a:solidFill>
                  <a:uFillTx/>
                  <a:latin typeface="Arial"/>
                </a:rPr>
                <a:t>Inventure Partners    </a:t>
              </a:r>
              <a:endParaRPr lang="en-US" sz="700" b="0" i="0" u="none" strike="noStrike" kern="1200" cap="none" spc="0" baseline="0">
                <a:solidFill>
                  <a:srgbClr val="0C0C0C"/>
                </a:solidFill>
                <a:uFillTx/>
                <a:latin typeface="Arial"/>
              </a:endParaRPr>
            </a:p>
          </p:txBody>
        </p:sp>
      </p:grpSp>
      <p:graphicFrame>
        <p:nvGraphicFramePr>
          <p:cNvPr id="20" name="Таблица 22"/>
          <p:cNvGraphicFramePr>
            <a:graphicFrameLocks noGrp="1"/>
          </p:cNvGraphicFramePr>
          <p:nvPr/>
        </p:nvGraphicFramePr>
        <p:xfrm>
          <a:off x="5596740" y="1518800"/>
          <a:ext cx="3352792" cy="3840578"/>
        </p:xfrm>
        <a:graphic>
          <a:graphicData uri="http://schemas.openxmlformats.org/drawingml/2006/table">
            <a:tbl>
              <a:tblPr bandRow="1">
                <a:effectLst/>
                <a:tableStyleId>{00EA96D1-45F4-49FB-B5BC-6D79D4DA62C2}</a:tableStyleId>
              </a:tblPr>
              <a:tblGrid>
                <a:gridCol w="2447921">
                  <a:extLst>
                    <a:ext uri="{9D8B030D-6E8A-4147-A177-3AD203B41FA5}">
                      <a16:colId xmlns:a16="http://schemas.microsoft.com/office/drawing/2014/main" val="3989793303"/>
                    </a:ext>
                  </a:extLst>
                </a:gridCol>
                <a:gridCol w="904871">
                  <a:extLst>
                    <a:ext uri="{9D8B030D-6E8A-4147-A177-3AD203B41FA5}">
                      <a16:colId xmlns:a16="http://schemas.microsoft.com/office/drawing/2014/main" val="364936856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lvl="0" algn="ctr" fontAlgn="auto">
                        <a:lnSpc>
                          <a:spcPts val="1050"/>
                        </a:lnSpc>
                      </a:pPr>
                      <a:r>
                        <a:rPr lang="ru-RU" sz="900" b="0" u="sng">
                          <a:solidFill>
                            <a:srgbClr val="0C0C0C"/>
                          </a:solidFill>
                          <a:latin typeface="Calibri"/>
                        </a:rPr>
                        <a:t>Разработка</a:t>
                      </a:r>
                      <a:endParaRPr lang="ru-RU" b="1">
                        <a:solidFill>
                          <a:srgbClr val="0C0C0C"/>
                        </a:solidFill>
                        <a:latin typeface="Calibri"/>
                      </a:endParaRPr>
                    </a:p>
                  </a:txBody>
                  <a:tcPr marL="60359" marR="60359" marT="30175" marB="30175" anchor="ctr">
                    <a:lnL w="9528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 rowSpan="2">
                  <a:txBody>
                    <a:bodyPr/>
                    <a:lstStyle/>
                    <a:p>
                      <a:pPr lvl="0" algn="ctr" fontAlgn="auto">
                        <a:lnSpc>
                          <a:spcPts val="1350"/>
                        </a:lnSpc>
                      </a:pPr>
                      <a:r>
                        <a:rPr lang="en-US" sz="1100" b="1">
                          <a:solidFill>
                            <a:srgbClr val="0C0C0C"/>
                          </a:solidFill>
                          <a:latin typeface="Calibri"/>
                        </a:rPr>
                        <a:t>TRL 4</a:t>
                      </a:r>
                      <a:endParaRPr lang="en-US" b="1">
                        <a:solidFill>
                          <a:srgbClr val="0C0C0C"/>
                        </a:solidFill>
                        <a:latin typeface="Calibri"/>
                      </a:endParaRPr>
                    </a:p>
                  </a:txBody>
                  <a:tcPr marL="60359" marR="60359" marT="30175" marB="30175" anchor="ctr">
                    <a:lnL w="9528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4832170"/>
                  </a:ext>
                </a:extLst>
              </a:tr>
              <a:tr h="895353">
                <a:tc>
                  <a:txBody>
                    <a:bodyPr/>
                    <a:lstStyle/>
                    <a:p>
                      <a:pPr lvl="0" fontAlgn="auto">
                        <a:lnSpc>
                          <a:spcPts val="1350"/>
                        </a:lnSpc>
                      </a:pPr>
                      <a:r>
                        <a:rPr lang="ru-RU" sz="1100">
                          <a:solidFill>
                            <a:srgbClr val="0C0C0C"/>
                          </a:solidFill>
                          <a:latin typeface="Calibri"/>
                        </a:rPr>
                        <a:t>Лабораторный образец</a:t>
                      </a:r>
                      <a:endParaRPr lang="ru-RU">
                        <a:solidFill>
                          <a:srgbClr val="0C0C0C"/>
                        </a:solidFill>
                        <a:latin typeface="Calibri"/>
                      </a:endParaRPr>
                    </a:p>
                    <a:p>
                      <a:pPr lvl="0" fontAlgn="auto">
                        <a:lnSpc>
                          <a:spcPts val="1350"/>
                        </a:lnSpc>
                      </a:pPr>
                      <a:r>
                        <a:rPr lang="ru-RU" sz="1100">
                          <a:solidFill>
                            <a:srgbClr val="0C0C0C"/>
                          </a:solidFill>
                          <a:latin typeface="Calibri"/>
                        </a:rPr>
                        <a:t>Тестирование на базе партнера</a:t>
                      </a:r>
                      <a:endParaRPr lang="ru-RU">
                        <a:solidFill>
                          <a:srgbClr val="0C0C0C"/>
                        </a:solidFill>
                        <a:latin typeface="Calibri"/>
                      </a:endParaRPr>
                    </a:p>
                    <a:p>
                      <a:pPr lvl="0" fontAlgn="auto">
                        <a:lnSpc>
                          <a:spcPts val="1350"/>
                        </a:lnSpc>
                      </a:pPr>
                      <a:r>
                        <a:rPr lang="ru-RU" sz="1100">
                          <a:solidFill>
                            <a:srgbClr val="0C0C0C"/>
                          </a:solidFill>
                          <a:latin typeface="Calibri"/>
                        </a:rPr>
                        <a:t>Подача заявки ЭВМ</a:t>
                      </a:r>
                      <a:endParaRPr lang="ru-RU">
                        <a:solidFill>
                          <a:srgbClr val="0C0C0C"/>
                        </a:solidFill>
                        <a:latin typeface="Calibri"/>
                      </a:endParaRPr>
                    </a:p>
                    <a:p>
                      <a:pPr lvl="0" fontAlgn="auto">
                        <a:lnSpc>
                          <a:spcPts val="1350"/>
                        </a:lnSpc>
                      </a:pPr>
                      <a:r>
                        <a:rPr lang="ru-RU" sz="1100">
                          <a:solidFill>
                            <a:srgbClr val="0C0C0C"/>
                          </a:solidFill>
                          <a:latin typeface="Calibri"/>
                        </a:rPr>
                        <a:t>Технологическая карта</a:t>
                      </a:r>
                      <a:endParaRPr lang="ru-RU">
                        <a:solidFill>
                          <a:srgbClr val="0C0C0C"/>
                        </a:solidFill>
                        <a:latin typeface="Calibri"/>
                      </a:endParaRPr>
                    </a:p>
                  </a:txBody>
                  <a:tcPr marL="60359" marR="60359" marT="30175" marB="30175">
                    <a:lnL w="9528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9876983"/>
                  </a:ext>
                </a:extLst>
              </a:tr>
              <a:tr h="352428">
                <a:tc>
                  <a:txBody>
                    <a:bodyPr/>
                    <a:lstStyle/>
                    <a:p>
                      <a:pPr lvl="0" algn="ctr" fontAlgn="auto">
                        <a:lnSpc>
                          <a:spcPts val="1050"/>
                        </a:lnSpc>
                      </a:pPr>
                      <a:r>
                        <a:rPr lang="ru-RU" sz="900" u="sng">
                          <a:solidFill>
                            <a:srgbClr val="0C0C0C"/>
                          </a:solidFill>
                          <a:latin typeface="Calibri"/>
                        </a:rPr>
                        <a:t>Производство</a:t>
                      </a:r>
                      <a:endParaRPr lang="ru-RU">
                        <a:solidFill>
                          <a:srgbClr val="0C0C0C"/>
                        </a:solidFill>
                        <a:latin typeface="Calibri"/>
                      </a:endParaRPr>
                    </a:p>
                  </a:txBody>
                  <a:tcPr marL="60359" marR="60359" marT="30175" marB="30175" anchor="ctr">
                    <a:lnL w="9528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 rowSpan="2">
                  <a:txBody>
                    <a:bodyPr/>
                    <a:lstStyle/>
                    <a:p>
                      <a:pPr lvl="0" algn="ctr" fontAlgn="auto">
                        <a:lnSpc>
                          <a:spcPts val="1050"/>
                        </a:lnSpc>
                      </a:pPr>
                      <a:r>
                        <a:rPr lang="en-US" sz="900" b="1">
                          <a:solidFill>
                            <a:srgbClr val="0C0C0C"/>
                          </a:solidFill>
                          <a:latin typeface="Calibri"/>
                        </a:rPr>
                        <a:t>MRL 1</a:t>
                      </a:r>
                      <a:endParaRPr lang="en-US">
                        <a:solidFill>
                          <a:srgbClr val="0C0C0C"/>
                        </a:solidFill>
                        <a:latin typeface="Calibri"/>
                      </a:endParaRPr>
                    </a:p>
                  </a:txBody>
                  <a:tcPr marL="60359" marR="60359" marT="30175" marB="30175" anchor="ctr">
                    <a:lnL w="9528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386205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lvl="0" fontAlgn="auto">
                        <a:lnSpc>
                          <a:spcPts val="1350"/>
                        </a:lnSpc>
                      </a:pPr>
                      <a:r>
                        <a:rPr lang="ru-RU" sz="1100">
                          <a:solidFill>
                            <a:srgbClr val="0C0C0C"/>
                          </a:solidFill>
                          <a:latin typeface="Calibri"/>
                        </a:rPr>
                        <a:t>Техническое задание</a:t>
                      </a:r>
                      <a:endParaRPr lang="ru-RU">
                        <a:solidFill>
                          <a:srgbClr val="0C0C0C"/>
                        </a:solidFill>
                        <a:latin typeface="Calibri"/>
                      </a:endParaRPr>
                    </a:p>
                    <a:p>
                      <a:pPr lvl="0" fontAlgn="auto">
                        <a:lnSpc>
                          <a:spcPts val="1350"/>
                        </a:lnSpc>
                      </a:pPr>
                      <a:r>
                        <a:rPr lang="ru-RU" sz="1100">
                          <a:solidFill>
                            <a:srgbClr val="0C0C0C"/>
                          </a:solidFill>
                          <a:latin typeface="Calibri"/>
                        </a:rPr>
                        <a:t>Техническая документация</a:t>
                      </a:r>
                      <a:endParaRPr lang="ru-RU">
                        <a:solidFill>
                          <a:srgbClr val="0C0C0C"/>
                        </a:solidFill>
                        <a:latin typeface="Calibri"/>
                      </a:endParaRPr>
                    </a:p>
                  </a:txBody>
                  <a:tcPr marL="60359" marR="60359" marT="30175" marB="30175">
                    <a:lnL w="9528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283328"/>
                  </a:ext>
                </a:extLst>
              </a:tr>
              <a:tr h="352428">
                <a:tc>
                  <a:txBody>
                    <a:bodyPr/>
                    <a:lstStyle/>
                    <a:p>
                      <a:pPr lvl="0" algn="ctr" fontAlgn="auto">
                        <a:lnSpc>
                          <a:spcPts val="1050"/>
                        </a:lnSpc>
                      </a:pPr>
                      <a:r>
                        <a:rPr lang="ru-RU" sz="900" u="sng">
                          <a:solidFill>
                            <a:srgbClr val="0C0C0C"/>
                          </a:solidFill>
                          <a:latin typeface="Calibri"/>
                        </a:rPr>
                        <a:t>Продажи</a:t>
                      </a:r>
                      <a:endParaRPr lang="ru-RU">
                        <a:solidFill>
                          <a:srgbClr val="0C0C0C"/>
                        </a:solidFill>
                        <a:latin typeface="Calibri"/>
                      </a:endParaRPr>
                    </a:p>
                  </a:txBody>
                  <a:tcPr marL="60359" marR="60359" marT="30175" marB="30175" anchor="ctr">
                    <a:lnL w="9528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 rowSpan="2">
                  <a:txBody>
                    <a:bodyPr/>
                    <a:lstStyle/>
                    <a:p>
                      <a:pPr lvl="0" algn="ctr" fontAlgn="auto">
                        <a:lnSpc>
                          <a:spcPts val="1350"/>
                        </a:lnSpc>
                      </a:pPr>
                      <a:r>
                        <a:rPr lang="en-US" sz="1100" b="1">
                          <a:solidFill>
                            <a:srgbClr val="0C0C0C"/>
                          </a:solidFill>
                          <a:latin typeface="Calibri"/>
                        </a:rPr>
                        <a:t>CRL 1</a:t>
                      </a:r>
                      <a:endParaRPr lang="en-US">
                        <a:solidFill>
                          <a:srgbClr val="0C0C0C"/>
                        </a:solidFill>
                        <a:latin typeface="Calibri"/>
                      </a:endParaRPr>
                    </a:p>
                  </a:txBody>
                  <a:tcPr marL="60359" marR="60359" marT="30175" marB="30175" anchor="ctr">
                    <a:lnL w="9528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7164713"/>
                  </a:ext>
                </a:extLst>
              </a:tr>
              <a:tr h="1266828">
                <a:tc>
                  <a:txBody>
                    <a:bodyPr/>
                    <a:lstStyle/>
                    <a:p>
                      <a:pPr lvl="0" fontAlgn="auto">
                        <a:lnSpc>
                          <a:spcPts val="1350"/>
                        </a:lnSpc>
                      </a:pPr>
                      <a:r>
                        <a:rPr lang="ru-RU" sz="1100">
                          <a:solidFill>
                            <a:srgbClr val="0C0C0C"/>
                          </a:solidFill>
                          <a:latin typeface="Calibri"/>
                        </a:rPr>
                        <a:t>Датарум</a:t>
                      </a:r>
                      <a:endParaRPr lang="ru-RU">
                        <a:solidFill>
                          <a:srgbClr val="0C0C0C"/>
                        </a:solidFill>
                        <a:latin typeface="Calibri"/>
                      </a:endParaRPr>
                    </a:p>
                    <a:p>
                      <a:pPr lvl="0" fontAlgn="auto">
                        <a:lnSpc>
                          <a:spcPts val="1350"/>
                        </a:lnSpc>
                      </a:pPr>
                      <a:r>
                        <a:rPr lang="ru-RU" sz="1100">
                          <a:solidFill>
                            <a:srgbClr val="0C0C0C"/>
                          </a:solidFill>
                          <a:latin typeface="Calibri"/>
                        </a:rPr>
                        <a:t>Бизнес-модель</a:t>
                      </a:r>
                      <a:endParaRPr lang="ru-RU">
                        <a:solidFill>
                          <a:srgbClr val="0C0C0C"/>
                        </a:solidFill>
                        <a:latin typeface="Calibri"/>
                      </a:endParaRPr>
                    </a:p>
                    <a:p>
                      <a:pPr lvl="0" fontAlgn="auto">
                        <a:lnSpc>
                          <a:spcPts val="1350"/>
                        </a:lnSpc>
                      </a:pPr>
                      <a:r>
                        <a:rPr lang="ru-RU" sz="1100">
                          <a:solidFill>
                            <a:srgbClr val="0C0C0C"/>
                          </a:solidFill>
                          <a:latin typeface="Calibri"/>
                        </a:rPr>
                        <a:t>Договор поставки</a:t>
                      </a:r>
                      <a:endParaRPr lang="ru-RU">
                        <a:solidFill>
                          <a:srgbClr val="0C0C0C"/>
                        </a:solidFill>
                        <a:latin typeface="Calibri"/>
                      </a:endParaRPr>
                    </a:p>
                    <a:p>
                      <a:pPr lvl="0" fontAlgn="auto">
                        <a:lnSpc>
                          <a:spcPts val="1350"/>
                        </a:lnSpc>
                      </a:pPr>
                      <a:r>
                        <a:rPr lang="ru-RU" sz="1100">
                          <a:solidFill>
                            <a:srgbClr val="0C0C0C"/>
                          </a:solidFill>
                          <a:latin typeface="Calibri"/>
                        </a:rPr>
                        <a:t>Карта индустрии</a:t>
                      </a:r>
                      <a:endParaRPr lang="ru-RU">
                        <a:solidFill>
                          <a:srgbClr val="0C0C0C"/>
                        </a:solidFill>
                        <a:latin typeface="Calibri"/>
                      </a:endParaRPr>
                    </a:p>
                    <a:p>
                      <a:pPr lvl="0" fontAlgn="auto">
                        <a:lnSpc>
                          <a:spcPts val="1350"/>
                        </a:lnSpc>
                      </a:pPr>
                      <a:r>
                        <a:rPr lang="ru-RU" sz="1100">
                          <a:solidFill>
                            <a:srgbClr val="0C0C0C"/>
                          </a:solidFill>
                          <a:latin typeface="Calibri"/>
                        </a:rPr>
                        <a:t>Анализ рынка</a:t>
                      </a:r>
                      <a:endParaRPr lang="ru-RU">
                        <a:solidFill>
                          <a:srgbClr val="0C0C0C"/>
                        </a:solidFill>
                        <a:latin typeface="Calibri"/>
                      </a:endParaRPr>
                    </a:p>
                    <a:p>
                      <a:pPr lvl="0" fontAlgn="auto">
                        <a:lnSpc>
                          <a:spcPts val="1350"/>
                        </a:lnSpc>
                      </a:pPr>
                      <a:r>
                        <a:rPr lang="ru-RU" sz="1100">
                          <a:solidFill>
                            <a:srgbClr val="0C0C0C"/>
                          </a:solidFill>
                          <a:latin typeface="Calibri"/>
                        </a:rPr>
                        <a:t>Ценовая политика</a:t>
                      </a:r>
                      <a:endParaRPr lang="ru-RU">
                        <a:solidFill>
                          <a:srgbClr val="0C0C0C"/>
                        </a:solidFill>
                        <a:latin typeface="Calibri"/>
                      </a:endParaRPr>
                    </a:p>
                    <a:p>
                      <a:pPr lvl="0" fontAlgn="auto">
                        <a:lnSpc>
                          <a:spcPts val="1350"/>
                        </a:lnSpc>
                      </a:pPr>
                      <a:r>
                        <a:rPr lang="ru-RU" sz="1100">
                          <a:solidFill>
                            <a:srgbClr val="0C0C0C"/>
                          </a:solidFill>
                          <a:latin typeface="Calibri"/>
                        </a:rPr>
                        <a:t>Финансовая модель</a:t>
                      </a:r>
                      <a:endParaRPr lang="ru-RU">
                        <a:solidFill>
                          <a:srgbClr val="0C0C0C"/>
                        </a:solidFill>
                        <a:latin typeface="Calibri"/>
                      </a:endParaRPr>
                    </a:p>
                  </a:txBody>
                  <a:tcPr marL="60359" marR="60359" marT="30175" marB="30175">
                    <a:lnL w="9528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82469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70;g32902b4123d87672_0"/>
          <p:cNvSpPr txBox="1"/>
          <p:nvPr/>
        </p:nvSpPr>
        <p:spPr>
          <a:xfrm>
            <a:off x="765837" y="1191618"/>
            <a:ext cx="6405298" cy="329317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i="0" u="none" strike="noStrike" kern="0" cap="none" spc="0" baseline="0">
                <a:solidFill>
                  <a:srgbClr val="8E708F"/>
                </a:solidFill>
                <a:highlight>
                  <a:srgbClr val="FFD05B"/>
                </a:highlight>
                <a:uFillTx/>
                <a:latin typeface="Calibri"/>
                <a:ea typeface="Calibri"/>
                <a:cs typeface="Calibri"/>
              </a:rPr>
              <a:t>Доходы:</a:t>
            </a:r>
          </a:p>
          <a:p>
            <a:pPr marL="285750" marR="0" lvl="0" indent="-28575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E708F"/>
              </a:buClr>
              <a:buSzPts val="1400"/>
              <a:buFont typeface="Noto Sans Symbols"/>
              <a:buChar char="▪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i="0" u="none" strike="noStrike" kern="0" cap="none" spc="0" baseline="0">
                <a:solidFill>
                  <a:srgbClr val="8E708F"/>
                </a:solidFill>
                <a:uFillTx/>
                <a:latin typeface="Calibri"/>
                <a:ea typeface="Calibri"/>
                <a:cs typeface="Calibri"/>
              </a:rPr>
              <a:t>Поступления от продажи ПО</a:t>
            </a:r>
            <a:endParaRPr lang="ru-RU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  <a:p>
            <a:pPr marL="285750" marR="0" lvl="0" indent="-28575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E708F"/>
              </a:buClr>
              <a:buSzPts val="1400"/>
              <a:buFont typeface="Noto Sans Symbols"/>
              <a:buChar char="▪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i="0" u="none" strike="noStrike" kern="0" cap="none" spc="0" baseline="0">
                <a:solidFill>
                  <a:srgbClr val="8E708F"/>
                </a:solidFill>
                <a:uFillTx/>
                <a:latin typeface="Calibri"/>
                <a:ea typeface="Calibri"/>
                <a:cs typeface="Calibri"/>
              </a:rPr>
              <a:t>Поступления от контрактной разработки</a:t>
            </a:r>
            <a:endParaRPr lang="ru-RU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  <a:p>
            <a:pPr marL="285750" marR="0" lvl="0" indent="-28575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E708F"/>
              </a:buClr>
              <a:buSzPts val="1400"/>
              <a:buFont typeface="Noto Sans Symbols"/>
              <a:buChar char="▪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i="0" u="none" strike="noStrike" kern="0" cap="none" spc="0" baseline="0">
                <a:solidFill>
                  <a:srgbClr val="8E708F"/>
                </a:solidFill>
                <a:uFillTx/>
                <a:latin typeface="Calibri"/>
                <a:ea typeface="Calibri"/>
                <a:cs typeface="Calibri"/>
              </a:rPr>
              <a:t>Поступления от образовательной деятельности и подготовки инженеров на собственное базе и с использованием собственного оборудования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400" b="1" i="0" u="none" strike="noStrike" kern="0" cap="none" spc="0" baseline="0">
              <a:solidFill>
                <a:srgbClr val="8E708F"/>
              </a:solidFill>
              <a:highlight>
                <a:srgbClr val="FFD05B"/>
              </a:highlight>
              <a:uFillTx/>
              <a:latin typeface="Calibri"/>
              <a:ea typeface="Calibri"/>
              <a:cs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i="0" u="none" strike="noStrike" kern="0" cap="none" spc="0" baseline="0">
                <a:solidFill>
                  <a:srgbClr val="8E708F"/>
                </a:solidFill>
                <a:highlight>
                  <a:srgbClr val="FFD05B"/>
                </a:highlight>
                <a:uFillTx/>
                <a:latin typeface="Calibri"/>
                <a:ea typeface="Calibri"/>
                <a:cs typeface="Calibri"/>
              </a:rPr>
              <a:t>Ориентировочная стоимость: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i="0" u="none" strike="noStrike" kern="0" cap="none" spc="0" baseline="0">
                <a:solidFill>
                  <a:srgbClr val="8E708F"/>
                </a:solidFill>
                <a:highlight>
                  <a:srgbClr val="FFD05B"/>
                </a:highlight>
                <a:uFillTx/>
                <a:latin typeface="Calibri"/>
                <a:ea typeface="Calibri"/>
                <a:cs typeface="Calibri"/>
              </a:rPr>
              <a:t>Для крупных компаний в промышленности или сервисного обслуживания:  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i="0" u="none" strike="noStrike" kern="0" cap="none" spc="0" baseline="0">
                <a:solidFill>
                  <a:srgbClr val="8E708F"/>
                </a:solidFill>
                <a:highlight>
                  <a:srgbClr val="FFD05B"/>
                </a:highlight>
                <a:uFillTx/>
                <a:latin typeface="Calibri"/>
                <a:ea typeface="Calibri"/>
                <a:cs typeface="Calibri"/>
              </a:rPr>
              <a:t>- Базовая лицензия (ограниченный функционал): 250 000 рублей.  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i="0" u="none" strike="noStrike" kern="0" cap="none" spc="0" baseline="0">
                <a:solidFill>
                  <a:srgbClr val="8E708F"/>
                </a:solidFill>
                <a:highlight>
                  <a:srgbClr val="FFD05B"/>
                </a:highlight>
                <a:uFillTx/>
                <a:latin typeface="Calibri"/>
                <a:ea typeface="Calibri"/>
                <a:cs typeface="Calibri"/>
              </a:rPr>
              <a:t>- Расширенная лицензия (дополнительные функции, аналитика, поддержка): 400 000–600 000 рублей.  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i="0" u="none" strike="noStrike" kern="0" cap="none" spc="0" baseline="0">
                <a:solidFill>
                  <a:srgbClr val="8E708F"/>
                </a:solidFill>
                <a:highlight>
                  <a:srgbClr val="FFD05B"/>
                </a:highlight>
                <a:uFillTx/>
                <a:latin typeface="Calibri"/>
                <a:ea typeface="Calibri"/>
                <a:cs typeface="Calibri"/>
              </a:rPr>
              <a:t>- Годовая подписка (обновления и поддержка): 30 000–50 000 рублей в месяц.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200" b="1" i="0" u="none" strike="noStrike" kern="0" cap="none" spc="0" baseline="0">
              <a:solidFill>
                <a:srgbClr val="8E708F"/>
              </a:solidFill>
              <a:highlight>
                <a:srgbClr val="FFD05B"/>
              </a:highlight>
              <a:uFillTx/>
              <a:latin typeface="Calibri"/>
              <a:ea typeface="Calibri"/>
              <a:cs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i="0" u="none" strike="noStrike" kern="0" cap="none" spc="0" baseline="0">
                <a:solidFill>
                  <a:srgbClr val="8E708F"/>
                </a:solidFill>
                <a:highlight>
                  <a:srgbClr val="FFD05B"/>
                </a:highlight>
                <a:uFillTx/>
                <a:latin typeface="Calibri"/>
                <a:ea typeface="Calibri"/>
                <a:cs typeface="Calibri"/>
              </a:rPr>
              <a:t>Плановый срок возврата инвестиций:</a:t>
            </a:r>
            <a:endParaRPr lang="ru-RU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  <a:p>
            <a:pPr marL="285750" marR="0" lvl="0" indent="-28575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E708F"/>
              </a:buClr>
              <a:buSzPts val="14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i="0" u="none" strike="noStrike" kern="0" cap="none" spc="0" baseline="0">
                <a:solidFill>
                  <a:srgbClr val="8E708F"/>
                </a:solidFill>
                <a:uFillTx/>
                <a:latin typeface="Calibri"/>
                <a:ea typeface="Calibri"/>
                <a:cs typeface="Calibri"/>
              </a:rPr>
              <a:t>3 года</a:t>
            </a:r>
            <a:endParaRPr lang="ru-RU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" name="Google Shape;271;g32902b4123d87672_0"/>
          <p:cNvSpPr txBox="1"/>
          <p:nvPr/>
        </p:nvSpPr>
        <p:spPr>
          <a:xfrm>
            <a:off x="632517" y="207925"/>
            <a:ext cx="1943100" cy="499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286" b="1" i="0" u="none" strike="noStrike" kern="0" cap="none" spc="0" baseline="0">
                <a:solidFill>
                  <a:srgbClr val="0C0C0C"/>
                </a:solidFill>
                <a:uFillTx/>
                <a:latin typeface="Calibri"/>
                <a:ea typeface="Calibri"/>
                <a:cs typeface="Calibri"/>
              </a:rPr>
              <a:t>Финансовые показатели</a:t>
            </a:r>
            <a:endParaRPr lang="ru-RU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cxnSp>
        <p:nvCxnSpPr>
          <p:cNvPr id="4" name="Google Shape;272;g32902b4123d87672_0"/>
          <p:cNvCxnSpPr/>
          <p:nvPr/>
        </p:nvCxnSpPr>
        <p:spPr>
          <a:xfrm>
            <a:off x="381003" y="754416"/>
            <a:ext cx="9144000" cy="0"/>
          </a:xfrm>
          <a:prstGeom prst="straightConnector1">
            <a:avLst/>
          </a:prstGeom>
          <a:noFill/>
          <a:ln w="9528" cap="flat">
            <a:solidFill>
              <a:srgbClr val="8E708F"/>
            </a:solidFill>
            <a:custDash>
              <a:ds d="100000" sp="100000"/>
            </a:custDash>
            <a:miter/>
          </a:ln>
        </p:spPr>
      </p:cxnSp>
      <p:graphicFrame>
        <p:nvGraphicFramePr>
          <p:cNvPr id="5" name="Google Shape;273;g32902b4123d87672_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9317282"/>
              </p:ext>
            </p:extLst>
          </p:nvPr>
        </p:nvGraphicFramePr>
        <p:xfrm>
          <a:off x="632517" y="4571780"/>
          <a:ext cx="8492011" cy="1018788"/>
        </p:xfrm>
        <a:graphic>
          <a:graphicData uri="http://schemas.openxmlformats.org/drawingml/2006/table">
            <a:tbl>
              <a:tblPr firstRow="1" firstCol="1" bandRow="1">
                <a:effectLst/>
                <a:tableStyleId>{1D6F3131-D8C7-459F-AF09-AB09ED6C8A76}</a:tableStyleId>
              </a:tblPr>
              <a:tblGrid>
                <a:gridCol w="2109849">
                  <a:extLst>
                    <a:ext uri="{9D8B030D-6E8A-4147-A177-3AD203B41FA5}">
                      <a16:colId xmlns:a16="http://schemas.microsoft.com/office/drawing/2014/main" val="2921634870"/>
                    </a:ext>
                  </a:extLst>
                </a:gridCol>
                <a:gridCol w="1796402">
                  <a:extLst>
                    <a:ext uri="{9D8B030D-6E8A-4147-A177-3AD203B41FA5}">
                      <a16:colId xmlns:a16="http://schemas.microsoft.com/office/drawing/2014/main" val="2764897115"/>
                    </a:ext>
                  </a:extLst>
                </a:gridCol>
                <a:gridCol w="917152">
                  <a:extLst>
                    <a:ext uri="{9D8B030D-6E8A-4147-A177-3AD203B41FA5}">
                      <a16:colId xmlns:a16="http://schemas.microsoft.com/office/drawing/2014/main" val="2541598579"/>
                    </a:ext>
                  </a:extLst>
                </a:gridCol>
                <a:gridCol w="917152">
                  <a:extLst>
                    <a:ext uri="{9D8B030D-6E8A-4147-A177-3AD203B41FA5}">
                      <a16:colId xmlns:a16="http://schemas.microsoft.com/office/drawing/2014/main" val="2581858488"/>
                    </a:ext>
                  </a:extLst>
                </a:gridCol>
                <a:gridCol w="917152">
                  <a:extLst>
                    <a:ext uri="{9D8B030D-6E8A-4147-A177-3AD203B41FA5}">
                      <a16:colId xmlns:a16="http://schemas.microsoft.com/office/drawing/2014/main" val="859718557"/>
                    </a:ext>
                  </a:extLst>
                </a:gridCol>
                <a:gridCol w="917152">
                  <a:extLst>
                    <a:ext uri="{9D8B030D-6E8A-4147-A177-3AD203B41FA5}">
                      <a16:colId xmlns:a16="http://schemas.microsoft.com/office/drawing/2014/main" val="871894620"/>
                    </a:ext>
                  </a:extLst>
                </a:gridCol>
                <a:gridCol w="917152">
                  <a:extLst>
                    <a:ext uri="{9D8B030D-6E8A-4147-A177-3AD203B41FA5}">
                      <a16:colId xmlns:a16="http://schemas.microsoft.com/office/drawing/2014/main" val="3538696569"/>
                    </a:ext>
                  </a:extLst>
                </a:gridCol>
              </a:tblGrid>
              <a:tr h="238044">
                <a:tc rowSpan="2">
                  <a:txBody>
                    <a:bodyPr/>
                    <a:lstStyle/>
                    <a:p>
                      <a:pPr marL="9525" marR="0" lvl="0" indent="-9525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dirty="0">
                          <a:solidFill>
                            <a:srgbClr val="0C0C0C"/>
                          </a:solidFill>
                          <a:latin typeface="Calibri"/>
                          <a:ea typeface="Calibri"/>
                          <a:cs typeface="Calibri"/>
                        </a:rPr>
                        <a:t>Целевые показатели проекта</a:t>
                      </a:r>
                    </a:p>
                  </a:txBody>
                  <a:tcPr marL="45399" marR="45399" marT="0" marB="0" anchor="ctr">
                    <a:lnL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4848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4848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CF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dirty="0">
                          <a:solidFill>
                            <a:srgbClr val="0C0C0C"/>
                          </a:solidFill>
                          <a:latin typeface="Calibri"/>
                          <a:ea typeface="Calibri"/>
                          <a:cs typeface="Calibri"/>
                        </a:rPr>
                        <a:t>Единицы измерения</a:t>
                      </a:r>
                    </a:p>
                  </a:txBody>
                  <a:tcPr marL="45399" marR="45399" marT="0" marB="0" anchor="ctr">
                    <a:lnL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4848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4848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CF2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698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dirty="0">
                          <a:solidFill>
                            <a:srgbClr val="0C0C0C"/>
                          </a:solidFill>
                          <a:latin typeface="Calibri"/>
                          <a:ea typeface="Calibri"/>
                          <a:cs typeface="Calibri"/>
                        </a:rPr>
                        <a:t>Прогнозные значения по периодам</a:t>
                      </a:r>
                    </a:p>
                  </a:txBody>
                  <a:tcPr marL="45399" marR="45399" marT="0" marB="0" anchor="ctr">
                    <a:lnL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4848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4848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C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895003"/>
                  </a:ext>
                </a:extLst>
              </a:tr>
              <a:tr h="15982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noProof="0" dirty="0">
                          <a:solidFill>
                            <a:srgbClr val="0C0C0C"/>
                          </a:solidFill>
                          <a:latin typeface="Calibri"/>
                        </a:rPr>
                        <a:t>2025г</a:t>
                      </a:r>
                      <a:endParaRPr lang="ru-RU" sz="900" b="1" dirty="0">
                        <a:solidFill>
                          <a:srgbClr val="0C0C0C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5399" marR="45399" marT="0" marB="0" anchor="ctr">
                    <a:lnL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4848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4848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dirty="0">
                          <a:solidFill>
                            <a:srgbClr val="0C0C0C"/>
                          </a:solidFill>
                          <a:latin typeface="Calibri"/>
                          <a:ea typeface="Calibri"/>
                          <a:cs typeface="Calibri"/>
                        </a:rPr>
                        <a:t>2026г.</a:t>
                      </a:r>
                    </a:p>
                  </a:txBody>
                  <a:tcPr marL="45399" marR="45399" marT="0" marB="0" anchor="ctr">
                    <a:lnL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4848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4848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dirty="0">
                          <a:solidFill>
                            <a:srgbClr val="0C0C0C"/>
                          </a:solidFill>
                          <a:latin typeface="Calibri"/>
                          <a:ea typeface="Calibri"/>
                          <a:cs typeface="Calibri"/>
                        </a:rPr>
                        <a:t>2027г.</a:t>
                      </a:r>
                    </a:p>
                  </a:txBody>
                  <a:tcPr marL="45399" marR="45399" marT="0" marB="0" anchor="ctr">
                    <a:lnL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4848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4848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dirty="0">
                          <a:solidFill>
                            <a:srgbClr val="0C0C0C"/>
                          </a:solidFill>
                          <a:latin typeface="Calibri"/>
                          <a:ea typeface="Calibri"/>
                          <a:cs typeface="Calibri"/>
                        </a:rPr>
                        <a:t>2028 г.</a:t>
                      </a:r>
                    </a:p>
                  </a:txBody>
                  <a:tcPr marL="45399" marR="45399" marT="0" marB="0" anchor="ctr">
                    <a:lnL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4848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4848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dirty="0">
                          <a:solidFill>
                            <a:srgbClr val="0C0C0C"/>
                          </a:solidFill>
                          <a:latin typeface="Calibri"/>
                          <a:ea typeface="Calibri"/>
                          <a:cs typeface="Calibri"/>
                        </a:rPr>
                        <a:t>2029г.</a:t>
                      </a:r>
                    </a:p>
                  </a:txBody>
                  <a:tcPr marL="45399" marR="45399" marT="0" marB="0" anchor="ctr">
                    <a:lnL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4848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4848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8933725"/>
                  </a:ext>
                </a:extLst>
              </a:tr>
              <a:tr h="346597">
                <a:tc>
                  <a:txBody>
                    <a:bodyPr/>
                    <a:lstStyle/>
                    <a:p>
                      <a:pPr marL="6985" marR="0" lvl="0" indent="-6985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dirty="0">
                          <a:solidFill>
                            <a:srgbClr val="0C0C0C"/>
                          </a:solidFill>
                          <a:latin typeface="Calibri"/>
                          <a:ea typeface="Calibri"/>
                          <a:cs typeface="Calibri"/>
                        </a:rPr>
                        <a:t>Объем выручки</a:t>
                      </a:r>
                    </a:p>
                  </a:txBody>
                  <a:tcPr marL="45399" marR="45399" marT="0" marB="0" anchor="ctr">
                    <a:lnL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4848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4848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>
                          <a:solidFill>
                            <a:srgbClr val="0C0C0C"/>
                          </a:solidFill>
                          <a:latin typeface="Calibri"/>
                          <a:ea typeface="Calibri"/>
                          <a:cs typeface="Calibri"/>
                        </a:rPr>
                        <a:t>млн. руб.</a:t>
                      </a:r>
                    </a:p>
                  </a:txBody>
                  <a:tcPr marL="45399" marR="45399" marT="0" marB="0" anchor="ctr">
                    <a:lnL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4848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4848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/>
                    </a:p>
                  </a:txBody>
                  <a:tcPr marL="45399" marR="45399" marT="0" marB="0" anchor="ctr">
                    <a:lnL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4848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4848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/>
                        <a:t>1.25</a:t>
                      </a:r>
                    </a:p>
                  </a:txBody>
                  <a:tcPr marL="45399" marR="45399" marT="0" marB="0" anchor="ctr">
                    <a:lnL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4848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4848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/>
                        <a:t>3</a:t>
                      </a:r>
                    </a:p>
                  </a:txBody>
                  <a:tcPr marL="45399" marR="45399" marT="0" marB="0" anchor="ctr">
                    <a:lnL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4848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4848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>
                          <a:latin typeface="Calibri"/>
                        </a:rPr>
                        <a:t> 4.8</a:t>
                      </a:r>
                    </a:p>
                  </a:txBody>
                  <a:tcPr marL="45399" marR="45399" marT="0" marB="0" anchor="ctr">
                    <a:lnL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4848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4848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/>
                        <a:t>12</a:t>
                      </a:r>
                    </a:p>
                  </a:txBody>
                  <a:tcPr marL="45399" marR="45399" marT="0" marB="0" anchor="ctr">
                    <a:lnL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4848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4848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8877322"/>
                  </a:ext>
                </a:extLst>
              </a:tr>
              <a:tr h="263246">
                <a:tc>
                  <a:txBody>
                    <a:bodyPr/>
                    <a:lstStyle/>
                    <a:p>
                      <a:pPr marL="6985" marR="0" lvl="0" indent="-6985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dirty="0">
                          <a:solidFill>
                            <a:srgbClr val="0C0C0C"/>
                          </a:solidFill>
                          <a:latin typeface="Calibri"/>
                          <a:ea typeface="Calibri"/>
                          <a:cs typeface="Calibri"/>
                        </a:rPr>
                        <a:t>Планы по привлечению инвестиций и бюджетного финансирования</a:t>
                      </a:r>
                    </a:p>
                  </a:txBody>
                  <a:tcPr marL="45399" marR="45399" marT="0" marB="0" anchor="ctr">
                    <a:lnL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4848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858585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>
                          <a:solidFill>
                            <a:srgbClr val="0C0C0C"/>
                          </a:solidFill>
                          <a:latin typeface="Calibri"/>
                          <a:ea typeface="Calibri"/>
                          <a:cs typeface="Calibri"/>
                        </a:rPr>
                        <a:t>млн. руб.</a:t>
                      </a:r>
                    </a:p>
                  </a:txBody>
                  <a:tcPr marL="45399" marR="45399" marT="0" marB="0" anchor="ctr">
                    <a:lnL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4848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858585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/>
                    </a:p>
                  </a:txBody>
                  <a:tcPr marL="45399" marR="45399" marT="0" marB="0" anchor="ctr">
                    <a:lnL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4848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858585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>
                          <a:latin typeface="Calibri"/>
                          <a:ea typeface="Comfortaa"/>
                          <a:cs typeface="Comfortaa"/>
                        </a:rPr>
                        <a:t>4.3</a:t>
                      </a:r>
                    </a:p>
                  </a:txBody>
                  <a:tcPr marL="45399" marR="45399" marT="0" marB="0" anchor="ctr">
                    <a:lnL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4848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858585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/>
                    </a:p>
                  </a:txBody>
                  <a:tcPr marL="45399" marR="45399" marT="0" marB="0" anchor="ctr">
                    <a:lnL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4848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858585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>
                          <a:latin typeface="Calibri"/>
                          <a:ea typeface="Comfortaa"/>
                          <a:cs typeface="Comfortaa"/>
                        </a:rPr>
                        <a:t>10</a:t>
                      </a:r>
                    </a:p>
                  </a:txBody>
                  <a:tcPr marL="45399" marR="45399" marT="0" marB="0" anchor="ctr">
                    <a:lnL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4848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858585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>
                          <a:latin typeface="Calibri"/>
                          <a:ea typeface="Comfortaa"/>
                          <a:cs typeface="Comfortaa"/>
                        </a:rPr>
                        <a:t>15</a:t>
                      </a:r>
                    </a:p>
                  </a:txBody>
                  <a:tcPr marL="45399" marR="45399" marT="0" marB="0" anchor="ctr">
                    <a:lnL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8" cap="flat" cmpd="sng" algn="ctr">
                      <a:solidFill>
                        <a:srgbClr val="4848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8" cap="flat" cmpd="sng" algn="ctr">
                      <a:solidFill>
                        <a:srgbClr val="858585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9251343"/>
                  </a:ext>
                </a:extLst>
              </a:tr>
            </a:tbl>
          </a:graphicData>
        </a:graphic>
      </p:graphicFrame>
      <p:sp>
        <p:nvSpPr>
          <p:cNvPr id="6" name="Google Shape;274;g32902b4123d87672_0"/>
          <p:cNvSpPr/>
          <p:nvPr/>
        </p:nvSpPr>
        <p:spPr>
          <a:xfrm>
            <a:off x="7324334" y="1976347"/>
            <a:ext cx="1851595" cy="1223101"/>
          </a:xfrm>
          <a:custGeom>
            <a:avLst>
              <a:gd name="f0" fmla="val 76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A5A5A5"/>
            </a:solidFill>
            <a:prstDash val="solid"/>
            <a:round/>
          </a:ln>
        </p:spPr>
        <p:txBody>
          <a:bodyPr vert="horz" wrap="square" lIns="65297" tIns="32653" rIns="65297" bIns="32653" anchor="ctr" anchorCtr="0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143" b="0" i="0" u="none" strike="noStrike" kern="0" cap="none" spc="0" baseline="0">
                <a:solidFill>
                  <a:srgbClr val="0C0C0C"/>
                </a:solidFill>
                <a:uFillTx/>
                <a:latin typeface="Calibri"/>
                <a:ea typeface="Calibri"/>
                <a:cs typeface="Calibri"/>
              </a:rPr>
              <a:t>Стратегия выхода </a:t>
            </a:r>
            <a:br>
              <a:rPr lang="ru-RU" sz="1143" b="0" i="0" u="none" strike="noStrike" kern="0" cap="none" spc="0" baseline="0">
                <a:solidFill>
                  <a:srgbClr val="0C0C0C"/>
                </a:solidFill>
                <a:uFillTx/>
                <a:latin typeface="Calibri"/>
                <a:ea typeface="Calibri"/>
                <a:cs typeface="Calibri"/>
              </a:rPr>
            </a:br>
            <a:r>
              <a:rPr lang="ru-RU" sz="1143" b="0" i="0" u="none" strike="noStrike" kern="0" cap="none" spc="0" baseline="0">
                <a:solidFill>
                  <a:srgbClr val="0C0C0C"/>
                </a:solidFill>
                <a:uFillTx/>
                <a:latin typeface="Calibri"/>
                <a:ea typeface="Calibri"/>
                <a:cs typeface="Calibri"/>
              </a:rPr>
              <a:t>из проекта для инвесторов: </a:t>
            </a:r>
            <a:endParaRPr lang="ru-RU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85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000" b="0" i="0" u="none" strike="noStrike" kern="0" cap="none" spc="0" baseline="0">
                <a:solidFill>
                  <a:srgbClr val="6A536B"/>
                </a:solidFill>
                <a:uFillTx/>
                <a:latin typeface="Calibri"/>
                <a:ea typeface="Calibri"/>
                <a:cs typeface="Calibri"/>
              </a:rPr>
              <a:t>Выкуп доли компании через 3 года с мультипликатором </a:t>
            </a:r>
            <a:r>
              <a:rPr lang="en-US" sz="1000" b="0" i="0" u="none" strike="noStrike" kern="0" cap="none" spc="0" baseline="0">
                <a:solidFill>
                  <a:srgbClr val="6A536B"/>
                </a:solidFill>
                <a:uFillTx/>
                <a:latin typeface="Calibri"/>
                <a:ea typeface="Calibri"/>
                <a:cs typeface="Calibri"/>
              </a:rPr>
              <a:t>X3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3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00" b="0" i="0" u="none" strike="noStrike" kern="0" cap="none" spc="0" baseline="0">
              <a:solidFill>
                <a:srgbClr val="6A536B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275;g32902b4123d87672_0"/>
          <p:cNvSpPr txBox="1"/>
          <p:nvPr/>
        </p:nvSpPr>
        <p:spPr>
          <a:xfrm>
            <a:off x="4574253" y="4959338"/>
            <a:ext cx="758101" cy="32312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900" b="0" i="0" u="none" strike="noStrike" kern="0" cap="none" spc="0" baseline="0" dirty="0">
                <a:solidFill>
                  <a:srgbClr val="0C0C0C"/>
                </a:solidFill>
                <a:uFillTx/>
                <a:latin typeface="Calibri"/>
                <a:ea typeface="Comfortaa"/>
                <a:cs typeface="Comfortaa"/>
              </a:rPr>
              <a:t>0</a:t>
            </a:r>
          </a:p>
        </p:txBody>
      </p:sp>
      <p:sp>
        <p:nvSpPr>
          <p:cNvPr id="8" name="Google Shape;276;g32902b4123d87672_0"/>
          <p:cNvSpPr txBox="1"/>
          <p:nvPr/>
        </p:nvSpPr>
        <p:spPr>
          <a:xfrm>
            <a:off x="4636046" y="5289548"/>
            <a:ext cx="697796" cy="32312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900" b="0" i="0" u="none" strike="noStrike" kern="0" cap="none" spc="0" baseline="0" dirty="0">
                <a:solidFill>
                  <a:srgbClr val="0C0C0C"/>
                </a:solidFill>
                <a:uFillTx/>
                <a:latin typeface="Calibri"/>
                <a:ea typeface="Arial"/>
                <a:cs typeface="Arial"/>
              </a:rPr>
              <a:t>2.7</a:t>
            </a:r>
            <a:endParaRPr lang="ru-RU" sz="900" b="0" i="0" u="none" strike="noStrike" kern="0" cap="none" spc="0" baseline="0" dirty="0">
              <a:solidFill>
                <a:srgbClr val="000000"/>
              </a:solidFill>
              <a:uFillTx/>
              <a:latin typeface="Calibri"/>
              <a:ea typeface="Arial"/>
              <a:cs typeface="Arial"/>
            </a:endParaRPr>
          </a:p>
        </p:txBody>
      </p:sp>
      <p:sp>
        <p:nvSpPr>
          <p:cNvPr id="9" name="Google Shape;277;g32902b4123d87672_0"/>
          <p:cNvSpPr txBox="1"/>
          <p:nvPr/>
        </p:nvSpPr>
        <p:spPr>
          <a:xfrm>
            <a:off x="6505645" y="5274295"/>
            <a:ext cx="580799" cy="32312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0" compatLnSpc="1">
            <a:sp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900" kern="0" dirty="0">
                <a:solidFill>
                  <a:srgbClr val="0C0C0C"/>
                </a:solidFill>
                <a:latin typeface="Calibri"/>
                <a:ea typeface="Comfortaa"/>
                <a:cs typeface="Comfortaa"/>
              </a:rPr>
              <a:t>   </a:t>
            </a:r>
            <a:r>
              <a:rPr lang="ru-RU" sz="900" b="0" i="0" u="none" strike="noStrike" kern="0" cap="none" spc="0" baseline="0" dirty="0">
                <a:solidFill>
                  <a:srgbClr val="0C0C0C"/>
                </a:solidFill>
                <a:uFillTx/>
                <a:latin typeface="Calibri"/>
                <a:ea typeface="Comfortaa"/>
                <a:cs typeface="Comfortaa"/>
              </a:rPr>
              <a:t>7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52;p11"/>
          <p:cNvSpPr txBox="1"/>
          <p:nvPr/>
        </p:nvSpPr>
        <p:spPr>
          <a:xfrm>
            <a:off x="632517" y="207925"/>
            <a:ext cx="2765118" cy="29021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285" b="1" i="0" u="none" strike="noStrike" kern="0" cap="none" spc="0" baseline="0">
                <a:solidFill>
                  <a:srgbClr val="0C0C0C"/>
                </a:solidFill>
                <a:uFillTx/>
                <a:latin typeface="Calibri"/>
                <a:ea typeface="Calibri"/>
                <a:cs typeface="Calibri"/>
              </a:rPr>
              <a:t>Календарный план стартап-проекта</a:t>
            </a:r>
          </a:p>
        </p:txBody>
      </p:sp>
      <p:graphicFrame>
        <p:nvGraphicFramePr>
          <p:cNvPr id="3" name="Google Shape;253;p11"/>
          <p:cNvGraphicFramePr>
            <a:graphicFrameLocks noGrp="1"/>
          </p:cNvGraphicFramePr>
          <p:nvPr/>
        </p:nvGraphicFramePr>
        <p:xfrm>
          <a:off x="0" y="706931"/>
          <a:ext cx="9906005" cy="5943177"/>
        </p:xfrm>
        <a:graphic>
          <a:graphicData uri="http://schemas.openxmlformats.org/drawingml/2006/table">
            <a:tbl>
              <a:tblPr firstRow="1" bandRow="1">
                <a:effectLst/>
                <a:tableStyleId>{913CA42F-E38E-4B65-BC9F-397E3B0D0C40}</a:tableStyleId>
              </a:tblPr>
              <a:tblGrid>
                <a:gridCol w="1636273">
                  <a:extLst>
                    <a:ext uri="{9D8B030D-6E8A-4147-A177-3AD203B41FA5}">
                      <a16:colId xmlns:a16="http://schemas.microsoft.com/office/drawing/2014/main" val="2977391200"/>
                    </a:ext>
                  </a:extLst>
                </a:gridCol>
                <a:gridCol w="3923452">
                  <a:extLst>
                    <a:ext uri="{9D8B030D-6E8A-4147-A177-3AD203B41FA5}">
                      <a16:colId xmlns:a16="http://schemas.microsoft.com/office/drawing/2014/main" val="1897847888"/>
                    </a:ext>
                  </a:extLst>
                </a:gridCol>
                <a:gridCol w="1833253">
                  <a:extLst>
                    <a:ext uri="{9D8B030D-6E8A-4147-A177-3AD203B41FA5}">
                      <a16:colId xmlns:a16="http://schemas.microsoft.com/office/drawing/2014/main" val="3125140265"/>
                    </a:ext>
                  </a:extLst>
                </a:gridCol>
                <a:gridCol w="2513027">
                  <a:extLst>
                    <a:ext uri="{9D8B030D-6E8A-4147-A177-3AD203B41FA5}">
                      <a16:colId xmlns:a16="http://schemas.microsoft.com/office/drawing/2014/main" val="2299603287"/>
                    </a:ext>
                  </a:extLst>
                </a:gridCol>
              </a:tblGrid>
              <a:tr h="54782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u="none" strike="noStrike" cap="none">
                          <a:solidFill>
                            <a:srgbClr val="FFFFFF"/>
                          </a:solidFill>
                        </a:rPr>
                        <a:t>Наименование этапа</a:t>
                      </a:r>
                    </a:p>
                  </a:txBody>
                  <a:tcPr marL="91449" marR="91449" marT="45729" marB="45729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/>
                        <a:t>Перечень работ этапа </a:t>
                      </a:r>
                    </a:p>
                  </a:txBody>
                  <a:tcPr marL="91449" marR="91449" marT="45729" marB="45729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/>
                        <a:t>Длительность этапа</a:t>
                      </a:r>
                    </a:p>
                  </a:txBody>
                  <a:tcPr marL="91449" marR="91449" marT="45729" marB="45729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/>
                        <a:t>Примерная стоимость, руб.</a:t>
                      </a:r>
                    </a:p>
                  </a:txBody>
                  <a:tcPr marL="91449" marR="91449" marT="45729" marB="45729" anchor="ctr"/>
                </a:tc>
                <a:extLst>
                  <a:ext uri="{0D108BD9-81ED-4DB2-BD59-A6C34878D82A}">
                    <a16:rowId xmlns:a16="http://schemas.microsoft.com/office/drawing/2014/main" val="3773053746"/>
                  </a:ext>
                </a:extLst>
              </a:tr>
              <a:tr h="1684571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 cap="none"/>
                        <a:t>Этап 1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 cap="none"/>
                        <a:t>12.12.24 –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 cap="none"/>
                        <a:t>01.07.2025</a:t>
                      </a:r>
                    </a:p>
                  </a:txBody>
                  <a:tcPr marL="91449" marR="91449" marT="45729" marB="45729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latin typeface="Arial"/>
                          <a:ea typeface="Arial"/>
                          <a:cs typeface="Arial"/>
                        </a:rPr>
                        <a:t>  - Анализ потребностей образовательных учреждений.</a:t>
                      </a:r>
                      <a:endParaRPr lang="ru-RU" sz="1200" u="none" strike="noStrike" cap="none">
                        <a:latin typeface="Arial"/>
                        <a:ea typeface="Arial"/>
                        <a:cs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latin typeface="Arial"/>
                          <a:ea typeface="Arial"/>
                          <a:cs typeface="Arial"/>
                        </a:rPr>
                        <a:t>   - Исследование существующих технологий и методов.</a:t>
                      </a:r>
                      <a:endParaRPr lang="ru-RU" sz="1200" u="none" strike="noStrike" cap="none">
                        <a:latin typeface="Arial"/>
                        <a:ea typeface="Arial"/>
                        <a:cs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latin typeface="Arial"/>
                          <a:ea typeface="Arial"/>
                          <a:cs typeface="Arial"/>
                        </a:rPr>
                        <a:t>   - Разработка методических материалов и учебных планов.</a:t>
                      </a:r>
                      <a:endParaRPr lang="ru-RU" sz="1200" u="none" strike="noStrike" cap="none">
                        <a:latin typeface="Arial"/>
                        <a:ea typeface="Arial"/>
                        <a:cs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200" u="none" strike="noStrike" cap="none"/>
                    </a:p>
                  </a:txBody>
                  <a:tcPr marL="91449" marR="91449" marT="45729" marB="45729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u="none" strike="noStrike" cap="none"/>
                        <a:t>7 мес.</a:t>
                      </a:r>
                    </a:p>
                  </a:txBody>
                  <a:tcPr marL="91449" marR="91449" marT="45729" marB="45729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u="none" strike="noStrike" cap="none"/>
                        <a:t>1 700 000 </a:t>
                      </a:r>
                    </a:p>
                  </a:txBody>
                  <a:tcPr marL="91449" marR="91449" marT="45729" marB="45729" anchor="ctr"/>
                </a:tc>
                <a:extLst>
                  <a:ext uri="{0D108BD9-81ED-4DB2-BD59-A6C34878D82A}">
                    <a16:rowId xmlns:a16="http://schemas.microsoft.com/office/drawing/2014/main" val="2307509416"/>
                  </a:ext>
                </a:extLst>
              </a:tr>
              <a:tr h="132847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 cap="none"/>
                        <a:t>Этап 2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 cap="none"/>
                        <a:t>01.07.2025 –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 cap="none"/>
                        <a:t>01.03.2026 </a:t>
                      </a:r>
                    </a:p>
                  </a:txBody>
                  <a:tcPr marL="91449" marR="91449" marT="45729" marB="45729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latin typeface="Arial"/>
                          <a:ea typeface="Arial"/>
                          <a:cs typeface="Arial"/>
                        </a:rPr>
                        <a:t>  - Моделирование техники и деталей в 3</a:t>
                      </a:r>
                      <a:r>
                        <a:rPr lang="en-US" sz="1200" b="0" i="0" u="none" strike="noStrike" cap="none">
                          <a:latin typeface="Arial"/>
                          <a:ea typeface="Arial"/>
                          <a:cs typeface="Arial"/>
                        </a:rPr>
                        <a:t>D.</a:t>
                      </a:r>
                      <a:endParaRPr lang="en-US" sz="1200" u="none" strike="noStrike" cap="none">
                        <a:latin typeface="Arial"/>
                        <a:ea typeface="Arial"/>
                        <a:cs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latin typeface="Arial"/>
                          <a:ea typeface="Arial"/>
                          <a:cs typeface="Arial"/>
                        </a:rPr>
                        <a:t>  - </a:t>
                      </a:r>
                      <a:r>
                        <a:rPr lang="ru-RU" sz="1200" b="0" i="0" u="none" strike="noStrike" cap="none">
                          <a:latin typeface="Arial"/>
                          <a:ea typeface="Arial"/>
                          <a:cs typeface="Arial"/>
                        </a:rPr>
                        <a:t>Разработка программного обеспечения и создания </a:t>
                      </a:r>
                      <a:r>
                        <a:rPr lang="en-US" sz="1200" b="0" i="0" u="none" strike="noStrike" cap="none">
                          <a:latin typeface="Arial"/>
                          <a:ea typeface="Arial"/>
                          <a:cs typeface="Arial"/>
                        </a:rPr>
                        <a:t>VR-</a:t>
                      </a:r>
                      <a:r>
                        <a:rPr lang="ru-RU" sz="1200" b="0" i="0" u="none" strike="noStrike" cap="none">
                          <a:latin typeface="Arial"/>
                          <a:ea typeface="Arial"/>
                          <a:cs typeface="Arial"/>
                        </a:rPr>
                        <a:t>контента.</a:t>
                      </a:r>
                      <a:endParaRPr lang="ru-RU" sz="1200" u="none" strike="noStrike" cap="none">
                        <a:latin typeface="Arial"/>
                        <a:ea typeface="Arial"/>
                        <a:cs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latin typeface="Arial"/>
                          <a:ea typeface="Arial"/>
                          <a:cs typeface="Arial"/>
                        </a:rPr>
                        <a:t>   - Начало внутреннего тестирования и отладки.</a:t>
                      </a:r>
                      <a:endParaRPr lang="ru-RU" sz="1200" u="none" strike="noStrike" cap="none">
                        <a:latin typeface="Arial"/>
                        <a:ea typeface="Arial"/>
                        <a:cs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latin typeface="Arial"/>
                          <a:ea typeface="Arial"/>
                          <a:cs typeface="Arial"/>
                        </a:rPr>
                        <a:t>   - Пользовательское тестирование с преподавателями и студентами.</a:t>
                      </a:r>
                      <a:endParaRPr lang="ru-RU" sz="1200" u="none" strike="noStrike" cap="none">
                        <a:latin typeface="Arial"/>
                        <a:ea typeface="Arial"/>
                        <a:cs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200" u="none" strike="noStrike" cap="none"/>
                    </a:p>
                  </a:txBody>
                  <a:tcPr marL="91449" marR="91449" marT="45729" marB="45729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u="none" strike="noStrike" cap="none"/>
                        <a:t>8 мес.</a:t>
                      </a:r>
                    </a:p>
                  </a:txBody>
                  <a:tcPr marL="91449" marR="91449" marT="45729" marB="45729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u="none" strike="noStrike" cap="none"/>
                        <a:t>4 800 000</a:t>
                      </a:r>
                    </a:p>
                  </a:txBody>
                  <a:tcPr marL="91449" marR="91449" marT="45729" marB="45729" anchor="ctr"/>
                </a:tc>
                <a:extLst>
                  <a:ext uri="{0D108BD9-81ED-4DB2-BD59-A6C34878D82A}">
                    <a16:rowId xmlns:a16="http://schemas.microsoft.com/office/drawing/2014/main" val="3160234530"/>
                  </a:ext>
                </a:extLst>
              </a:tr>
              <a:tr h="1150424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 cap="none"/>
                        <a:t>Этап 3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 cap="none"/>
                        <a:t>01.03.2026 – 01.10.2026</a:t>
                      </a:r>
                    </a:p>
                  </a:txBody>
                  <a:tcPr marL="91449" marR="91449" marT="45729" marB="45729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latin typeface="Arial"/>
                          <a:ea typeface="Arial"/>
                          <a:cs typeface="Arial"/>
                        </a:rPr>
                        <a:t>  - Сбор обратной связи и доработка приложения.</a:t>
                      </a:r>
                      <a:endParaRPr lang="ru-RU" sz="1200" u="none" strike="noStrike" cap="none">
                        <a:latin typeface="Arial"/>
                        <a:ea typeface="Arial"/>
                        <a:cs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latin typeface="Arial"/>
                          <a:ea typeface="Arial"/>
                          <a:cs typeface="Arial"/>
                        </a:rPr>
                        <a:t>   - Обучение преподавателей работе с </a:t>
                      </a:r>
                      <a:r>
                        <a:rPr lang="en-US" sz="1200" b="0" i="0" u="none" strike="noStrike" cap="none">
                          <a:latin typeface="Arial"/>
                          <a:ea typeface="Arial"/>
                          <a:cs typeface="Arial"/>
                        </a:rPr>
                        <a:t>VR.</a:t>
                      </a:r>
                      <a:endParaRPr lang="en-US" sz="1200" u="none" strike="noStrike" cap="none">
                        <a:latin typeface="Arial"/>
                        <a:ea typeface="Arial"/>
                        <a:cs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latin typeface="Arial"/>
                          <a:ea typeface="Arial"/>
                          <a:cs typeface="Arial"/>
                        </a:rPr>
                        <a:t>- </a:t>
                      </a:r>
                      <a:r>
                        <a:rPr lang="ru-RU" sz="1200" b="0" i="0" u="none" strike="noStrike" cap="none">
                          <a:latin typeface="Arial"/>
                          <a:ea typeface="Arial"/>
                          <a:cs typeface="Arial"/>
                        </a:rPr>
                        <a:t>Внедрение </a:t>
                      </a:r>
                      <a:r>
                        <a:rPr lang="en-US" sz="1200" b="0" i="0" u="none" strike="noStrike" cap="none">
                          <a:latin typeface="Arial"/>
                          <a:ea typeface="Arial"/>
                          <a:cs typeface="Arial"/>
                        </a:rPr>
                        <a:t>VR-</a:t>
                      </a:r>
                      <a:r>
                        <a:rPr lang="ru-RU" sz="1200" b="0" i="0" u="none" strike="noStrike" cap="none">
                          <a:latin typeface="Arial"/>
                          <a:ea typeface="Arial"/>
                          <a:cs typeface="Arial"/>
                        </a:rPr>
                        <a:t>технологии в учебные заведения.</a:t>
                      </a:r>
                      <a:endParaRPr lang="ru-RU" sz="1200" u="none" strike="noStrike" cap="none">
                        <a:latin typeface="Arial"/>
                        <a:ea typeface="Arial"/>
                        <a:cs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latin typeface="Arial"/>
                          <a:ea typeface="Arial"/>
                          <a:cs typeface="Arial"/>
                        </a:rPr>
                        <a:t>   - Установка оборудования и программного обеспечения.</a:t>
                      </a:r>
                      <a:endParaRPr lang="ru-RU" sz="1200" u="none" strike="noStrike" cap="none">
                        <a:latin typeface="Arial"/>
                        <a:ea typeface="Arial"/>
                        <a:cs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200" u="none" strike="noStrike" cap="none"/>
                    </a:p>
                  </a:txBody>
                  <a:tcPr marL="91449" marR="91449" marT="45729" marB="45729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u="none" strike="noStrike" cap="none"/>
                        <a:t>7 мес.</a:t>
                      </a:r>
                    </a:p>
                  </a:txBody>
                  <a:tcPr marL="91449" marR="91449" marT="45729" marB="45729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u="none" strike="noStrike" cap="none"/>
                        <a:t>3 000 000</a:t>
                      </a:r>
                    </a:p>
                  </a:txBody>
                  <a:tcPr marL="91449" marR="91449" marT="45729" marB="45729" anchor="ctr"/>
                </a:tc>
                <a:extLst>
                  <a:ext uri="{0D108BD9-81ED-4DB2-BD59-A6C34878D82A}">
                    <a16:rowId xmlns:a16="http://schemas.microsoft.com/office/drawing/2014/main" val="902823860"/>
                  </a:ext>
                </a:extLst>
              </a:tr>
              <a:tr h="1150424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 cap="none"/>
                        <a:t>Этап 4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 cap="none"/>
                        <a:t>01.10.2026 –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 cap="none"/>
                        <a:t>01.03.2027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600" u="none" strike="noStrike" cap="none"/>
                    </a:p>
                  </a:txBody>
                  <a:tcPr marL="91449" marR="91449" marT="45729" marB="45729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latin typeface="Arial"/>
                          <a:ea typeface="Arial"/>
                          <a:cs typeface="Arial"/>
                        </a:rPr>
                        <a:t>- Оценка эффективности программы обучения.</a:t>
                      </a:r>
                      <a:endParaRPr lang="ru-RU" sz="1200" u="none" strike="noStrike" cap="none">
                        <a:latin typeface="Arial"/>
                        <a:ea typeface="Arial"/>
                        <a:cs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latin typeface="Arial"/>
                          <a:ea typeface="Arial"/>
                          <a:cs typeface="Arial"/>
                        </a:rPr>
                        <a:t>   - Проведение итогового анализа и модификации контента.</a:t>
                      </a:r>
                      <a:endParaRPr lang="ru-RU" sz="1200" u="none" strike="noStrike" cap="none">
                        <a:latin typeface="Arial"/>
                        <a:ea typeface="Arial"/>
                        <a:cs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latin typeface="Arial"/>
                          <a:ea typeface="Arial"/>
                          <a:cs typeface="Arial"/>
                        </a:rPr>
                        <a:t>   - Подготовка финального отчета и документации.</a:t>
                      </a:r>
                      <a:endParaRPr lang="ru-RU" sz="1200" u="none" strike="noStrike" cap="none">
                        <a:latin typeface="Arial"/>
                        <a:ea typeface="Arial"/>
                        <a:cs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/>
                        <a:t> </a:t>
                      </a:r>
                    </a:p>
                  </a:txBody>
                  <a:tcPr marL="91449" marR="91449" marT="45729" marB="45729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u="none" strike="noStrike" cap="none"/>
                        <a:t>5 мес.</a:t>
                      </a:r>
                    </a:p>
                  </a:txBody>
                  <a:tcPr marL="91449" marR="91449" marT="45729" marB="45729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u="none" strike="noStrike" cap="none"/>
                        <a:t>2 000 000</a:t>
                      </a:r>
                    </a:p>
                  </a:txBody>
                  <a:tcPr marL="91449" marR="91449" marT="45729" marB="45729" anchor="ctr"/>
                </a:tc>
                <a:extLst>
                  <a:ext uri="{0D108BD9-81ED-4DB2-BD59-A6C34878D82A}">
                    <a16:rowId xmlns:a16="http://schemas.microsoft.com/office/drawing/2014/main" val="328924784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58;p12"/>
          <p:cNvSpPr txBox="1"/>
          <p:nvPr/>
        </p:nvSpPr>
        <p:spPr>
          <a:xfrm>
            <a:off x="610892" y="207925"/>
            <a:ext cx="1218602" cy="29021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285" b="1" i="0" u="none" strike="noStrike" kern="0" cap="none" spc="0" baseline="0">
                <a:solidFill>
                  <a:srgbClr val="0C0C0C"/>
                </a:solidFill>
                <a:uFillTx/>
                <a:latin typeface="Calibri"/>
                <a:ea typeface="Calibri"/>
                <a:cs typeface="Calibri"/>
              </a:rPr>
              <a:t>Риски проекта</a:t>
            </a:r>
          </a:p>
        </p:txBody>
      </p:sp>
      <p:cxnSp>
        <p:nvCxnSpPr>
          <p:cNvPr id="3" name="Google Shape;259;p12"/>
          <p:cNvCxnSpPr/>
          <p:nvPr/>
        </p:nvCxnSpPr>
        <p:spPr>
          <a:xfrm>
            <a:off x="381003" y="754416"/>
            <a:ext cx="9144000" cy="0"/>
          </a:xfrm>
          <a:prstGeom prst="straightConnector1">
            <a:avLst/>
          </a:prstGeom>
          <a:noFill/>
          <a:ln w="9528" cap="flat">
            <a:solidFill>
              <a:srgbClr val="8E708F"/>
            </a:solidFill>
            <a:custDash>
              <a:ds d="100000" sp="100000"/>
            </a:custDash>
            <a:miter/>
          </a:ln>
        </p:spPr>
      </p:cxnSp>
      <p:sp>
        <p:nvSpPr>
          <p:cNvPr id="4" name="Google Shape;260;p12"/>
          <p:cNvSpPr txBox="1"/>
          <p:nvPr/>
        </p:nvSpPr>
        <p:spPr>
          <a:xfrm>
            <a:off x="1530797" y="825145"/>
            <a:ext cx="2242803" cy="2942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285" b="0" i="0" u="none" strike="noStrike" kern="0" cap="none" spc="0" baseline="0">
                <a:solidFill>
                  <a:srgbClr val="0C0C0C"/>
                </a:solidFill>
                <a:uFillTx/>
                <a:latin typeface="Calibri"/>
                <a:ea typeface="Calibri"/>
                <a:cs typeface="Calibri"/>
              </a:rPr>
              <a:t>Технологические риски</a:t>
            </a:r>
          </a:p>
        </p:txBody>
      </p:sp>
      <p:cxnSp>
        <p:nvCxnSpPr>
          <p:cNvPr id="5" name="Google Shape;261;p12"/>
          <p:cNvCxnSpPr/>
          <p:nvPr/>
        </p:nvCxnSpPr>
        <p:spPr>
          <a:xfrm>
            <a:off x="4901568" y="754416"/>
            <a:ext cx="0" cy="6103584"/>
          </a:xfrm>
          <a:prstGeom prst="straightConnector1">
            <a:avLst/>
          </a:prstGeom>
          <a:noFill/>
          <a:ln w="9528" cap="flat">
            <a:solidFill>
              <a:srgbClr val="8E708F"/>
            </a:solidFill>
            <a:custDash>
              <a:ds d="100000" sp="100000"/>
            </a:custDash>
            <a:miter/>
          </a:ln>
        </p:spPr>
      </p:cxnSp>
      <p:sp>
        <p:nvSpPr>
          <p:cNvPr id="6" name="Google Shape;262;p12"/>
          <p:cNvSpPr txBox="1"/>
          <p:nvPr/>
        </p:nvSpPr>
        <p:spPr>
          <a:xfrm>
            <a:off x="6159873" y="826672"/>
            <a:ext cx="1769702" cy="2942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285" b="0" i="0" u="none" strike="noStrike" kern="0" cap="none" spc="0" baseline="0">
                <a:solidFill>
                  <a:srgbClr val="0C0C0C"/>
                </a:solidFill>
                <a:uFillTx/>
                <a:latin typeface="Calibri"/>
                <a:ea typeface="Calibri"/>
                <a:cs typeface="Calibri"/>
              </a:rPr>
              <a:t>Рыночные риски</a:t>
            </a:r>
          </a:p>
        </p:txBody>
      </p:sp>
      <p:sp>
        <p:nvSpPr>
          <p:cNvPr id="7" name="Google Shape;263;p12"/>
          <p:cNvSpPr/>
          <p:nvPr/>
        </p:nvSpPr>
        <p:spPr>
          <a:xfrm>
            <a:off x="5073511" y="1165887"/>
            <a:ext cx="4225232" cy="5378345"/>
          </a:xfrm>
          <a:custGeom>
            <a:avLst>
              <a:gd name="f0" fmla="val 46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12701" cap="flat">
            <a:solidFill>
              <a:srgbClr val="7F7F7F"/>
            </a:solidFill>
            <a:prstDash val="solid"/>
            <a:miter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200" b="0" i="0" u="none" strike="noStrike" kern="0" cap="none" spc="0" baseline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  1. Возможные ограничения бюджета</a:t>
            </a:r>
            <a:r>
              <a:rPr lang="ru-RU" sz="1200" b="1" i="0" u="none" strike="noStrike" kern="0" cap="none" spc="0" baseline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  со стороны образовательных учреждений</a:t>
            </a:r>
            <a:r>
              <a:rPr lang="ru-RU" sz="1200" b="0" i="0" u="none" strike="noStrike" kern="0" cap="none" spc="0" baseline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 могут снизить спрос.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br>
              <a:rPr lang="ru-RU" sz="1200" b="0" i="0" u="none" strike="noStrike" kern="0" cap="none" spc="0" baseline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</a:br>
            <a:endParaRPr lang="ru-RU" sz="1200" b="0" i="0" u="none" strike="noStrike" kern="0" cap="none" spc="0" baseline="0">
              <a:solidFill>
                <a:srgbClr val="0C0C0C"/>
              </a:solidFill>
              <a:uFillTx/>
              <a:latin typeface="Arial"/>
              <a:ea typeface="Arial"/>
              <a:cs typeface="Aria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200" b="0" i="0" u="none" strike="noStrike" kern="0" cap="none" spc="0" baseline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  2.Рынок </a:t>
            </a:r>
            <a:r>
              <a:rPr lang="en-US" sz="1200" b="0" i="0" u="none" strike="noStrike" kern="0" cap="none" spc="0" baseline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VR-</a:t>
            </a:r>
            <a:r>
              <a:rPr lang="ru-RU" sz="1200" b="0" i="0" u="none" strike="noStrike" kern="0" cap="none" spc="0" baseline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образования развивается, и на рынке могут появиться более эффективные решения от конкурентов.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br>
              <a:rPr lang="ru-RU" sz="1200" b="0" i="0" u="none" strike="noStrike" kern="0" cap="none" spc="0" baseline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</a:br>
            <a:endParaRPr lang="ru-RU" sz="1200" b="0" i="0" u="none" strike="noStrike" kern="0" cap="none" spc="0" baseline="0">
              <a:solidFill>
                <a:srgbClr val="0C0C0C"/>
              </a:solidFill>
              <a:uFillTx/>
              <a:latin typeface="Arial"/>
              <a:ea typeface="Arial"/>
              <a:cs typeface="Aria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200" b="0" i="0" u="none" strike="noStrike" kern="0" cap="none" spc="0" baseline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 3.Не все студенты и преподаватели могут быть готовы к использованию </a:t>
            </a:r>
            <a:r>
              <a:rPr lang="en-US" sz="1200" b="0" i="0" u="none" strike="noStrike" kern="0" cap="none" spc="0" baseline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VR-</a:t>
            </a:r>
            <a:r>
              <a:rPr lang="ru-RU" sz="1200" b="0" i="0" u="none" strike="noStrike" kern="0" cap="none" spc="0" baseline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технологий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br>
              <a:rPr lang="ru-RU" sz="1200" b="0" i="0" u="none" strike="noStrike" kern="0" cap="none" spc="0" baseline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</a:br>
            <a:endParaRPr lang="ru-RU" sz="1200" b="0" i="0" u="none" strike="noStrike" kern="0" cap="none" spc="0" baseline="0">
              <a:solidFill>
                <a:srgbClr val="0C0C0C"/>
              </a:solidFill>
              <a:uFillTx/>
              <a:latin typeface="Arial"/>
              <a:ea typeface="Arial"/>
              <a:cs typeface="Aria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200" b="0" i="0" u="none" strike="noStrike" kern="0" cap="none" spc="0" baseline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 4.Непредвиденные расходы на разработки и маркетинг могут превысить первоначальные прогнозы.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br>
              <a:rPr lang="ru-RU" sz="1200" b="0" i="0" u="none" strike="noStrike" kern="0" cap="none" spc="0" baseline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</a:br>
            <a:endParaRPr lang="ru-RU" sz="1200" b="0" i="0" u="none" strike="noStrike" kern="0" cap="none" spc="0" baseline="0">
              <a:solidFill>
                <a:srgbClr val="0C0C0C"/>
              </a:solidFill>
              <a:uFillTx/>
              <a:latin typeface="Arial"/>
              <a:ea typeface="Arial"/>
              <a:cs typeface="Aria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200" b="0" i="0" u="none" strike="noStrike" kern="0" cap="none" spc="0" baseline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 5. Нежелание учебных заведений инвестировать в </a:t>
            </a:r>
            <a:r>
              <a:rPr lang="en-US" sz="1200" b="0" i="0" u="none" strike="noStrike" kern="0" cap="none" spc="0" baseline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VR-</a:t>
            </a:r>
            <a:r>
              <a:rPr lang="ru-RU" sz="1200" b="0" i="0" u="none" strike="noStrike" kern="0" cap="none" spc="0" baseline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обучение, малая база могут повлиять на финансовые прогнозы стартапа.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200" b="0" i="0" u="none" strike="noStrike" kern="0" cap="none" spc="0" baseline="0">
              <a:solidFill>
                <a:srgbClr val="463747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264;p12"/>
          <p:cNvSpPr/>
          <p:nvPr/>
        </p:nvSpPr>
        <p:spPr>
          <a:xfrm>
            <a:off x="530013" y="1165887"/>
            <a:ext cx="4225232" cy="5378345"/>
          </a:xfrm>
          <a:custGeom>
            <a:avLst>
              <a:gd name="f0" fmla="val 46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12701" cap="flat">
            <a:solidFill>
              <a:srgbClr val="7F7F7F"/>
            </a:solidFill>
            <a:prstDash val="solid"/>
            <a:miter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200" b="0" i="0" u="none" strike="noStrike" kern="0" cap="none" spc="0" baseline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1. Имеющиеся в учебных заведениях устройства могут не поддерживать планируемую </a:t>
            </a:r>
            <a:r>
              <a:rPr lang="en-US" sz="1200" b="0" i="0" u="none" strike="noStrike" kern="0" cap="none" spc="0" baseline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VR-</a:t>
            </a:r>
            <a:r>
              <a:rPr lang="ru-RU" sz="1200" b="0" i="0" u="none" strike="noStrike" kern="0" cap="none" spc="0" baseline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технологию, что потребует дополнительных затрат на оборудование.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br>
              <a:rPr lang="ru-RU" sz="1200" b="0" i="0" u="none" strike="noStrike" kern="0" cap="none" spc="0" baseline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</a:br>
            <a:endParaRPr lang="ru-RU" sz="1200" b="0" i="0" u="none" strike="noStrike" kern="0" cap="none" spc="0" baseline="0">
              <a:solidFill>
                <a:srgbClr val="0C0C0C"/>
              </a:solidFill>
              <a:uFillTx/>
              <a:latin typeface="Arial"/>
              <a:ea typeface="Arial"/>
              <a:cs typeface="Aria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200" b="0" i="0" u="none" strike="noStrike" kern="0" cap="none" spc="0" baseline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2. Создание качественного </a:t>
            </a:r>
            <a:r>
              <a:rPr lang="en-US" sz="1200" b="0" i="0" u="none" strike="noStrike" kern="0" cap="none" spc="0" baseline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VR-</a:t>
            </a:r>
            <a:r>
              <a:rPr lang="ru-RU" sz="1200" b="0" i="0" u="none" strike="noStrike" kern="0" cap="none" spc="0" baseline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контента требует значительных ресурсов и времени. Неудачи в разработке могут привести к задержкам и перерасходу бюджета.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br>
              <a:rPr lang="ru-RU" sz="1200" b="0" i="0" u="none" strike="noStrike" kern="0" cap="none" spc="0" baseline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</a:br>
            <a:endParaRPr lang="ru-RU" sz="1200" b="0" i="0" u="none" strike="noStrike" kern="0" cap="none" spc="0" baseline="0">
              <a:solidFill>
                <a:srgbClr val="0C0C0C"/>
              </a:solidFill>
              <a:uFillTx/>
              <a:latin typeface="Arial"/>
              <a:ea typeface="Arial"/>
              <a:cs typeface="Aria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200" b="0" i="0" u="none" strike="noStrike" kern="0" cap="none" spc="0" baseline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3. Возможны проблемы с производительностью </a:t>
            </a:r>
            <a:r>
              <a:rPr lang="en-US" sz="1200" b="0" i="0" u="none" strike="noStrike" kern="0" cap="none" spc="0" baseline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VR-</a:t>
            </a:r>
            <a:r>
              <a:rPr lang="ru-RU" sz="1200" b="0" i="0" u="none" strike="noStrike" kern="0" cap="none" spc="0" baseline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решений, такие как задержка, недостаточная графика или неоптимизированная работа программного обеспечения.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br>
              <a:rPr lang="ru-RU" sz="1200" b="0" i="0" u="none" strike="noStrike" kern="0" cap="none" spc="0" baseline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</a:br>
            <a:endParaRPr lang="ru-RU" sz="1200" b="0" i="0" u="none" strike="noStrike" kern="0" cap="none" spc="0" baseline="0">
              <a:solidFill>
                <a:srgbClr val="0C0C0C"/>
              </a:solidFill>
              <a:uFillTx/>
              <a:latin typeface="Arial"/>
              <a:ea typeface="Arial"/>
              <a:cs typeface="Aria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200" b="0" i="0" u="none" strike="noStrike" kern="0" cap="none" spc="0" baseline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4. Быстрое устаревание технологий может привести к необходимости регулярного обновления оборудования и программного обеспечения.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br>
              <a:rPr lang="ru-RU" sz="1200" b="0" i="0" u="none" strike="noStrike" kern="0" cap="none" spc="0" baseline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</a:br>
            <a:endParaRPr lang="ru-RU" sz="1200" b="0" i="0" u="none" strike="noStrike" kern="0" cap="none" spc="0" baseline="0">
              <a:solidFill>
                <a:srgbClr val="0C0C0C"/>
              </a:solidFill>
              <a:uFillTx/>
              <a:latin typeface="Arial"/>
              <a:ea typeface="Arial"/>
              <a:cs typeface="Aria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200" b="0" i="0" u="none" strike="noStrike" kern="0" cap="none" spc="0" baseline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5.  Учебный процесс с использованием </a:t>
            </a:r>
            <a:r>
              <a:rPr lang="en-US" sz="1200" b="0" i="0" u="none" strike="noStrike" kern="0" cap="none" spc="0" baseline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VR </a:t>
            </a:r>
            <a:r>
              <a:rPr lang="ru-RU" sz="1200" b="0" i="0" u="none" strike="noStrike" kern="0" cap="none" spc="0" baseline="0">
                <a:solidFill>
                  <a:srgbClr val="0C0C0C"/>
                </a:solidFill>
                <a:uFillTx/>
                <a:latin typeface="Arial"/>
                <a:ea typeface="Arial"/>
                <a:cs typeface="Arial"/>
              </a:rPr>
              <a:t>требует подготовки преподавателей и студентов, что может быть осложнено отсутствием достаточного опыта.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200" b="0" i="0" u="none" strike="noStrike" kern="0" cap="none" spc="0" baseline="0">
              <a:solidFill>
                <a:srgbClr val="463747"/>
              </a:solidFill>
              <a:highlight>
                <a:srgbClr val="FFFF00"/>
              </a:highlight>
              <a:uFillTx/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83;g70e4ca87e38df4e_0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753603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Google Shape;73;p1">
            <a:extLst>
              <a:ext uri="{FF2B5EF4-FFF2-40B4-BE49-F238E27FC236}">
                <a16:creationId xmlns:a16="http://schemas.microsoft.com/office/drawing/2014/main" id="{50A6F84F-8782-DF27-DBCD-BBD7A7EA3BFD}"/>
              </a:ext>
            </a:extLst>
          </p:cNvPr>
          <p:cNvSpPr/>
          <p:nvPr/>
        </p:nvSpPr>
        <p:spPr>
          <a:xfrm>
            <a:off x="5631421" y="5396354"/>
            <a:ext cx="2523547" cy="1458899"/>
          </a:xfrm>
          <a:prstGeom prst="rect">
            <a:avLst/>
          </a:prstGeom>
          <a:solidFill>
            <a:srgbClr val="FF2F2D"/>
          </a:solidFill>
          <a:ln cap="flat">
            <a:noFill/>
            <a:prstDash val="solid"/>
          </a:ln>
        </p:spPr>
        <p:txBody>
          <a:bodyPr vert="horz" wrap="square" lIns="45701" tIns="45701" rIns="4570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0" cap="none" spc="0" baseline="0">
              <a:solidFill>
                <a:srgbClr val="FD493D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0939D24-2708-BF76-95D5-6BE24761FD32}"/>
              </a:ext>
            </a:extLst>
          </p:cNvPr>
          <p:cNvSpPr/>
          <p:nvPr/>
        </p:nvSpPr>
        <p:spPr>
          <a:xfrm>
            <a:off x="317991" y="5226123"/>
            <a:ext cx="2308895" cy="774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5736BE-14D2-AC5D-8B2B-F37EF1B7505C}"/>
              </a:ext>
            </a:extLst>
          </p:cNvPr>
          <p:cNvSpPr txBox="1"/>
          <p:nvPr/>
        </p:nvSpPr>
        <p:spPr>
          <a:xfrm>
            <a:off x="575927" y="5396640"/>
            <a:ext cx="280662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 err="1">
                <a:ea typeface="Calibri"/>
                <a:cs typeface="Calibri"/>
              </a:rPr>
              <a:t>Just</a:t>
            </a:r>
            <a:r>
              <a:rPr lang="ru-RU" dirty="0">
                <a:ea typeface="Calibri"/>
                <a:cs typeface="Calibri"/>
              </a:rPr>
              <a:t> Do It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D74F06-6930-8D37-431F-59B2AF995D55}"/>
              </a:ext>
            </a:extLst>
          </p:cNvPr>
          <p:cNvSpPr txBox="1"/>
          <p:nvPr/>
        </p:nvSpPr>
        <p:spPr>
          <a:xfrm>
            <a:off x="5903450" y="5779146"/>
            <a:ext cx="1977078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ea typeface="Calibri"/>
                <a:cs typeface="Calibri"/>
              </a:rPr>
              <a:t>2024 год.</a:t>
            </a:r>
            <a:br>
              <a:rPr lang="ru-RU" sz="2000" dirty="0">
                <a:solidFill>
                  <a:schemeClr val="bg1"/>
                </a:solidFill>
                <a:ea typeface="Calibri"/>
                <a:cs typeface="Calibri"/>
              </a:rPr>
            </a:br>
            <a:r>
              <a:rPr lang="ru-RU" sz="2000" dirty="0">
                <a:solidFill>
                  <a:schemeClr val="bg1"/>
                </a:solidFill>
                <a:ea typeface="Calibri"/>
                <a:cs typeface="Calibri"/>
              </a:rPr>
              <a:t>ГГНТУ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1534</Words>
  <Application>Microsoft Office PowerPoint</Application>
  <PresentationFormat>Лист A4 (210x297 мм)</PresentationFormat>
  <Paragraphs>312</Paragraphs>
  <Slides>15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Буассонад Георгий Владимирович</dc:creator>
  <cp:lastModifiedBy>word</cp:lastModifiedBy>
  <cp:revision>161</cp:revision>
  <dcterms:created xsi:type="dcterms:W3CDTF">2016-03-23T11:46:00Z</dcterms:created>
  <dcterms:modified xsi:type="dcterms:W3CDTF">2024-12-06T14:37:19Z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0x0101004060778A680BE145B3E171F8BCE5FCC2</vt:lpwstr>
  </property>
  <property fmtid="{D5CDD505-2E9C-101B-9397-08002B2CF9AE}" pid="3" name="ICV">
    <vt:lpwstr>C9AA704D05874E709E013096B2E22DFC_13</vt:lpwstr>
  </property>
  <property fmtid="{D5CDD505-2E9C-101B-9397-08002B2CF9AE}" pid="4" name="KSOProductBuildVer">
    <vt:lpwstr>1049-12.2.0.18911</vt:lpwstr>
  </property>
</Properties>
</file>