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315" r:id="rId3"/>
    <p:sldId id="307" r:id="rId4"/>
    <p:sldId id="314" r:id="rId5"/>
    <p:sldId id="313" r:id="rId6"/>
    <p:sldId id="316" r:id="rId7"/>
    <p:sldId id="317" r:id="rId8"/>
    <p:sldId id="319" r:id="rId9"/>
    <p:sldId id="318" r:id="rId10"/>
    <p:sldId id="312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B5D8E1"/>
    <a:srgbClr val="9F00FF"/>
    <a:srgbClr val="FCAF17"/>
    <a:srgbClr val="FD493D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>
        <p:scale>
          <a:sx n="66" d="100"/>
          <a:sy n="66" d="100"/>
        </p:scale>
        <p:origin x="-1075" y="-456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2353227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8b5a42706e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4" name="Google Shape;114;g28b5a42706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16a23e9033_2_3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2" name="Google Shape;142;g216a23e9033_2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52610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16a23e9033_2_1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4" name="Google Shape;274;g216a23e9033_2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900260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p53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3" name="Google Shape;223;p53:notes"/>
          <p:cNvSpPr txBox="1">
            <a:spLocks noGrp="1"/>
          </p:cNvSpPr>
          <p:nvPr>
            <p:ph type="sldNum" idx="12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0671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8b770874cd_0_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g28b770874c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8b770874cd_0_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28b770874c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8b770874cd_0_3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8b770874cd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16a23e9033_2_19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0" name="Google Shape;310;g216a23e9033_2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794084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725F4-560A-47C4-9469-97AAF7F4C1B7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25B8B-2126-4A8E-A978-E3BE7467B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425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 smtClean="0"/>
              <a:t>Экскурсии на пасеку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latin typeface="DengXian Light" panose="02010600030101010101" pitchFamily="2" charset="-122"/>
                <a:ea typeface="DengXian Light" panose="02010600030101010101" pitchFamily="2" charset="-122"/>
              </a:rPr>
              <a:t>Спикер: Василевская Наталья</a:t>
            </a: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xmlns="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11" name="Google Shape;144;p15"/>
          <p:cNvSpPr/>
          <p:nvPr/>
        </p:nvSpPr>
        <p:spPr>
          <a:xfrm>
            <a:off x="8818528" y="2800350"/>
            <a:ext cx="3373489" cy="405765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24" name="Picture 4" descr="https://i.pinimg.com/564x/1b/2e/7d/1b2e7d30e69c253f62404d1fe98e72b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138" y="2349044"/>
            <a:ext cx="2715392" cy="301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4;p15"/>
          <p:cNvSpPr/>
          <p:nvPr/>
        </p:nvSpPr>
        <p:spPr>
          <a:xfrm>
            <a:off x="6654018" y="0"/>
            <a:ext cx="5538000" cy="68580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" name="Google Shape;116;g28b5a42706e_0_0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17" name="Google Shape;117;g28b5a42706e_0_0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" name="Google Shape;118;g28b5a42706e_0_0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119" name="Google Shape;119;g28b5a42706e_0_0"/>
          <p:cNvSpPr txBox="1"/>
          <p:nvPr/>
        </p:nvSpPr>
        <p:spPr>
          <a:xfrm>
            <a:off x="314255" y="106001"/>
            <a:ext cx="6519000" cy="7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ПРОБЛЕМА</a:t>
            </a:r>
            <a:endParaRPr sz="2100" b="1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</a:endParaRPr>
          </a:p>
        </p:txBody>
      </p:sp>
      <p:grpSp>
        <p:nvGrpSpPr>
          <p:cNvPr id="120" name="Google Shape;120;g28b5a42706e_0_0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21" name="Google Shape;121;g28b5a42706e_0_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g28b5a42706e_0_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g28b5a42706e_0_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" name="Google Shape;124;g28b5a42706e_0_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g28b5a42706e_0_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6" name="Google Shape;126;g28b5a42706e_0_0"/>
          <p:cNvSpPr txBox="1"/>
          <p:nvPr/>
        </p:nvSpPr>
        <p:spPr>
          <a:xfrm>
            <a:off x="486533" y="946073"/>
            <a:ext cx="5537850" cy="5463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3500" dirty="0" smtClean="0">
                <a:latin typeface="DengXian Light" panose="02010600030101010101" pitchFamily="2" charset="-122"/>
                <a:ea typeface="DengXian Light" panose="02010600030101010101" pitchFamily="2" charset="-122"/>
                <a:cs typeface="Times New Roman"/>
                <a:sym typeface="Times New Roman"/>
              </a:rPr>
              <a:t>На озере Тургояк предоставляются 3 туристические услуги и все они связаны с отдыхом на воде </a:t>
            </a:r>
          </a:p>
          <a:p>
            <a:pPr lvl="0"/>
            <a:r>
              <a:rPr lang="ru-RU" sz="3500" dirty="0" smtClean="0">
                <a:latin typeface="DengXian Light" panose="02010600030101010101" pitchFamily="2" charset="-122"/>
                <a:ea typeface="DengXian Light" panose="02010600030101010101" pitchFamily="2" charset="-122"/>
                <a:cs typeface="Times New Roman"/>
                <a:sym typeface="Times New Roman"/>
              </a:rPr>
              <a:t>При этом 80% посещающих озеро Тургояк хотели бы посетить нашу экскурси</a:t>
            </a:r>
            <a:r>
              <a:rPr lang="ru-RU" sz="3500" dirty="0">
                <a:latin typeface="DengXian Light" panose="02010600030101010101" pitchFamily="2" charset="-122"/>
                <a:ea typeface="DengXian Light" panose="02010600030101010101" pitchFamily="2" charset="-122"/>
                <a:cs typeface="Times New Roman"/>
                <a:sym typeface="Times New Roman"/>
              </a:rPr>
              <a:t>ю</a:t>
            </a:r>
            <a:endParaRPr lang="ru-RU" sz="3500" dirty="0" smtClean="0">
              <a:latin typeface="DengXian Light" panose="02010600030101010101" pitchFamily="2" charset="-122"/>
              <a:ea typeface="DengXian Light" panose="02010600030101010101" pitchFamily="2" charset="-122"/>
              <a:cs typeface="Times New Roman"/>
              <a:sym typeface="Times New Roman"/>
            </a:endParaRPr>
          </a:p>
          <a:p>
            <a:pPr lvl="0"/>
            <a:endParaRPr lang="ru-RU" sz="4000" dirty="0">
              <a:latin typeface="DengXian Light" panose="02010600030101010101" pitchFamily="2" charset="-122"/>
              <a:ea typeface="DengXian Light" panose="02010600030101010101" pitchFamily="2" charset="-122"/>
              <a:cs typeface="Times New Roman"/>
              <a:sym typeface="Times New Roman"/>
            </a:endParaRPr>
          </a:p>
          <a:p>
            <a:pPr lvl="0"/>
            <a:endParaRPr lang="ru-RU" sz="2300" dirty="0">
              <a:latin typeface="DengXian Light" panose="02010600030101010101" pitchFamily="2" charset="-122"/>
              <a:ea typeface="DengXian Light" panose="02010600030101010101" pitchFamily="2" charset="-122"/>
              <a:cs typeface="Times New Roman"/>
              <a:sym typeface="Times New Roman"/>
            </a:endParaRPr>
          </a:p>
        </p:txBody>
      </p:sp>
      <p:pic>
        <p:nvPicPr>
          <p:cNvPr id="1026" name="Picture 2" descr="https://i.pinimg.com/564x/d7/f4/47/d7f447ed88d821efcd2c1c95a718cd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525" y="342505"/>
            <a:ext cx="4728985" cy="5902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045" y="168580"/>
            <a:ext cx="1848483" cy="157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5571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5"/>
          <p:cNvSpPr/>
          <p:nvPr/>
        </p:nvSpPr>
        <p:spPr>
          <a:xfrm>
            <a:off x="6654018" y="0"/>
            <a:ext cx="5538000" cy="68580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5"/>
          <p:cNvSpPr txBox="1"/>
          <p:nvPr/>
        </p:nvSpPr>
        <p:spPr>
          <a:xfrm>
            <a:off x="1330440" y="978759"/>
            <a:ext cx="3721044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ru-RU" sz="2900" dirty="0" smtClean="0">
                <a:solidFill>
                  <a:srgbClr val="8F00FF"/>
                </a:solidFill>
                <a:latin typeface="Raleway ExtraBold"/>
                <a:sym typeface="Raleway ExtraBold"/>
              </a:rPr>
              <a:t>Экскурсия на пасеку </a:t>
            </a:r>
            <a:endParaRPr dirty="0"/>
          </a:p>
        </p:txBody>
      </p:sp>
      <p:sp>
        <p:nvSpPr>
          <p:cNvPr id="146" name="Google Shape;146;p15"/>
          <p:cNvSpPr txBox="1"/>
          <p:nvPr/>
        </p:nvSpPr>
        <p:spPr>
          <a:xfrm>
            <a:off x="431394" y="1588020"/>
            <a:ext cx="5758636" cy="484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r>
              <a:rPr lang="ru-RU" sz="2500" dirty="0">
                <a:latin typeface="DengXian Light" panose="02010600030101010101" pitchFamily="2" charset="-122"/>
                <a:ea typeface="DengXian Light" panose="02010600030101010101" pitchFamily="2" charset="-122"/>
              </a:rPr>
              <a:t>Наша экскурсия вблизи озера Тургояк в Челябинской области предлагает уникальную возможность познакомиться с местными пчеловодами и узнать интересные факты о мёде, возможность увидеть, как работает пасека - от ухода за пчёлами до сбора мёда. В конце экскурсии будет чаепитие с дегустацией мёда. Наши пчеловоды поделятся с вами своими знаниями и </a:t>
            </a:r>
            <a:r>
              <a:rPr lang="ru-RU" sz="2500" dirty="0" smtClean="0">
                <a:latin typeface="DengXian Light" panose="02010600030101010101" pitchFamily="2" charset="-122"/>
                <a:ea typeface="DengXian Light" panose="02010600030101010101" pitchFamily="2" charset="-122"/>
              </a:rPr>
              <a:t>опытом!</a:t>
            </a:r>
            <a:endParaRPr lang="ru-RU" sz="2500" dirty="0">
              <a:latin typeface="DengXian Light" panose="02010600030101010101" pitchFamily="2" charset="-122"/>
              <a:ea typeface="DengXian Light" panose="02010600030101010101" pitchFamily="2" charset="-122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sz="1600" b="0" i="0" u="none" strike="noStrike" cap="none" dirty="0">
              <a:solidFill>
                <a:srgbClr val="000000"/>
              </a:solidFill>
              <a:latin typeface="Raleway ExtraBold" panose="020B0604020202020204" charset="-52"/>
              <a:ea typeface="Open Sans"/>
              <a:cs typeface="Open Sans"/>
              <a:sym typeface="Open Sans"/>
            </a:endParaRPr>
          </a:p>
        </p:txBody>
      </p:sp>
      <p:grpSp>
        <p:nvGrpSpPr>
          <p:cNvPr id="147" name="Google Shape;147;p15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48" name="Google Shape;148;p15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5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  <a:endPara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50" name="Google Shape;150;p15"/>
          <p:cNvSpPr txBox="1"/>
          <p:nvPr/>
        </p:nvSpPr>
        <p:spPr>
          <a:xfrm>
            <a:off x="420954" y="353939"/>
            <a:ext cx="2417495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dirty="0" smtClean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РЕШЕНИЕ ПРОБЛЕМЫ</a:t>
            </a:r>
            <a:endParaRPr sz="15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51" name="Google Shape;151;p15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52" name="Google Shape;152;p1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26" name="Picture 2" descr="https://sun9-13.userapi.com/impf/c623722/v623722150/2c795/aHZ15MxQyIc.jpg?size=604x403&amp;quality=96&amp;sign=36bf47474739f108705f5859ec2a160c&amp;c_uniq_tag=3EXdts8jY4gav7rYLhcefGtW16OUSPivP6boFg8gXp8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378" y="1714460"/>
            <a:ext cx="4611280" cy="307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8969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3"/>
          <p:cNvSpPr/>
          <p:nvPr/>
        </p:nvSpPr>
        <p:spPr>
          <a:xfrm>
            <a:off x="6096000" y="-20101"/>
            <a:ext cx="6096000" cy="68733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6" name="Google Shape;286;p23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287" name="Google Shape;287;p2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2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2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2" name="Google Shape;292;p23"/>
          <p:cNvGrpSpPr/>
          <p:nvPr/>
        </p:nvGrpSpPr>
        <p:grpSpPr>
          <a:xfrm>
            <a:off x="-6779" y="6365338"/>
            <a:ext cx="542400" cy="506700"/>
            <a:chOff x="-1" y="0"/>
            <a:chExt cx="542400" cy="506700"/>
          </a:xfrm>
        </p:grpSpPr>
        <p:sp>
          <p:nvSpPr>
            <p:cNvPr id="293" name="Google Shape;293;p23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23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" name="Овал 1"/>
          <p:cNvSpPr/>
          <p:nvPr/>
        </p:nvSpPr>
        <p:spPr>
          <a:xfrm>
            <a:off x="6258233" y="621394"/>
            <a:ext cx="5771534" cy="559031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>
                <a:lumMod val="20000"/>
                <a:lumOff val="8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42670" y="621394"/>
            <a:ext cx="1602660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PAM</a:t>
            </a:r>
            <a:endParaRPr lang="ru-RU" sz="4500" b="0" cap="none" spc="0" dirty="0">
              <a:ln w="0"/>
              <a:solidFill>
                <a:schemeClr val="tx1"/>
              </a:solidFill>
              <a:latin typeface="DengXian Light" panose="02010600030101010101" pitchFamily="2" charset="-122"/>
              <a:ea typeface="DengXian Light" panose="02010600030101010101" pitchFamily="2" charset="-122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6840793" y="1406224"/>
            <a:ext cx="4606413" cy="480548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82600" y="1406224"/>
            <a:ext cx="1322798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b="0" cap="none" spc="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TAM</a:t>
            </a:r>
            <a:endParaRPr lang="ru-RU" sz="4500" b="0" cap="none" spc="0" dirty="0">
              <a:ln w="0"/>
              <a:solidFill>
                <a:schemeClr val="tx1"/>
              </a:solidFill>
              <a:latin typeface="DengXian Light" panose="02010600030101010101" pitchFamily="2" charset="-122"/>
              <a:ea typeface="DengXian Light" panose="02010600030101010101" pitchFamily="2" charset="-122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7191065" y="2191054"/>
            <a:ext cx="3905867" cy="402065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cap="flat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490616" y="2276626"/>
            <a:ext cx="1314782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b="0" cap="none" spc="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SAM</a:t>
            </a:r>
            <a:endParaRPr lang="ru-RU" sz="4500" b="0" cap="none" spc="0" dirty="0">
              <a:ln w="0"/>
              <a:solidFill>
                <a:schemeClr val="tx1"/>
              </a:solidFill>
              <a:latin typeface="DengXian Light" panose="02010600030101010101" pitchFamily="2" charset="-122"/>
              <a:ea typeface="DengXian Light" panose="02010600030101010101" pitchFamily="2" charset="-122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513076" y="3061456"/>
            <a:ext cx="3313470" cy="315024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>
            <a:solidFill>
              <a:schemeClr val="accent1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473947" y="3147028"/>
            <a:ext cx="1391728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b="0" cap="none" spc="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SOM</a:t>
            </a:r>
            <a:endParaRPr lang="ru-RU" sz="4500" b="0" cap="none" spc="0" dirty="0">
              <a:ln w="0"/>
              <a:solidFill>
                <a:schemeClr val="tx1"/>
              </a:solidFill>
              <a:latin typeface="DengXian Light" panose="02010600030101010101" pitchFamily="2" charset="-122"/>
              <a:ea typeface="DengXian Light" panose="02010600030101010101" pitchFamily="2" charset="-12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1309" y="1194025"/>
            <a:ext cx="563006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PAM</a:t>
            </a:r>
            <a:r>
              <a:rPr lang="ru-RU" sz="3000" b="0" cap="none" spc="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: 2,25 </a:t>
            </a:r>
            <a:r>
              <a:rPr lang="ru-RU" sz="3000" b="0" cap="none" spc="0" dirty="0" err="1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млрд.руб</a:t>
            </a:r>
            <a:endParaRPr lang="ru-RU" sz="3000" b="0" cap="none" spc="0" dirty="0" smtClean="0">
              <a:ln w="0"/>
              <a:solidFill>
                <a:schemeClr val="tx1"/>
              </a:solidFill>
              <a:latin typeface="DengXian Light" panose="02010600030101010101" pitchFamily="2" charset="-122"/>
              <a:ea typeface="DengXian Light" panose="02010600030101010101" pitchFamily="2" charset="-122"/>
            </a:endParaRPr>
          </a:p>
          <a:p>
            <a:pPr algn="ctr"/>
            <a:r>
              <a:rPr lang="ru-RU" sz="300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(450 </a:t>
            </a:r>
            <a:r>
              <a:rPr lang="ru-RU" sz="3000" dirty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000 </a:t>
            </a:r>
            <a:r>
              <a:rPr lang="ru-RU" sz="300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человек х 1500 рублей)</a:t>
            </a:r>
            <a:endParaRPr lang="ru-RU" sz="3000" b="0" cap="none" spc="0" dirty="0">
              <a:ln w="0"/>
              <a:solidFill>
                <a:schemeClr val="tx1"/>
              </a:solidFill>
              <a:latin typeface="DengXian Light" panose="02010600030101010101" pitchFamily="2" charset="-122"/>
              <a:ea typeface="DengXian Light" panose="02010600030101010101" pitchFamily="2" charset="-12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7614" y="2161209"/>
            <a:ext cx="561083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000" b="0" cap="none" spc="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ТАМ: 550 </a:t>
            </a:r>
            <a:r>
              <a:rPr lang="ru-RU" sz="3000" b="0" cap="none" spc="0" dirty="0" err="1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млн.руб</a:t>
            </a:r>
            <a:endParaRPr lang="ru-RU" sz="3000" b="0" cap="none" spc="0" dirty="0" smtClean="0">
              <a:ln w="0"/>
              <a:solidFill>
                <a:schemeClr val="tx1"/>
              </a:solidFill>
              <a:latin typeface="DengXian Light" panose="02010600030101010101" pitchFamily="2" charset="-122"/>
              <a:ea typeface="DengXian Light" panose="02010600030101010101" pitchFamily="2" charset="-122"/>
            </a:endParaRPr>
          </a:p>
          <a:p>
            <a:pPr algn="ctr"/>
            <a:r>
              <a:rPr lang="ru-RU" sz="3000" dirty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(</a:t>
            </a:r>
            <a:r>
              <a:rPr lang="ru-RU" sz="300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112 </a:t>
            </a:r>
            <a:r>
              <a:rPr lang="ru-RU" sz="3000" dirty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000 </a:t>
            </a:r>
            <a:r>
              <a:rPr lang="ru-RU" sz="300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человек х 1500 рублей)</a:t>
            </a:r>
            <a:endParaRPr lang="ru-RU" sz="3000" b="0" cap="none" spc="0" dirty="0">
              <a:ln w="0"/>
              <a:solidFill>
                <a:schemeClr val="tx1"/>
              </a:solidFill>
              <a:latin typeface="DengXian Light" panose="02010600030101010101" pitchFamily="2" charset="-122"/>
              <a:ea typeface="DengXian Light" panose="02010600030101010101" pitchFamily="2" charset="-122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3745" y="3061456"/>
            <a:ext cx="543129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SAM</a:t>
            </a:r>
            <a:r>
              <a:rPr lang="ru-RU" sz="3000" b="0" cap="none" spc="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: 67,5 </a:t>
            </a:r>
            <a:r>
              <a:rPr lang="ru-RU" sz="3000" b="0" cap="none" spc="0" dirty="0" err="1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млн.руб</a:t>
            </a:r>
            <a:endParaRPr lang="ru-RU" sz="3000" b="0" cap="none" spc="0" dirty="0" smtClean="0">
              <a:ln w="0"/>
              <a:solidFill>
                <a:schemeClr val="tx1"/>
              </a:solidFill>
              <a:latin typeface="DengXian Light" panose="02010600030101010101" pitchFamily="2" charset="-122"/>
              <a:ea typeface="DengXian Light" panose="02010600030101010101" pitchFamily="2" charset="-122"/>
            </a:endParaRPr>
          </a:p>
          <a:p>
            <a:pPr algn="ctr"/>
            <a:r>
              <a:rPr lang="ru-RU" sz="300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(</a:t>
            </a:r>
            <a:r>
              <a:rPr lang="ru-RU" sz="3000" dirty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13 500 </a:t>
            </a:r>
            <a:r>
              <a:rPr lang="ru-RU" sz="300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человек х 1500 рублей)</a:t>
            </a:r>
            <a:endParaRPr lang="ru-RU" sz="3000" b="0" cap="none" spc="0" dirty="0">
              <a:ln w="0"/>
              <a:solidFill>
                <a:schemeClr val="tx1"/>
              </a:solidFill>
              <a:latin typeface="DengXian Light" panose="02010600030101010101" pitchFamily="2" charset="-122"/>
              <a:ea typeface="DengXian Light" panose="02010600030101010101" pitchFamily="2" charset="-122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78612" y="3931858"/>
            <a:ext cx="5126723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000" b="0" cap="none" spc="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 </a:t>
            </a:r>
            <a:r>
              <a:rPr lang="en-US" sz="3000" b="0" cap="none" spc="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SOM</a:t>
            </a:r>
            <a:r>
              <a:rPr lang="ru-RU" sz="3000" b="0" cap="none" spc="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: 11,2 </a:t>
            </a:r>
            <a:r>
              <a:rPr lang="ru-RU" sz="3000" b="0" cap="none" spc="0" dirty="0" err="1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млн.руб</a:t>
            </a:r>
            <a:endParaRPr lang="ru-RU" sz="3000" b="0" cap="none" spc="0" dirty="0" smtClean="0">
              <a:ln w="0"/>
              <a:solidFill>
                <a:schemeClr val="tx1"/>
              </a:solidFill>
              <a:latin typeface="DengXian Light" panose="02010600030101010101" pitchFamily="2" charset="-122"/>
              <a:ea typeface="DengXian Light" panose="02010600030101010101" pitchFamily="2" charset="-122"/>
            </a:endParaRPr>
          </a:p>
          <a:p>
            <a:pPr algn="ctr"/>
            <a:r>
              <a:rPr lang="ru-RU" sz="300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(2250 </a:t>
            </a:r>
            <a:r>
              <a:rPr lang="ru-RU" sz="3000" dirty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человек х 1500 </a:t>
            </a:r>
            <a:r>
              <a:rPr lang="ru-RU" sz="3000" dirty="0" smtClean="0">
                <a:ln w="0"/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рублей)</a:t>
            </a:r>
            <a:endParaRPr lang="ru-RU" sz="3000" dirty="0">
              <a:ln w="0"/>
              <a:solidFill>
                <a:schemeClr val="tx1"/>
              </a:solidFill>
              <a:latin typeface="DengXian Light" panose="02010600030101010101" pitchFamily="2" charset="-122"/>
              <a:ea typeface="DengXian Light" panose="02010600030101010101" pitchFamily="2" charset="-122"/>
            </a:endParaRPr>
          </a:p>
          <a:p>
            <a:pPr algn="ctr"/>
            <a:endParaRPr lang="ru-RU" sz="3000" b="0" cap="none" spc="0" dirty="0" smtClean="0">
              <a:ln w="0"/>
              <a:solidFill>
                <a:schemeClr val="tx1"/>
              </a:solidFill>
              <a:latin typeface="DengXian Light" panose="02010600030101010101" pitchFamily="2" charset="-122"/>
              <a:ea typeface="DengXian Light" panose="02010600030101010101" pitchFamily="2" charset="-122"/>
            </a:endParaRPr>
          </a:p>
        </p:txBody>
      </p:sp>
      <p:sp>
        <p:nvSpPr>
          <p:cNvPr id="25" name="Google Shape;209;p19"/>
          <p:cNvSpPr txBox="1"/>
          <p:nvPr/>
        </p:nvSpPr>
        <p:spPr>
          <a:xfrm>
            <a:off x="192549" y="315466"/>
            <a:ext cx="24321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2000" b="1" dirty="0" smtClean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Рынок</a:t>
            </a:r>
            <a:endParaRPr sz="2000" b="1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03901668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53"/>
          <p:cNvSpPr/>
          <p:nvPr/>
        </p:nvSpPr>
        <p:spPr>
          <a:xfrm>
            <a:off x="0" y="2565"/>
            <a:ext cx="12192000" cy="11104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53"/>
          <p:cNvSpPr txBox="1"/>
          <p:nvPr/>
        </p:nvSpPr>
        <p:spPr>
          <a:xfrm>
            <a:off x="1586134" y="65232"/>
            <a:ext cx="9793200" cy="9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 b="1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32" name="Google Shape;232;p53"/>
          <p:cNvSpPr txBox="1"/>
          <p:nvPr/>
        </p:nvSpPr>
        <p:spPr>
          <a:xfrm>
            <a:off x="1197094" y="236379"/>
            <a:ext cx="9793200" cy="5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ru-RU" sz="2667" dirty="0" smtClean="0">
                <a:solidFill>
                  <a:srgbClr val="FFFFFF"/>
                </a:solidFill>
                <a:latin typeface="DengXian Light" panose="02010600030101010101" pitchFamily="2" charset="-122"/>
                <a:ea typeface="DengXian Light" panose="02010600030101010101" pitchFamily="2" charset="-122"/>
                <a:cs typeface="PT Sans"/>
                <a:sym typeface="PT Sans"/>
              </a:rPr>
              <a:t>   </a:t>
            </a:r>
            <a:r>
              <a:rPr lang="ru-RU" sz="2667" dirty="0" smtClean="0">
                <a:solidFill>
                  <a:srgbClr val="8F00FF"/>
                </a:solidFill>
                <a:latin typeface="DengXian Light" panose="02010600030101010101" pitchFamily="2" charset="-122"/>
                <a:ea typeface="DengXian Light" panose="02010600030101010101" pitchFamily="2" charset="-122"/>
                <a:cs typeface="PT Sans"/>
                <a:sym typeface="PT Sans"/>
              </a:rPr>
              <a:t>Анализ </a:t>
            </a:r>
            <a:r>
              <a:rPr lang="ru-RU" sz="2667" dirty="0">
                <a:solidFill>
                  <a:srgbClr val="8F00FF"/>
                </a:solidFill>
                <a:latin typeface="DengXian Light" panose="02010600030101010101" pitchFamily="2" charset="-122"/>
                <a:ea typeface="DengXian Light" panose="02010600030101010101" pitchFamily="2" charset="-122"/>
                <a:cs typeface="PT Sans"/>
                <a:sym typeface="PT Sans"/>
              </a:rPr>
              <a:t>конкурентов</a:t>
            </a:r>
            <a:endParaRPr sz="2667" dirty="0">
              <a:solidFill>
                <a:srgbClr val="8F00FF"/>
              </a:solidFill>
              <a:latin typeface="DengXian Light" panose="02010600030101010101" pitchFamily="2" charset="-122"/>
              <a:ea typeface="DengXian Light" panose="02010600030101010101" pitchFamily="2" charset="-122"/>
              <a:cs typeface="PT Sans"/>
              <a:sym typeface="PT San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563769"/>
              </p:ext>
            </p:extLst>
          </p:nvPr>
        </p:nvGraphicFramePr>
        <p:xfrm>
          <a:off x="0" y="1118914"/>
          <a:ext cx="12192000" cy="573908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1951962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303214909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19805256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193670920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412509347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1245220109"/>
                    </a:ext>
                  </a:extLst>
                </a:gridCol>
              </a:tblGrid>
              <a:tr h="102802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Критерии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chemeClr val="bg1"/>
                        </a:solidFill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Наш</a:t>
                      </a:r>
                      <a:r>
                        <a:rPr lang="ru-RU" sz="1200" baseline="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 проект «</a:t>
                      </a:r>
                      <a:r>
                        <a:rPr lang="en-US" sz="1200" baseline="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Honey for honey</a:t>
                      </a:r>
                      <a:r>
                        <a:rPr lang="ru-RU" sz="1200" baseline="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»</a:t>
                      </a:r>
                    </a:p>
                    <a:p>
                      <a:pPr algn="ctr"/>
                      <a:r>
                        <a:rPr lang="ru-RU" sz="1200" baseline="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Челябинская обл., </a:t>
                      </a:r>
                      <a:r>
                        <a:rPr lang="ru-RU" sz="1200" baseline="0" dirty="0" err="1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оз.Тургояк</a:t>
                      </a:r>
                      <a:endParaRPr lang="ru-RU" sz="1200" dirty="0" smtClean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  <a:p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Конкурент  1 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«Сладкие истории»</a:t>
                      </a:r>
                    </a:p>
                    <a:p>
                      <a:pPr algn="ctr"/>
                      <a:r>
                        <a:rPr lang="ru-RU" sz="1200" dirty="0" err="1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г.Тюмень</a:t>
                      </a:r>
                      <a:endParaRPr lang="ru-RU" sz="1200" dirty="0" smtClean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  <a:p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Конкурент  2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«Пчелиный</a:t>
                      </a:r>
                      <a:r>
                        <a:rPr lang="ru-RU" sz="1200" baseline="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 хуторок»</a:t>
                      </a:r>
                      <a:r>
                        <a:rPr lang="ru-RU" sz="120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 </a:t>
                      </a:r>
                    </a:p>
                    <a:p>
                      <a:pPr algn="ctr"/>
                      <a:r>
                        <a:rPr lang="ru-RU" sz="1200" dirty="0" err="1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г.Великие</a:t>
                      </a:r>
                      <a:r>
                        <a:rPr lang="ru-RU" sz="1200" baseline="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 Луки, Псковская обл.</a:t>
                      </a:r>
                      <a:endParaRPr lang="ru-RU" sz="1200" dirty="0" smtClean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  <a:p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Конкурент</a:t>
                      </a:r>
                      <a:r>
                        <a:rPr lang="ru-RU" sz="1200" baseline="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  3 </a:t>
                      </a:r>
                      <a:endParaRPr lang="en-US" sz="1200" baseline="0" dirty="0" smtClean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  <a:p>
                      <a:pPr algn="ctr"/>
                      <a:r>
                        <a:rPr lang="ru-RU" sz="1200" baseline="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«Сияющая долина»</a:t>
                      </a:r>
                    </a:p>
                    <a:p>
                      <a:pPr algn="ctr"/>
                      <a:r>
                        <a:rPr lang="ru-RU" sz="1200" baseline="0" dirty="0" err="1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г.Москва</a:t>
                      </a:r>
                      <a:endParaRPr lang="ru-RU" sz="1200" dirty="0" smtClean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  <a:p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Конкурент  4 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«Медовый двор»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Абхазия,</a:t>
                      </a:r>
                      <a:r>
                        <a:rPr lang="ru-RU" sz="1200" baseline="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 </a:t>
                      </a:r>
                      <a:r>
                        <a:rPr lang="ru-RU" sz="1200" baseline="0" dirty="0" err="1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г.Гагра</a:t>
                      </a:r>
                      <a:endParaRPr lang="ru-RU" sz="1200" dirty="0" smtClean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  <a:p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57973653"/>
                  </a:ext>
                </a:extLst>
              </a:tr>
              <a:tr h="51231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Основная</a:t>
                      </a:r>
                      <a:r>
                        <a:rPr lang="ru-RU" sz="1200" baseline="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 услуга</a:t>
                      </a:r>
                      <a:endParaRPr lang="ru-RU" sz="1200" dirty="0" smtClean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  <a:p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Экскурсия, продажа мёда и дегустация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Экскурсия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Экскурсия,</a:t>
                      </a:r>
                      <a:r>
                        <a:rPr lang="ru-RU" baseline="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 продажа мёда и дегустация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Экскурсия, продажа мёда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Экскурсия, продажа мёда и дегустация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07888153"/>
                  </a:ext>
                </a:extLst>
              </a:tr>
              <a:tr h="65419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Продажа сувениров(восковые салфетки,</a:t>
                      </a:r>
                      <a:r>
                        <a:rPr lang="ru-RU" sz="1200" baseline="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 свечи)</a:t>
                      </a:r>
                      <a:endParaRPr lang="ru-RU" sz="1200" dirty="0" smtClean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+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-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+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-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+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3826323"/>
                  </a:ext>
                </a:extLst>
              </a:tr>
              <a:tr h="841107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Продажа пчелиной продукции(маточное молочко, перга, прополис)</a:t>
                      </a:r>
                    </a:p>
                    <a:p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+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-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+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-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++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31962195"/>
                  </a:ext>
                </a:extLst>
              </a:tr>
              <a:tr h="51231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Фотосессия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+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-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-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-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-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09158033"/>
                  </a:ext>
                </a:extLst>
              </a:tr>
              <a:tr h="65419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Стоимость экскурсии на взрослого, в рублях</a:t>
                      </a:r>
                    </a:p>
                    <a:p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1500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1900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1500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600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20000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55029365"/>
                  </a:ext>
                </a:extLst>
              </a:tr>
              <a:tr h="51231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Наличие</a:t>
                      </a:r>
                      <a:r>
                        <a:rPr lang="ru-RU" sz="1200" baseline="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 </a:t>
                      </a:r>
                      <a:r>
                        <a:rPr lang="ru-RU" sz="1200" baseline="0" dirty="0" err="1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апидомиков</a:t>
                      </a:r>
                      <a:endParaRPr lang="ru-RU" sz="1200" dirty="0" smtClean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  <a:p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-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+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+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-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-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6872954"/>
                  </a:ext>
                </a:extLst>
              </a:tr>
              <a:tr h="51231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Мастер-классы</a:t>
                      </a:r>
                    </a:p>
                    <a:p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+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-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+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-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-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5282685"/>
                  </a:ext>
                </a:extLst>
              </a:tr>
              <a:tr h="51231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Чаепитие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+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-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+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-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DengXian Light" panose="02010600030101010101" pitchFamily="2" charset="-122"/>
                          <a:ea typeface="DengXian Light" panose="02010600030101010101" pitchFamily="2" charset="-122"/>
                        </a:rPr>
                        <a:t>-</a:t>
                      </a:r>
                      <a:endParaRPr lang="ru-RU" dirty="0">
                        <a:latin typeface="DengXian Light" panose="02010600030101010101" pitchFamily="2" charset="-122"/>
                        <a:ea typeface="DengXian Light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33226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842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flip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g28b770874cd_0_3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77" name="Google Shape;177;g28b770874cd_0_3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8" name="Google Shape;178;g28b770874cd_0_3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6</a:t>
              </a:r>
              <a:endParaRPr/>
            </a:p>
          </p:txBody>
        </p:sp>
      </p:grpSp>
      <p:sp>
        <p:nvSpPr>
          <p:cNvPr id="179" name="Google Shape;179;g28b770874cd_0_3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БИЗНЕС-МОДЕЛЬ </a:t>
            </a:r>
            <a:endParaRPr sz="2100" b="1">
              <a:solidFill>
                <a:schemeClr val="dk1"/>
              </a:solidFill>
            </a:endParaRPr>
          </a:p>
        </p:txBody>
      </p:sp>
      <p:grpSp>
        <p:nvGrpSpPr>
          <p:cNvPr id="180" name="Google Shape;180;g28b770874cd_0_3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81" name="Google Shape;181;g28b770874cd_0_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g28b770874cd_0_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3" name="Google Shape;183;g28b770874cd_0_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4" name="Google Shape;184;g28b770874cd_0_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5" name="Google Shape;185;g28b770874cd_0_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86" name="Google Shape;186;g28b770874cd_0_3"/>
          <p:cNvSpPr txBox="1"/>
          <p:nvPr/>
        </p:nvSpPr>
        <p:spPr>
          <a:xfrm>
            <a:off x="85951" y="2313431"/>
            <a:ext cx="6445255" cy="387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 dirty="0" smtClean="0">
                <a:solidFill>
                  <a:schemeClr val="dk1"/>
                </a:solidFill>
                <a:latin typeface="DengXian Light" panose="02010600030101010101" pitchFamily="2" charset="-122"/>
                <a:ea typeface="DengXian Light" panose="02010600030101010101" pitchFamily="2" charset="-122"/>
                <a:cs typeface="Times New Roman"/>
                <a:sym typeface="Times New Roman"/>
              </a:rPr>
              <a:t>Проведение экскурсий</a:t>
            </a:r>
          </a:p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 dirty="0" smtClean="0">
                <a:solidFill>
                  <a:schemeClr val="dk1"/>
                </a:solidFill>
                <a:latin typeface="DengXian Light" panose="02010600030101010101" pitchFamily="2" charset="-122"/>
                <a:ea typeface="DengXian Light" panose="02010600030101010101" pitchFamily="2" charset="-122"/>
                <a:cs typeface="Times New Roman"/>
                <a:sym typeface="Times New Roman"/>
              </a:rPr>
              <a:t>Продажа мёда и пчелиных продуктов</a:t>
            </a:r>
          </a:p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 dirty="0" smtClean="0">
                <a:solidFill>
                  <a:schemeClr val="dk1"/>
                </a:solidFill>
                <a:latin typeface="DengXian Light" panose="02010600030101010101" pitchFamily="2" charset="-122"/>
                <a:ea typeface="DengXian Light" panose="02010600030101010101" pitchFamily="2" charset="-122"/>
                <a:cs typeface="Times New Roman"/>
                <a:sym typeface="Times New Roman"/>
              </a:rPr>
              <a:t>Продажа сувениров</a:t>
            </a:r>
          </a:p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 dirty="0" smtClean="0">
                <a:solidFill>
                  <a:schemeClr val="dk1"/>
                </a:solidFill>
                <a:latin typeface="DengXian Light" panose="02010600030101010101" pitchFamily="2" charset="-122"/>
                <a:ea typeface="DengXian Light" panose="02010600030101010101" pitchFamily="2" charset="-122"/>
                <a:cs typeface="Times New Roman"/>
                <a:sym typeface="Times New Roman"/>
              </a:rPr>
              <a:t>Дополнительные мастер-классы</a:t>
            </a:r>
          </a:p>
          <a:p>
            <a:pPr marL="2286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dirty="0">
              <a:solidFill>
                <a:schemeClr val="dk1"/>
              </a:solidFill>
              <a:latin typeface="DengXian Light" panose="02010600030101010101" pitchFamily="2" charset="-122"/>
              <a:ea typeface="DengXian Light" panose="02010600030101010101" pitchFamily="2" charset="-122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3833" y="1221044"/>
            <a:ext cx="42835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Монетизация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latin typeface="DengXian Light" panose="02010600030101010101" pitchFamily="2" charset="-122"/>
              <a:ea typeface="DengXian Light" panose="02010600030101010101" pitchFamily="2" charset="-122"/>
            </a:endParaRPr>
          </a:p>
        </p:txBody>
      </p:sp>
      <p:sp>
        <p:nvSpPr>
          <p:cNvPr id="14" name="Прямоугольник"/>
          <p:cNvSpPr/>
          <p:nvPr/>
        </p:nvSpPr>
        <p:spPr>
          <a:xfrm>
            <a:off x="6729983" y="14036"/>
            <a:ext cx="5459763" cy="6858002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859" y="283043"/>
            <a:ext cx="3504009" cy="622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778523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g28b770874cd_0_19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92" name="Google Shape;192;g28b770874cd_0_19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3" name="Google Shape;193;g28b770874cd_0_19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7</a:t>
              </a:r>
              <a:endParaRPr/>
            </a:p>
          </p:txBody>
        </p:sp>
      </p:grpSp>
      <p:sp>
        <p:nvSpPr>
          <p:cNvPr id="194" name="Google Shape;194;g28b770874cd_0_19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ПОТРЕБНОСТЬ В ИНВЕСТИЦИЯХ </a:t>
            </a:r>
            <a:endParaRPr sz="2100" b="1">
              <a:solidFill>
                <a:schemeClr val="dk1"/>
              </a:solidFill>
            </a:endParaRPr>
          </a:p>
        </p:txBody>
      </p:sp>
      <p:grpSp>
        <p:nvGrpSpPr>
          <p:cNvPr id="195" name="Google Shape;195;g28b770874cd_0_19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96" name="Google Shape;196;g28b770874cd_0_1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7" name="Google Shape;197;g28b770874cd_0_1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8" name="Google Shape;198;g28b770874cd_0_1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9" name="Google Shape;199;g28b770874cd_0_1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0" name="Google Shape;200;g28b770874cd_0_1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01" name="Google Shape;201;g28b770874cd_0_19"/>
          <p:cNvSpPr txBox="1"/>
          <p:nvPr/>
        </p:nvSpPr>
        <p:spPr>
          <a:xfrm>
            <a:off x="-18522" y="1834736"/>
            <a:ext cx="6557545" cy="3954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l" rtl="0"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dk1"/>
                </a:solidFill>
                <a:latin typeface="DengXian Light" panose="02010600030101010101" pitchFamily="2" charset="-122"/>
                <a:ea typeface="DengXian Light" panose="02010600030101010101" pitchFamily="2" charset="-122"/>
                <a:cs typeface="Times New Roman"/>
                <a:sym typeface="Times New Roman"/>
              </a:rPr>
              <a:t>На благоустройство территории: 500 000 рублей</a:t>
            </a:r>
          </a:p>
          <a:p>
            <a:pPr marL="342900" lvl="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dk1"/>
                </a:solidFill>
                <a:latin typeface="DengXian Light" panose="02010600030101010101" pitchFamily="2" charset="-122"/>
                <a:ea typeface="DengXian Light" panose="02010600030101010101" pitchFamily="2" charset="-122"/>
                <a:cs typeface="Times New Roman"/>
                <a:sym typeface="Times New Roman"/>
              </a:rPr>
              <a:t>Участие в конкурсах и получение грантов, предназначенных для сельского хозяйства (Грант «</a:t>
            </a:r>
            <a:r>
              <a:rPr lang="ru-RU" sz="2500" dirty="0" err="1" smtClean="0">
                <a:solidFill>
                  <a:schemeClr val="dk1"/>
                </a:solidFill>
                <a:latin typeface="DengXian Light" panose="02010600030101010101" pitchFamily="2" charset="-122"/>
                <a:ea typeface="DengXian Light" panose="02010600030101010101" pitchFamily="2" charset="-122"/>
                <a:cs typeface="Times New Roman"/>
                <a:sym typeface="Times New Roman"/>
              </a:rPr>
              <a:t>Агропроцесс</a:t>
            </a:r>
            <a:r>
              <a:rPr lang="ru-RU" sz="2500" dirty="0" smtClean="0">
                <a:solidFill>
                  <a:schemeClr val="dk1"/>
                </a:solidFill>
                <a:latin typeface="DengXian Light" panose="02010600030101010101" pitchFamily="2" charset="-122"/>
                <a:ea typeface="DengXian Light" panose="02010600030101010101" pitchFamily="2" charset="-122"/>
                <a:cs typeface="Times New Roman"/>
                <a:sym typeface="Times New Roman"/>
              </a:rPr>
              <a:t>» и Всероссийский</a:t>
            </a:r>
            <a:r>
              <a:rPr lang="ru-RU" sz="2500" b="1" cap="all" dirty="0" smtClean="0">
                <a:latin typeface="DengXian Light" panose="02010600030101010101" pitchFamily="2" charset="-122"/>
                <a:ea typeface="DengXian Light" panose="02010600030101010101" pitchFamily="2" charset="-122"/>
              </a:rPr>
              <a:t> </a:t>
            </a:r>
            <a:r>
              <a:rPr lang="ru-RU" sz="2500" dirty="0" smtClean="0">
                <a:latin typeface="DengXian Light" panose="02010600030101010101" pitchFamily="2" charset="-122"/>
                <a:ea typeface="DengXian Light" panose="02010600030101010101" pitchFamily="2" charset="-122"/>
              </a:rPr>
              <a:t>конкурс</a:t>
            </a:r>
            <a:r>
              <a:rPr lang="ru-RU" sz="2500" b="1" dirty="0" smtClean="0">
                <a:latin typeface="DengXian Light" panose="02010600030101010101" pitchFamily="2" charset="-122"/>
                <a:ea typeface="DengXian Light" panose="02010600030101010101" pitchFamily="2" charset="-122"/>
              </a:rPr>
              <a:t> </a:t>
            </a:r>
            <a:r>
              <a:rPr lang="ru-RU" sz="2500" dirty="0" smtClean="0">
                <a:latin typeface="DengXian Light" panose="02010600030101010101" pitchFamily="2" charset="-122"/>
                <a:ea typeface="DengXian Light" panose="02010600030101010101" pitchFamily="2" charset="-122"/>
              </a:rPr>
              <a:t>«туристический код моей страны, города, поселка, района – про-туризм»</a:t>
            </a:r>
            <a:endParaRPr lang="ru-RU" sz="2500" dirty="0" smtClean="0">
              <a:solidFill>
                <a:schemeClr val="dk1"/>
              </a:solidFill>
              <a:latin typeface="DengXian Light" panose="02010600030101010101" pitchFamily="2" charset="-122"/>
              <a:ea typeface="DengXian Light" panose="02010600030101010101" pitchFamily="2" charset="-122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dk1"/>
                </a:solidFill>
                <a:latin typeface="DengXian Light" panose="02010600030101010101" pitchFamily="2" charset="-122"/>
                <a:ea typeface="DengXian Light" panose="02010600030101010101" pitchFamily="2" charset="-122"/>
                <a:cs typeface="Times New Roman"/>
                <a:sym typeface="Times New Roman"/>
              </a:rPr>
              <a:t>Реклама и продвижение в Челябинской области: 100 000 рублей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93857" y="831056"/>
            <a:ext cx="40247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Инвестиции</a:t>
            </a:r>
            <a:endParaRPr lang="ru-RU" sz="54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latin typeface="DengXian Light" panose="02010600030101010101" pitchFamily="2" charset="-122"/>
              <a:ea typeface="DengXian Light" panose="02010600030101010101" pitchFamily="2" charset="-122"/>
            </a:endParaRPr>
          </a:p>
        </p:txBody>
      </p:sp>
      <p:sp>
        <p:nvSpPr>
          <p:cNvPr id="15" name="Прямоугольник"/>
          <p:cNvSpPr/>
          <p:nvPr/>
        </p:nvSpPr>
        <p:spPr>
          <a:xfrm>
            <a:off x="6729983" y="14036"/>
            <a:ext cx="5459763" cy="6858002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464" y="873125"/>
            <a:ext cx="4114800" cy="467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7493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07" name="Google Shape;207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8" name="Google Shape;208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FFFFFF"/>
                  </a:solidFill>
                </a:rPr>
                <a:t>8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9" name="Google Shape;209;p3"/>
          <p:cNvSpPr txBox="1"/>
          <p:nvPr/>
        </p:nvSpPr>
        <p:spPr>
          <a:xfrm>
            <a:off x="268555" y="20155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КОМАНДА ПРОЕКТА</a:t>
            </a:r>
            <a:endParaRPr sz="2100" b="1" i="0" u="none" strike="noStrike" cap="none">
              <a:solidFill>
                <a:schemeClr val="dk1"/>
              </a:solidFill>
            </a:endParaRPr>
          </a:p>
        </p:txBody>
      </p:sp>
      <p:grpSp>
        <p:nvGrpSpPr>
          <p:cNvPr id="210" name="Google Shape;210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1" name="Google Shape;211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16" name="Google Shape;216;p3"/>
          <p:cNvSpPr txBox="1"/>
          <p:nvPr/>
        </p:nvSpPr>
        <p:spPr>
          <a:xfrm>
            <a:off x="268555" y="3778891"/>
            <a:ext cx="5752800" cy="3090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300" i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Василевская Наталья Ивановна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latin typeface="DengXian Light" panose="02010600030101010101" pitchFamily="2" charset="-122"/>
                <a:ea typeface="DengXian Light" panose="02010600030101010101" pitchFamily="2" charset="-122"/>
              </a:rPr>
              <a:t>В летний период был опыт работы на пасеке, организация мероприятий, работа в медиа института</a:t>
            </a:r>
            <a:endParaRPr lang="ru-RU" sz="2400" dirty="0">
              <a:solidFill>
                <a:schemeClr val="dk1"/>
              </a:solidFill>
              <a:latin typeface="DengXian Light" panose="02010600030101010101" pitchFamily="2" charset="-122"/>
              <a:ea typeface="DengXian Light" panose="02010600030101010101" pitchFamily="2" charset="-122"/>
              <a:cs typeface="Open Sans"/>
              <a:sym typeface="Open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ru-RU" sz="2300" i="1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230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Google Shape;216;p3"/>
          <p:cNvSpPr txBox="1"/>
          <p:nvPr/>
        </p:nvSpPr>
        <p:spPr>
          <a:xfrm>
            <a:off x="6326150" y="3778891"/>
            <a:ext cx="5752800" cy="215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300" i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Ибрагимова Лилия Ниловна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latin typeface="DengXian Light" panose="02010600030101010101" pitchFamily="2" charset="-122"/>
                <a:ea typeface="DengXian Light" panose="02010600030101010101" pitchFamily="2" charset="-122"/>
              </a:rPr>
              <a:t>В летний период был опыт работы на пасеке, </a:t>
            </a:r>
            <a:r>
              <a:rPr lang="ru-RU" sz="2400" dirty="0" smtClean="0">
                <a:latin typeface="DengXian Light" panose="02010600030101010101" pitchFamily="2" charset="-122"/>
                <a:ea typeface="DengXian Light" panose="02010600030101010101" pitchFamily="2" charset="-122"/>
              </a:rPr>
              <a:t>опыт продажи мёда</a:t>
            </a:r>
            <a:endParaRPr lang="ru-RU" sz="2300" i="1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230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463" y="1035050"/>
            <a:ext cx="2355850" cy="230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476" y="1158875"/>
            <a:ext cx="2264074" cy="230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49141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"/>
          <p:cNvSpPr/>
          <p:nvPr/>
        </p:nvSpPr>
        <p:spPr>
          <a:xfrm>
            <a:off x="7304567" y="14036"/>
            <a:ext cx="4885179" cy="6858002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221" name="Google Shape;221;g28b770874cd_0_37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222" name="Google Shape;222;g28b770874cd_0_3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3" name="Google Shape;223;g28b770874cd_0_3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4" name="Google Shape;224;g28b770874cd_0_37"/>
          <p:cNvSpPr txBox="1"/>
          <p:nvPr/>
        </p:nvSpPr>
        <p:spPr>
          <a:xfrm>
            <a:off x="268555" y="20155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ДОРОЖНАЯ КАРТА ПРОЕКТА</a:t>
            </a:r>
            <a:endParaRPr sz="2100" b="1" i="0" u="none" strike="noStrike" cap="none">
              <a:solidFill>
                <a:schemeClr val="dk1"/>
              </a:solidFill>
            </a:endParaRPr>
          </a:p>
        </p:txBody>
      </p:sp>
      <p:grpSp>
        <p:nvGrpSpPr>
          <p:cNvPr id="225" name="Google Shape;225;g28b770874cd_0_3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226" name="Google Shape;226;g28b770874cd_0_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7" name="Google Shape;227;g28b770874cd_0_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8" name="Google Shape;228;g28b770874cd_0_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9" name="Google Shape;229;g28b770874cd_0_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0" name="Google Shape;230;g28b770874cd_0_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52533" y="1125700"/>
            <a:ext cx="8325223" cy="58477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1. Закупка материало</a:t>
            </a:r>
            <a:r>
              <a:rPr lang="ru-RU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в для благоустройства территории</a:t>
            </a:r>
          </a:p>
          <a:p>
            <a:r>
              <a:rPr lang="ru-RU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2. Благоустройство</a:t>
            </a:r>
          </a:p>
          <a:p>
            <a:r>
              <a:rPr lang="ru-RU" sz="40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3. Запуск информационной кампании</a:t>
            </a:r>
          </a:p>
          <a:p>
            <a:r>
              <a:rPr lang="ru-RU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4. Запуск сезона май-сентябрь</a:t>
            </a:r>
            <a:endParaRPr lang="ru-RU" sz="4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latin typeface="DengXian Light" panose="02010600030101010101" pitchFamily="2" charset="-122"/>
              <a:ea typeface="DengXian Light" panose="02010600030101010101" pitchFamily="2" charset="-122"/>
            </a:endParaRPr>
          </a:p>
          <a:p>
            <a:r>
              <a:rPr lang="ru-RU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DengXian Light" panose="02010600030101010101" pitchFamily="2" charset="-122"/>
                <a:ea typeface="DengXian Light" panose="02010600030101010101" pitchFamily="2" charset="-122"/>
              </a:rPr>
              <a:t>5. Масштабирование проекта: горный мёд</a:t>
            </a:r>
          </a:p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8" name="Picture 4" descr="https://mijin.io/wp-content/uploads/tracki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398" y="789701"/>
            <a:ext cx="3891515" cy="505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43913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"/>
          <p:cNvSpPr/>
          <p:nvPr/>
        </p:nvSpPr>
        <p:spPr>
          <a:xfrm>
            <a:off x="0" y="-2"/>
            <a:ext cx="12196526" cy="6858002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2" name="Google Shape;312;p25"/>
          <p:cNvSpPr txBox="1"/>
          <p:nvPr/>
        </p:nvSpPr>
        <p:spPr>
          <a:xfrm>
            <a:off x="420955" y="361645"/>
            <a:ext cx="2203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ПАСПОРТ ПРОЕКТА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25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314" name="Google Shape;314;p2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2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2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2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2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9" name="Google Shape;319;p25"/>
          <p:cNvGrpSpPr/>
          <p:nvPr/>
        </p:nvGrpSpPr>
        <p:grpSpPr>
          <a:xfrm>
            <a:off x="-6779" y="6365338"/>
            <a:ext cx="542400" cy="506700"/>
            <a:chOff x="-1" y="0"/>
            <a:chExt cx="542400" cy="506700"/>
          </a:xfrm>
        </p:grpSpPr>
        <p:sp>
          <p:nvSpPr>
            <p:cNvPr id="320" name="Google Shape;320;p25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25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7</a:t>
              </a:r>
              <a:endParaRPr sz="12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5" name="Текст 2"/>
          <p:cNvSpPr txBox="1"/>
          <p:nvPr/>
        </p:nvSpPr>
        <p:spPr>
          <a:xfrm>
            <a:off x="2624755" y="2778786"/>
            <a:ext cx="7082395" cy="1300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47500" lnSpcReduction="20000"/>
          </a:bodyPr>
          <a:lstStyle/>
          <a:p>
            <a: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9800" dirty="0" smtClean="0">
                <a:solidFill>
                  <a:srgbClr val="8F00FF"/>
                </a:solidFill>
              </a:rPr>
              <a:t>Спасибо за внимание</a:t>
            </a:r>
            <a:r>
              <a:rPr sz="9800" dirty="0" smtClean="0">
                <a:solidFill>
                  <a:srgbClr val="8F00FF"/>
                </a:solidFill>
              </a:rPr>
              <a:t>!</a:t>
            </a:r>
            <a:endParaRPr sz="9800" dirty="0">
              <a:solidFill>
                <a:srgbClr val="8F00FF"/>
              </a:solidFill>
            </a:endParaRPr>
          </a:p>
          <a:p>
            <a:pPr algn="ctr"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algn="ctr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1431551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3317</TotalTime>
  <Words>434</Words>
  <Application>Microsoft Office PowerPoint</Application>
  <PresentationFormat>Произвольный</PresentationFormat>
  <Paragraphs>120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Наталья</cp:lastModifiedBy>
  <cp:revision>52</cp:revision>
  <dcterms:modified xsi:type="dcterms:W3CDTF">2023-11-01T20:57:29Z</dcterms:modified>
</cp:coreProperties>
</file>