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4630400" cy="8229600"/>
  <p:notesSz cx="8229600" cy="14630400"/>
  <p:embeddedFontLst>
    <p:embeddedFont>
      <p:font typeface="Fraunces Extra Bold"/>
      <p:regular r:id="rId15"/>
    </p:embeddedFont>
    <p:embeddedFont>
      <p:font typeface="Fraunces Extra Bold"/>
      <p:regular r:id="rId16"/>
    </p:embeddedFont>
    <p:embeddedFont>
      <p:font typeface="Nobile"/>
      <p:regular r:id="rId17"/>
    </p:embeddedFont>
    <p:embeddedFont>
      <p:font typeface="Nobile"/>
      <p:regular r:id="rId18"/>
    </p:embeddedFont>
    <p:embeddedFont>
      <p:font typeface="Nobile"/>
      <p:regular r:id="rId19"/>
    </p:embeddedFont>
    <p:embeddedFont>
      <p:font typeface="Nobile"/>
      <p:regular r:id="rId20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Relationship Id="rId20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5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8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>
              <a:alpha val="8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793790" y="2691527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Презентация студенческого проекта: "Свиньи с заботой" ПО на основе ИИ</a:t>
            </a:r>
            <a:endParaRPr lang="en-US" sz="4450" dirty="0"/>
          </a:p>
        </p:txBody>
      </p:sp>
      <p:sp>
        <p:nvSpPr>
          <p:cNvPr id="5" name="Text 2"/>
          <p:cNvSpPr/>
          <p:nvPr/>
        </p:nvSpPr>
        <p:spPr>
          <a:xfrm>
            <a:off x="793790" y="4449247"/>
            <a:ext cx="13042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Представляем наш инновационный студенческий проект, который использует искусственный интеллект для улучшения благосостояния свиней на ферме. Наше решение сочетает передовые технологии с заботой о животных, чтобы повысить эффективность и благополучие животноводческого хозяйства.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>
              <a:alpha val="8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793790" y="2177058"/>
            <a:ext cx="1112603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Проблема и необходимость решения</a:t>
            </a:r>
            <a:endParaRPr lang="en-US" sz="4450" dirty="0"/>
          </a:p>
        </p:txBody>
      </p:sp>
      <p:sp>
        <p:nvSpPr>
          <p:cNvPr id="5" name="Text 2"/>
          <p:cNvSpPr/>
          <p:nvPr/>
        </p:nvSpPr>
        <p:spPr>
          <a:xfrm>
            <a:off x="793790" y="3452813"/>
            <a:ext cx="376047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Вызовы животноводства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93790" y="4033957"/>
            <a:ext cx="6244709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Современные животноводческие фермы сталкиваются с проблемами повышения эффективности, обеспечения здоровья и благополучия животных, а также соблюдения строгих экологических норм.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599521" y="3452813"/>
            <a:ext cx="412456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Необходимость инноваций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7599521" y="4033957"/>
            <a:ext cx="624470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Для решения этих сложных задач требуются передовые технологии, способные анализировать большие объемы данных и выявлять оптимальные подходы к управлению фермой.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>
              <a:alpha val="8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793790" y="1951673"/>
            <a:ext cx="1083099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Основные возможности программы</a:t>
            </a:r>
            <a:endParaRPr lang="en-US" sz="4450" dirty="0"/>
          </a:p>
        </p:txBody>
      </p:sp>
      <p:sp>
        <p:nvSpPr>
          <p:cNvPr id="5" name="Shape 2"/>
          <p:cNvSpPr/>
          <p:nvPr/>
        </p:nvSpPr>
        <p:spPr>
          <a:xfrm>
            <a:off x="793790" y="3255764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6" name="Text 3"/>
          <p:cNvSpPr/>
          <p:nvPr/>
        </p:nvSpPr>
        <p:spPr>
          <a:xfrm>
            <a:off x="964049" y="3340775"/>
            <a:ext cx="16978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650" dirty="0"/>
          </a:p>
        </p:txBody>
      </p:sp>
      <p:sp>
        <p:nvSpPr>
          <p:cNvPr id="7" name="Text 4"/>
          <p:cNvSpPr/>
          <p:nvPr/>
        </p:nvSpPr>
        <p:spPr>
          <a:xfrm>
            <a:off x="1530906" y="3255764"/>
            <a:ext cx="332755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Мониторинг здоровья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1530906" y="3746183"/>
            <a:ext cx="3459242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Система непрерывно отслеживает ключевые показатели здоровья каждой свиньи, чтобы выявлять проблемы на ранней стадии.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5216962" y="3255764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0" name="Text 7"/>
          <p:cNvSpPr/>
          <p:nvPr/>
        </p:nvSpPr>
        <p:spPr>
          <a:xfrm>
            <a:off x="5360908" y="3340775"/>
            <a:ext cx="222409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650" dirty="0"/>
          </a:p>
        </p:txBody>
      </p:sp>
      <p:sp>
        <p:nvSpPr>
          <p:cNvPr id="11" name="Text 8"/>
          <p:cNvSpPr/>
          <p:nvPr/>
        </p:nvSpPr>
        <p:spPr>
          <a:xfrm>
            <a:off x="5954078" y="3255764"/>
            <a:ext cx="345924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Оптимизация кормления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5954078" y="4100512"/>
            <a:ext cx="3459242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Программа анализирует рацион и адаптирует его для обеспечения  продуктивности животных.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9640133" y="3255764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4" name="Text 11"/>
          <p:cNvSpPr/>
          <p:nvPr/>
        </p:nvSpPr>
        <p:spPr>
          <a:xfrm>
            <a:off x="9792533" y="3340775"/>
            <a:ext cx="205502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650" dirty="0"/>
          </a:p>
        </p:txBody>
      </p:sp>
      <p:sp>
        <p:nvSpPr>
          <p:cNvPr id="15" name="Text 12"/>
          <p:cNvSpPr/>
          <p:nvPr/>
        </p:nvSpPr>
        <p:spPr>
          <a:xfrm>
            <a:off x="10377249" y="3255764"/>
            <a:ext cx="345924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Прогнозирование рисков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10377249" y="4100512"/>
            <a:ext cx="3459242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Алгоритмы ИИ прогнозируют возможные проблемы и помогают принимать превентивные меры для их предотвращения.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>
              <a:alpha val="8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793790" y="1058585"/>
            <a:ext cx="1096720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Архитектура и компоненты системы</a:t>
            </a:r>
            <a:endParaRPr lang="en-US" sz="44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90" y="2107525"/>
            <a:ext cx="566976" cy="56697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93790" y="29013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Сенсоры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793790" y="3391733"/>
            <a:ext cx="635127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Сеть датчиков для сбора данных о состоянии животных, окружающей среде и производственных процессах.</a:t>
            </a:r>
            <a:endParaRPr lang="en-US" sz="17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5221" y="2107525"/>
            <a:ext cx="566976" cy="566976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7485221" y="29013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База данных</a:t>
            </a:r>
            <a:endParaRPr lang="en-US" sz="2200" dirty="0"/>
          </a:p>
        </p:txBody>
      </p:sp>
      <p:sp>
        <p:nvSpPr>
          <p:cNvPr id="10" name="Text 5"/>
          <p:cNvSpPr/>
          <p:nvPr/>
        </p:nvSpPr>
        <p:spPr>
          <a:xfrm>
            <a:off x="7485221" y="3391733"/>
            <a:ext cx="63513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Хранение и обработка огромных объемов информации в структурированном виде.</a:t>
            </a:r>
            <a:endParaRPr lang="en-US" sz="17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5160883"/>
            <a:ext cx="566976" cy="566976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793790" y="59546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Алгоритмы ИИ</a:t>
            </a:r>
            <a:endParaRPr lang="en-US" sz="2200" dirty="0"/>
          </a:p>
        </p:txBody>
      </p:sp>
      <p:sp>
        <p:nvSpPr>
          <p:cNvPr id="13" name="Text 7"/>
          <p:cNvSpPr/>
          <p:nvPr/>
        </p:nvSpPr>
        <p:spPr>
          <a:xfrm>
            <a:off x="793790" y="6445091"/>
            <a:ext cx="635127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Интеллектуальные алгоритмы анализа данных и выработки управляющих решений.</a:t>
            </a:r>
            <a:endParaRPr lang="en-US" sz="175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5221" y="5160883"/>
            <a:ext cx="566976" cy="566976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7485221" y="59546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Интерфейс</a:t>
            </a:r>
            <a:endParaRPr lang="en-US" sz="2200" dirty="0"/>
          </a:p>
        </p:txBody>
      </p:sp>
      <p:sp>
        <p:nvSpPr>
          <p:cNvPr id="16" name="Text 9"/>
          <p:cNvSpPr/>
          <p:nvPr/>
        </p:nvSpPr>
        <p:spPr>
          <a:xfrm>
            <a:off x="7485221" y="6445091"/>
            <a:ext cx="63513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Интуитивно понятная панель управления для фермеров и специалистов.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>
              <a:alpha val="8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793790" y="1448395"/>
            <a:ext cx="997577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Анализ различных типов данных</a:t>
            </a:r>
            <a:endParaRPr lang="en-US" sz="4450" dirty="0"/>
          </a:p>
        </p:txBody>
      </p:sp>
      <p:sp>
        <p:nvSpPr>
          <p:cNvPr id="5" name="Shape 2"/>
          <p:cNvSpPr/>
          <p:nvPr/>
        </p:nvSpPr>
        <p:spPr>
          <a:xfrm>
            <a:off x="793790" y="2497336"/>
            <a:ext cx="4196358" cy="2749987"/>
          </a:xfrm>
          <a:prstGeom prst="roundRect">
            <a:avLst>
              <a:gd name="adj" fmla="val 7424"/>
            </a:avLst>
          </a:prstGeom>
          <a:solidFill>
            <a:srgbClr val="E8F3E8"/>
          </a:solidFill>
          <a:ln/>
        </p:spPr>
      </p:sp>
      <p:sp>
        <p:nvSpPr>
          <p:cNvPr id="6" name="Text 3"/>
          <p:cNvSpPr/>
          <p:nvPr/>
        </p:nvSpPr>
        <p:spPr>
          <a:xfrm>
            <a:off x="1020604" y="2724150"/>
            <a:ext cx="301835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Данные о животных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020604" y="3214568"/>
            <a:ext cx="374273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Система отслеживает физиологические показатели, поведение и перемещения каждой особи.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5216962" y="2497336"/>
            <a:ext cx="4196358" cy="2749987"/>
          </a:xfrm>
          <a:prstGeom prst="roundRect">
            <a:avLst>
              <a:gd name="adj" fmla="val 7424"/>
            </a:avLst>
          </a:prstGeom>
          <a:solidFill>
            <a:srgbClr val="E8F3E8"/>
          </a:solidFill>
          <a:ln/>
        </p:spPr>
      </p:sp>
      <p:sp>
        <p:nvSpPr>
          <p:cNvPr id="9" name="Text 6"/>
          <p:cNvSpPr/>
          <p:nvPr/>
        </p:nvSpPr>
        <p:spPr>
          <a:xfrm>
            <a:off x="5443776" y="2724150"/>
            <a:ext cx="374273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Данные об окружающей среде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5443776" y="3568898"/>
            <a:ext cx="374273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Мониторинг температуры, влажности, качества воздуха и других параметров фермы.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9640133" y="2497336"/>
            <a:ext cx="4196358" cy="2749987"/>
          </a:xfrm>
          <a:prstGeom prst="roundRect">
            <a:avLst>
              <a:gd name="adj" fmla="val 7424"/>
            </a:avLst>
          </a:prstGeom>
          <a:solidFill>
            <a:srgbClr val="E8F3E8"/>
          </a:solidFill>
          <a:ln/>
        </p:spPr>
      </p:sp>
      <p:sp>
        <p:nvSpPr>
          <p:cNvPr id="12" name="Text 9"/>
          <p:cNvSpPr/>
          <p:nvPr/>
        </p:nvSpPr>
        <p:spPr>
          <a:xfrm>
            <a:off x="9866948" y="2724150"/>
            <a:ext cx="374273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Производственные данные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9866948" y="3568898"/>
            <a:ext cx="374273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Анализ эффективности кормления, процессов содержания и ветеринарного обслуживания.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793790" y="5474137"/>
            <a:ext cx="13042821" cy="1306949"/>
          </a:xfrm>
          <a:prstGeom prst="roundRect">
            <a:avLst>
              <a:gd name="adj" fmla="val 15620"/>
            </a:avLst>
          </a:prstGeom>
          <a:solidFill>
            <a:srgbClr val="E8F3E8"/>
          </a:solidFill>
          <a:ln/>
        </p:spPr>
      </p:sp>
      <p:sp>
        <p:nvSpPr>
          <p:cNvPr id="15" name="Text 12"/>
          <p:cNvSpPr/>
          <p:nvPr/>
        </p:nvSpPr>
        <p:spPr>
          <a:xfrm>
            <a:off x="1020604" y="5700951"/>
            <a:ext cx="307693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Внешние источники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1020604" y="6191369"/>
            <a:ext cx="125891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Использование данных о погоде, ценах на корма и другой релевантной информации.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>
              <a:alpha val="8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793790" y="1353383"/>
            <a:ext cx="1256395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Прогнозирование и выявление аномалий</a:t>
            </a:r>
            <a:endParaRPr lang="en-US" sz="4450" dirty="0"/>
          </a:p>
        </p:txBody>
      </p:sp>
      <p:sp>
        <p:nvSpPr>
          <p:cNvPr id="5" name="Shape 2"/>
          <p:cNvSpPr/>
          <p:nvPr/>
        </p:nvSpPr>
        <p:spPr>
          <a:xfrm>
            <a:off x="793790" y="4639270"/>
            <a:ext cx="13042821" cy="30480"/>
          </a:xfrm>
          <a:prstGeom prst="roundRect">
            <a:avLst>
              <a:gd name="adj" fmla="val 669768"/>
            </a:avLst>
          </a:prstGeom>
          <a:solidFill>
            <a:srgbClr val="CED9CE"/>
          </a:solidFill>
          <a:ln/>
        </p:spPr>
      </p:sp>
      <p:sp>
        <p:nvSpPr>
          <p:cNvPr id="6" name="Shape 3"/>
          <p:cNvSpPr/>
          <p:nvPr/>
        </p:nvSpPr>
        <p:spPr>
          <a:xfrm>
            <a:off x="3982522" y="3845481"/>
            <a:ext cx="30480" cy="793790"/>
          </a:xfrm>
          <a:prstGeom prst="roundRect">
            <a:avLst>
              <a:gd name="adj" fmla="val 669768"/>
            </a:avLst>
          </a:prstGeom>
          <a:solidFill>
            <a:srgbClr val="CED9CE"/>
          </a:solidFill>
          <a:ln/>
        </p:spPr>
      </p:sp>
      <p:sp>
        <p:nvSpPr>
          <p:cNvPr id="7" name="Shape 4"/>
          <p:cNvSpPr/>
          <p:nvPr/>
        </p:nvSpPr>
        <p:spPr>
          <a:xfrm>
            <a:off x="3742611" y="4384119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8" name="Text 5"/>
          <p:cNvSpPr/>
          <p:nvPr/>
        </p:nvSpPr>
        <p:spPr>
          <a:xfrm>
            <a:off x="3912870" y="4469130"/>
            <a:ext cx="16978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650" dirty="0"/>
          </a:p>
        </p:txBody>
      </p:sp>
      <p:sp>
        <p:nvSpPr>
          <p:cNvPr id="9" name="Text 6"/>
          <p:cNvSpPr/>
          <p:nvPr/>
        </p:nvSpPr>
        <p:spPr>
          <a:xfrm>
            <a:off x="2580084" y="240232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Сбор данных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020604" y="2892743"/>
            <a:ext cx="59543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Непрерывный мониторинг ключевых показателей на ферме.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7299841" y="4639270"/>
            <a:ext cx="30480" cy="793790"/>
          </a:xfrm>
          <a:prstGeom prst="roundRect">
            <a:avLst>
              <a:gd name="adj" fmla="val 669768"/>
            </a:avLst>
          </a:prstGeom>
          <a:solidFill>
            <a:srgbClr val="CED9CE"/>
          </a:solidFill>
          <a:ln/>
        </p:spPr>
      </p:sp>
      <p:sp>
        <p:nvSpPr>
          <p:cNvPr id="12" name="Shape 9"/>
          <p:cNvSpPr/>
          <p:nvPr/>
        </p:nvSpPr>
        <p:spPr>
          <a:xfrm>
            <a:off x="7059930" y="4384119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3" name="Text 10"/>
          <p:cNvSpPr/>
          <p:nvPr/>
        </p:nvSpPr>
        <p:spPr>
          <a:xfrm>
            <a:off x="7203877" y="4469130"/>
            <a:ext cx="222409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5897523" y="565999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Анализ данных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4337923" y="6150412"/>
            <a:ext cx="59544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Выявление закономерностей и отклонений с помощью алгоритмов машинного обучения.</a:t>
            </a:r>
            <a:endParaRPr lang="en-US" sz="1750" dirty="0"/>
          </a:p>
        </p:txBody>
      </p:sp>
      <p:sp>
        <p:nvSpPr>
          <p:cNvPr id="16" name="Shape 13"/>
          <p:cNvSpPr/>
          <p:nvPr/>
        </p:nvSpPr>
        <p:spPr>
          <a:xfrm>
            <a:off x="10617279" y="3845481"/>
            <a:ext cx="30480" cy="793790"/>
          </a:xfrm>
          <a:prstGeom prst="roundRect">
            <a:avLst>
              <a:gd name="adj" fmla="val 669768"/>
            </a:avLst>
          </a:prstGeom>
          <a:solidFill>
            <a:srgbClr val="CED9CE"/>
          </a:solidFill>
          <a:ln/>
        </p:spPr>
      </p:sp>
      <p:sp>
        <p:nvSpPr>
          <p:cNvPr id="17" name="Shape 14"/>
          <p:cNvSpPr/>
          <p:nvPr/>
        </p:nvSpPr>
        <p:spPr>
          <a:xfrm>
            <a:off x="10377368" y="4384119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8" name="Text 15"/>
          <p:cNvSpPr/>
          <p:nvPr/>
        </p:nvSpPr>
        <p:spPr>
          <a:xfrm>
            <a:off x="10529768" y="4469130"/>
            <a:ext cx="205502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650" dirty="0"/>
          </a:p>
        </p:txBody>
      </p:sp>
      <p:sp>
        <p:nvSpPr>
          <p:cNvPr id="19" name="Text 16"/>
          <p:cNvSpPr/>
          <p:nvPr/>
        </p:nvSpPr>
        <p:spPr>
          <a:xfrm>
            <a:off x="9214961" y="240232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Прогнозирование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7655362" y="2892743"/>
            <a:ext cx="59544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Предсказание рисков и оптимизация управленческих решений.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>
              <a:alpha val="8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793790" y="966549"/>
            <a:ext cx="1151310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Обеспечение благополучия животных</a:t>
            </a:r>
            <a:endParaRPr lang="en-US" sz="44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8759" y="2015490"/>
            <a:ext cx="1291233" cy="80795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3983593" y="2279809"/>
            <a:ext cx="141446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4926806" y="2242304"/>
            <a:ext cx="328041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Физическое здоровье</a:t>
            </a:r>
            <a:endParaRPr lang="en-US" sz="2200" dirty="0"/>
          </a:p>
        </p:txBody>
      </p:sp>
      <p:sp>
        <p:nvSpPr>
          <p:cNvPr id="8" name="Shape 4"/>
          <p:cNvSpPr/>
          <p:nvPr/>
        </p:nvSpPr>
        <p:spPr>
          <a:xfrm>
            <a:off x="4756666" y="2836545"/>
            <a:ext cx="9023271" cy="15240"/>
          </a:xfrm>
          <a:prstGeom prst="roundRect">
            <a:avLst>
              <a:gd name="adj" fmla="val 1339536"/>
            </a:avLst>
          </a:prstGeom>
          <a:solidFill>
            <a:srgbClr val="CED9CE"/>
          </a:solidFill>
          <a:ln/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3203" y="2880122"/>
            <a:ext cx="2582466" cy="80795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3961805" y="3057287"/>
            <a:ext cx="18526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5572482" y="3106936"/>
            <a:ext cx="379904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Эффективное кормление</a:t>
            </a:r>
            <a:endParaRPr lang="en-US" sz="2200" dirty="0"/>
          </a:p>
        </p:txBody>
      </p:sp>
      <p:sp>
        <p:nvSpPr>
          <p:cNvPr id="12" name="Shape 7"/>
          <p:cNvSpPr/>
          <p:nvPr/>
        </p:nvSpPr>
        <p:spPr>
          <a:xfrm>
            <a:off x="5402342" y="3701177"/>
            <a:ext cx="8377595" cy="15240"/>
          </a:xfrm>
          <a:prstGeom prst="roundRect">
            <a:avLst>
              <a:gd name="adj" fmla="val 1339536"/>
            </a:avLst>
          </a:prstGeom>
          <a:solidFill>
            <a:srgbClr val="CED9CE"/>
          </a:solidFill>
          <a:ln/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7527" y="3744754"/>
            <a:ext cx="3873698" cy="80795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3968710" y="3921919"/>
            <a:ext cx="171212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6218039" y="3971568"/>
            <a:ext cx="367403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Естественное поведение</a:t>
            </a:r>
            <a:endParaRPr lang="en-US" sz="2200" dirty="0"/>
          </a:p>
        </p:txBody>
      </p:sp>
      <p:sp>
        <p:nvSpPr>
          <p:cNvPr id="16" name="Shape 10"/>
          <p:cNvSpPr/>
          <p:nvPr/>
        </p:nvSpPr>
        <p:spPr>
          <a:xfrm>
            <a:off x="6047899" y="4565809"/>
            <a:ext cx="7732038" cy="15240"/>
          </a:xfrm>
          <a:prstGeom prst="roundRect">
            <a:avLst>
              <a:gd name="adj" fmla="val 1339536"/>
            </a:avLst>
          </a:prstGeom>
          <a:solidFill>
            <a:srgbClr val="CED9CE"/>
          </a:solidFill>
          <a:ln/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1970" y="4609386"/>
            <a:ext cx="5164931" cy="807958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3957995" y="4786551"/>
            <a:ext cx="192643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4</a:t>
            </a:r>
            <a:endParaRPr lang="en-US" sz="2200" dirty="0"/>
          </a:p>
        </p:txBody>
      </p:sp>
      <p:sp>
        <p:nvSpPr>
          <p:cNvPr id="19" name="Text 12"/>
          <p:cNvSpPr/>
          <p:nvPr/>
        </p:nvSpPr>
        <p:spPr>
          <a:xfrm>
            <a:off x="6863715" y="4836200"/>
            <a:ext cx="293048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Качественный уход</a:t>
            </a:r>
            <a:endParaRPr lang="en-US" sz="2200" dirty="0"/>
          </a:p>
        </p:txBody>
      </p:sp>
      <p:sp>
        <p:nvSpPr>
          <p:cNvPr id="20" name="Shape 13"/>
          <p:cNvSpPr/>
          <p:nvPr/>
        </p:nvSpPr>
        <p:spPr>
          <a:xfrm>
            <a:off x="6693575" y="5430441"/>
            <a:ext cx="7086362" cy="15240"/>
          </a:xfrm>
          <a:prstGeom prst="roundRect">
            <a:avLst>
              <a:gd name="adj" fmla="val 1339536"/>
            </a:avLst>
          </a:prstGeom>
          <a:solidFill>
            <a:srgbClr val="CED9CE"/>
          </a:solidFill>
          <a:ln/>
        </p:spPr>
      </p:sp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294" y="5474018"/>
            <a:ext cx="6456164" cy="807958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3966448" y="5651183"/>
            <a:ext cx="175855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5</a:t>
            </a:r>
            <a:endParaRPr lang="en-US" sz="2200" dirty="0"/>
          </a:p>
        </p:txBody>
      </p:sp>
      <p:sp>
        <p:nvSpPr>
          <p:cNvPr id="23" name="Text 15"/>
          <p:cNvSpPr/>
          <p:nvPr/>
        </p:nvSpPr>
        <p:spPr>
          <a:xfrm>
            <a:off x="7509272" y="5700832"/>
            <a:ext cx="261985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Безопасная среда</a:t>
            </a:r>
            <a:endParaRPr lang="en-US" sz="2200" dirty="0"/>
          </a:p>
        </p:txBody>
      </p:sp>
      <p:sp>
        <p:nvSpPr>
          <p:cNvPr id="24" name="Text 16"/>
          <p:cNvSpPr/>
          <p:nvPr/>
        </p:nvSpPr>
        <p:spPr>
          <a:xfrm>
            <a:off x="793790" y="6537127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Наша система использует комплексный подход к обеспечению благополучия свиней, контролируя ключевые аспекты их физического и психического состояния, а также среды обитания.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>
              <a:alpha val="8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793790" y="707231"/>
            <a:ext cx="1219747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Эффективность использования системы</a:t>
            </a:r>
            <a:endParaRPr lang="en-US" sz="4450" dirty="0"/>
          </a:p>
        </p:txBody>
      </p:sp>
      <p:sp>
        <p:nvSpPr>
          <p:cNvPr id="5" name="Text 2"/>
          <p:cNvSpPr/>
          <p:nvPr/>
        </p:nvSpPr>
        <p:spPr>
          <a:xfrm>
            <a:off x="793790" y="1869519"/>
            <a:ext cx="6351270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20%</a:t>
            </a:r>
            <a:endParaRPr lang="en-US" sz="5850" dirty="0"/>
          </a:p>
        </p:txBody>
      </p:sp>
      <p:sp>
        <p:nvSpPr>
          <p:cNvPr id="6" name="Text 3"/>
          <p:cNvSpPr/>
          <p:nvPr/>
        </p:nvSpPr>
        <p:spPr>
          <a:xfrm>
            <a:off x="2287905" y="2901315"/>
            <a:ext cx="336292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Снижение смертности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93790" y="3391733"/>
            <a:ext cx="635127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Оперативное выявление и предотвращение заболеваний значительно сокращает потери поголовья.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7485221" y="1869519"/>
            <a:ext cx="6351389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15%</a:t>
            </a:r>
            <a:endParaRPr lang="en-US" sz="5850" dirty="0"/>
          </a:p>
        </p:txBody>
      </p:sp>
      <p:sp>
        <p:nvSpPr>
          <p:cNvPr id="9" name="Text 6"/>
          <p:cNvSpPr/>
          <p:nvPr/>
        </p:nvSpPr>
        <p:spPr>
          <a:xfrm>
            <a:off x="9243298" y="29013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Экономия корма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7485221" y="3391733"/>
            <a:ext cx="63513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Точная настройка рационов позволяет сократить расходы на питание животных.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793790" y="5274231"/>
            <a:ext cx="6351270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10%</a:t>
            </a:r>
            <a:endParaRPr lang="en-US" sz="5850" dirty="0"/>
          </a:p>
        </p:txBody>
      </p:sp>
      <p:sp>
        <p:nvSpPr>
          <p:cNvPr id="12" name="Text 9"/>
          <p:cNvSpPr/>
          <p:nvPr/>
        </p:nvSpPr>
        <p:spPr>
          <a:xfrm>
            <a:off x="1800106" y="6306026"/>
            <a:ext cx="433863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Повышение продуктивности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93790" y="6796445"/>
            <a:ext cx="635127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Улучшение условий содержания и здоровья свиней ведет к росту привесов.</a:t>
            </a:r>
            <a:endParaRPr lang="en-US" sz="1750" dirty="0"/>
          </a:p>
        </p:txBody>
      </p:sp>
      <p:sp>
        <p:nvSpPr>
          <p:cNvPr id="14" name="Text 11"/>
          <p:cNvSpPr/>
          <p:nvPr/>
        </p:nvSpPr>
        <p:spPr>
          <a:xfrm>
            <a:off x="7485221" y="5274231"/>
            <a:ext cx="6351389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5%</a:t>
            </a:r>
            <a:endParaRPr lang="en-US" sz="5850" dirty="0"/>
          </a:p>
        </p:txBody>
      </p:sp>
      <p:sp>
        <p:nvSpPr>
          <p:cNvPr id="15" name="Text 12"/>
          <p:cNvSpPr/>
          <p:nvPr/>
        </p:nvSpPr>
        <p:spPr>
          <a:xfrm>
            <a:off x="8931712" y="6306026"/>
            <a:ext cx="345828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Снижение трудозатрат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7485221" y="6796445"/>
            <a:ext cx="63513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Автоматизация рутинных процессов освобождает время персонала для более важных задач.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2024-11-17T15:52:20Z</dcterms:created>
  <dcterms:modified xsi:type="dcterms:W3CDTF">2024-11-17T15:52:20Z</dcterms:modified>
</cp:coreProperties>
</file>