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98" r:id="rId6"/>
    <p:sldId id="291" r:id="rId7"/>
    <p:sldId id="299" r:id="rId8"/>
    <p:sldId id="292" r:id="rId9"/>
    <p:sldId id="301" r:id="rId10"/>
    <p:sldId id="302" r:id="rId11"/>
    <p:sldId id="303" r:id="rId12"/>
    <p:sldId id="293" r:id="rId13"/>
    <p:sldId id="296" r:id="rId14"/>
    <p:sldId id="281" r:id="rId15"/>
    <p:sldId id="282" r:id="rId16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35" autoAdjust="0"/>
    <p:restoredTop sz="98746" autoAdjust="0"/>
  </p:normalViewPr>
  <p:slideViewPr>
    <p:cSldViewPr snapToGrid="0" snapToObjects="1" showGuides="1">
      <p:cViewPr varScale="1">
        <p:scale>
          <a:sx n="110" d="100"/>
          <a:sy n="110" d="100"/>
        </p:scale>
        <p:origin x="852" y="138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19DFDB-5F00-45A8-8ECA-5F26B55FE992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2.wdp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mailto:chestazzzz1@gmail.com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0" y="2383862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Повышение эффективности нагрева слябов в методических печах для снижения серповидности горячекатаной рулонной стали для штрипсов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4944" y="4631364"/>
            <a:ext cx="38986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Высокие энергозатраты на нагрев высокопрочной марки стали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51489" y="4620397"/>
            <a:ext cx="3087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Неравномерный нагрев сляба в методических печах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91F74F-BC11-D280-3343-13E09AA8433C}"/>
              </a:ext>
            </a:extLst>
          </p:cNvPr>
          <p:cNvSpPr txBox="1"/>
          <p:nvPr/>
        </p:nvSpPr>
        <p:spPr>
          <a:xfrm>
            <a:off x="8609711" y="4774285"/>
            <a:ext cx="3039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Образование дефекта формы - серповидность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07E13139-C6A0-84D1-D980-07F943BCED96}"/>
              </a:ext>
            </a:extLst>
          </p:cNvPr>
          <p:cNvCxnSpPr/>
          <p:nvPr/>
        </p:nvCxnSpPr>
        <p:spPr>
          <a:xfrm>
            <a:off x="4213613" y="1297489"/>
            <a:ext cx="0" cy="5050173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98A8C8CF-6DF6-362B-D683-5D0FDC923BDF}"/>
              </a:ext>
            </a:extLst>
          </p:cNvPr>
          <p:cNvCxnSpPr/>
          <p:nvPr/>
        </p:nvCxnSpPr>
        <p:spPr>
          <a:xfrm>
            <a:off x="7905225" y="1310875"/>
            <a:ext cx="0" cy="5050173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A91C31-4D32-3C07-048B-A26C0727C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049" y="2135988"/>
            <a:ext cx="2043225" cy="189424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414E3D1-D127-F5C8-2682-ABF986902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164286" y="2428984"/>
            <a:ext cx="1412838" cy="140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B5141FC-AACE-53BE-BD12-B35C5A19B5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3779" y="2778300"/>
            <a:ext cx="2231284" cy="708344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5895" y="1310875"/>
            <a:ext cx="2967107" cy="3058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6682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604306-BE2E-4C86-AE9B-4C0BBF8F9D0C}"/>
              </a:ext>
            </a:extLst>
          </p:cNvPr>
          <p:cNvSpPr txBox="1"/>
          <p:nvPr/>
        </p:nvSpPr>
        <p:spPr>
          <a:xfrm>
            <a:off x="569397" y="6447778"/>
            <a:ext cx="11024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*h</a:t>
            </a:r>
            <a:r>
              <a:rPr lang="ru-RU" sz="1200" baseline="-25000" dirty="0"/>
              <a:t>с </a:t>
            </a:r>
            <a:r>
              <a:rPr lang="en-US" sz="1200" dirty="0"/>
              <a:t>h</a:t>
            </a:r>
            <a:r>
              <a:rPr lang="ru-RU" sz="1200" baseline="-25000" dirty="0"/>
              <a:t>к</a:t>
            </a:r>
            <a:r>
              <a:rPr lang="ru-RU" sz="1200" dirty="0"/>
              <a:t>-толщина на середине и кромке полосы,</a:t>
            </a:r>
            <a:r>
              <a:rPr lang="en-US" sz="1200" dirty="0"/>
              <a:t> h</a:t>
            </a:r>
            <a:r>
              <a:rPr lang="ru-RU" sz="1200" baseline="-25000" dirty="0" err="1"/>
              <a:t>лк</a:t>
            </a:r>
            <a:r>
              <a:rPr lang="ru-RU" sz="1200" baseline="-25000" dirty="0"/>
              <a:t> </a:t>
            </a:r>
            <a:r>
              <a:rPr lang="en-US" sz="1200" dirty="0"/>
              <a:t>h</a:t>
            </a:r>
            <a:r>
              <a:rPr lang="ru-RU" sz="1200" baseline="-25000" dirty="0" err="1"/>
              <a:t>пк</a:t>
            </a:r>
            <a:r>
              <a:rPr lang="ru-RU" sz="1200" dirty="0" err="1"/>
              <a:t>-толщина</a:t>
            </a:r>
            <a:r>
              <a:rPr lang="ru-RU" sz="1200" dirty="0"/>
              <a:t> на левой и правой кромках, </a:t>
            </a:r>
            <a:r>
              <a:rPr lang="en-US" sz="1200" i="1" dirty="0"/>
              <a:t>h</a:t>
            </a:r>
            <a:r>
              <a:rPr lang="ru-RU" sz="1200" baseline="-25000" dirty="0"/>
              <a:t>г </a:t>
            </a:r>
            <a:r>
              <a:rPr lang="en-US" sz="1200" i="1" dirty="0"/>
              <a:t>h</a:t>
            </a:r>
            <a:r>
              <a:rPr lang="ru-RU" sz="1200" baseline="-25000" dirty="0"/>
              <a:t>т</a:t>
            </a:r>
            <a:r>
              <a:rPr lang="ru-RU" sz="1200" dirty="0"/>
              <a:t> – толщина головы и тела подката для чистовой группы  </a:t>
            </a:r>
          </a:p>
        </p:txBody>
      </p:sp>
      <p:grpSp>
        <p:nvGrpSpPr>
          <p:cNvPr id="26" name="Группа 25"/>
          <p:cNvGrpSpPr/>
          <p:nvPr/>
        </p:nvGrpSpPr>
        <p:grpSpPr>
          <a:xfrm>
            <a:off x="6144305" y="886650"/>
            <a:ext cx="5732882" cy="2378321"/>
            <a:chOff x="5293216" y="2806399"/>
            <a:chExt cx="7365785" cy="3295341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5293216" y="2806399"/>
              <a:ext cx="7365785" cy="3295341"/>
              <a:chOff x="5181600" y="686033"/>
              <a:chExt cx="7365785" cy="3295341"/>
            </a:xfrm>
          </p:grpSpPr>
          <p:pic>
            <p:nvPicPr>
              <p:cNvPr id="35" name="Рисунок 14">
                <a:extLst>
                  <a:ext uri="{FF2B5EF4-FFF2-40B4-BE49-F238E27FC236}">
                    <a16:creationId xmlns:a16="http://schemas.microsoft.com/office/drawing/2014/main" id="{2B505A06-2A94-F846-FE38-40F056779B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81600" y="1674964"/>
                <a:ext cx="6609150" cy="2306410"/>
              </a:xfrm>
              <a:prstGeom prst="rect">
                <a:avLst/>
              </a:prstGeom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C586BD8-AE2E-4E2A-A6D8-E04BAF5B2445}"/>
                  </a:ext>
                </a:extLst>
              </p:cNvPr>
              <p:cNvSpPr txBox="1"/>
              <p:nvPr/>
            </p:nvSpPr>
            <p:spPr>
              <a:xfrm>
                <a:off x="5182708" y="686033"/>
                <a:ext cx="7364677" cy="650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800" b="1" dirty="0">
                    <a:latin typeface="+mj-lt"/>
                  </a:rPr>
                  <a:t>Стан горячей прокатки 2000</a:t>
                </a: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5294325" y="5603358"/>
              <a:ext cx="401561" cy="44627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1E00E32-849F-3BF5-3205-11A31CE8E2AC}"/>
              </a:ext>
            </a:extLst>
          </p:cNvPr>
          <p:cNvSpPr txBox="1"/>
          <p:nvPr/>
        </p:nvSpPr>
        <p:spPr>
          <a:xfrm>
            <a:off x="889829" y="3490483"/>
            <a:ext cx="4643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C00000"/>
                </a:solidFill>
              </a:rPr>
              <a:t>Рациональный посад слябов в печь для равномерного нагрева всех заготовок</a:t>
            </a:r>
          </a:p>
        </p:txBody>
      </p:sp>
      <p:pic>
        <p:nvPicPr>
          <p:cNvPr id="30" name="Рисунок 29" descr="rol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3148" y="1816340"/>
            <a:ext cx="2945177" cy="1398284"/>
          </a:xfrm>
          <a:prstGeom prst="rect">
            <a:avLst/>
          </a:prstGeom>
        </p:spPr>
      </p:pic>
      <p:pic>
        <p:nvPicPr>
          <p:cNvPr id="31" name="Picture 3" descr="C:\Users\Student\Desktop\слабы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829" y="2558047"/>
            <a:ext cx="1871475" cy="53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928923" y="1722941"/>
            <a:ext cx="1793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Посад в печь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334520" y="1693229"/>
            <a:ext cx="22638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Выход из печи</a:t>
            </a:r>
          </a:p>
        </p:txBody>
      </p:sp>
      <p:pic>
        <p:nvPicPr>
          <p:cNvPr id="38" name="Рисунок 37" descr="strelk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559274">
            <a:off x="2332891" y="1418703"/>
            <a:ext cx="856826" cy="856826"/>
          </a:xfrm>
          <a:prstGeom prst="rect">
            <a:avLst/>
          </a:prstGeom>
        </p:spPr>
      </p:pic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4ECF9549-F2E0-95D2-49F5-697B8D4A8242}"/>
              </a:ext>
            </a:extLst>
          </p:cNvPr>
          <p:cNvSpPr/>
          <p:nvPr/>
        </p:nvSpPr>
        <p:spPr>
          <a:xfrm>
            <a:off x="842731" y="1017441"/>
            <a:ext cx="44055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</a:rPr>
              <a:t>А. Повышение эффективности нагрева</a:t>
            </a:r>
          </a:p>
        </p:txBody>
      </p:sp>
      <p:cxnSp>
        <p:nvCxnSpPr>
          <p:cNvPr id="27" name="Прямая со стрелкой 26"/>
          <p:cNvCxnSpPr/>
          <p:nvPr/>
        </p:nvCxnSpPr>
        <p:spPr>
          <a:xfrm flipH="1" flipV="1">
            <a:off x="5598325" y="1816340"/>
            <a:ext cx="1126324" cy="0"/>
          </a:xfrm>
          <a:prstGeom prst="straightConnector1">
            <a:avLst/>
          </a:prstGeom>
          <a:ln w="254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V="1">
            <a:off x="5598325" y="1213025"/>
            <a:ext cx="0" cy="602897"/>
          </a:xfrm>
          <a:prstGeom prst="straightConnector1">
            <a:avLst/>
          </a:prstGeom>
          <a:ln w="254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H="1">
            <a:off x="5169700" y="1219615"/>
            <a:ext cx="428625" cy="0"/>
          </a:xfrm>
          <a:prstGeom prst="straightConnector1">
            <a:avLst/>
          </a:prstGeom>
          <a:ln w="254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4ECF9549-F2E0-95D2-49F5-697B8D4A8242}"/>
              </a:ext>
            </a:extLst>
          </p:cNvPr>
          <p:cNvSpPr/>
          <p:nvPr/>
        </p:nvSpPr>
        <p:spPr>
          <a:xfrm>
            <a:off x="6457708" y="4143795"/>
            <a:ext cx="4853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</a:rPr>
              <a:t>Б. Минимизация дефекта «серповидность»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373663" y="4726068"/>
            <a:ext cx="32750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Поперечный профиль полосы</a:t>
            </a:r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46A10B10-9272-56FC-47A5-AC11F2351B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618" y="5231702"/>
            <a:ext cx="3541820" cy="1102497"/>
          </a:xfrm>
          <a:prstGeom prst="rect">
            <a:avLst/>
          </a:prstGeom>
        </p:spPr>
      </p:pic>
      <p:cxnSp>
        <p:nvCxnSpPr>
          <p:cNvPr id="54" name="Прямая со стрелкой 53"/>
          <p:cNvCxnSpPr/>
          <p:nvPr/>
        </p:nvCxnSpPr>
        <p:spPr>
          <a:xfrm flipV="1">
            <a:off x="7280034" y="3227365"/>
            <a:ext cx="0" cy="230833"/>
          </a:xfrm>
          <a:prstGeom prst="straightConnector1">
            <a:avLst/>
          </a:prstGeom>
          <a:ln w="25400">
            <a:solidFill>
              <a:srgbClr val="C0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flipH="1" flipV="1">
            <a:off x="8878024" y="1594304"/>
            <a:ext cx="947737" cy="0"/>
          </a:xfrm>
          <a:prstGeom prst="straightConnector1">
            <a:avLst/>
          </a:prstGeom>
          <a:ln w="25400">
            <a:solidFill>
              <a:srgbClr val="C0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V="1">
            <a:off x="8878024" y="1600384"/>
            <a:ext cx="0" cy="358509"/>
          </a:xfrm>
          <a:prstGeom prst="straightConnector1">
            <a:avLst/>
          </a:prstGeom>
          <a:ln w="254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Группа 65"/>
          <p:cNvGrpSpPr/>
          <p:nvPr/>
        </p:nvGrpSpPr>
        <p:grpSpPr>
          <a:xfrm>
            <a:off x="9825761" y="1319190"/>
            <a:ext cx="558311" cy="540000"/>
            <a:chOff x="9825761" y="1319190"/>
            <a:chExt cx="558311" cy="540000"/>
          </a:xfrm>
        </p:grpSpPr>
        <p:sp>
          <p:nvSpPr>
            <p:cNvPr id="64" name="Овал 63"/>
            <p:cNvSpPr/>
            <p:nvPr/>
          </p:nvSpPr>
          <p:spPr>
            <a:xfrm>
              <a:off x="9825761" y="1319190"/>
              <a:ext cx="540000" cy="54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 64">
              <a:extLst>
                <a:ext uri="{FF2B5EF4-FFF2-40B4-BE49-F238E27FC236}">
                  <a16:creationId xmlns:a16="http://schemas.microsoft.com/office/drawing/2014/main" id="{4ECF9549-F2E0-95D2-49F5-697B8D4A8242}"/>
                </a:ext>
              </a:extLst>
            </p:cNvPr>
            <p:cNvSpPr/>
            <p:nvPr/>
          </p:nvSpPr>
          <p:spPr>
            <a:xfrm>
              <a:off x="9865265" y="1382672"/>
              <a:ext cx="51880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solidFill>
                    <a:srgbClr val="C00000"/>
                  </a:solidFill>
                </a:rPr>
                <a:t>Б1</a:t>
              </a:r>
            </a:p>
          </p:txBody>
        </p:sp>
      </p:grpSp>
      <p:grpSp>
        <p:nvGrpSpPr>
          <p:cNvPr id="67" name="Группа 66"/>
          <p:cNvGrpSpPr/>
          <p:nvPr/>
        </p:nvGrpSpPr>
        <p:grpSpPr>
          <a:xfrm>
            <a:off x="563575" y="3927328"/>
            <a:ext cx="558311" cy="540000"/>
            <a:chOff x="9825761" y="1319190"/>
            <a:chExt cx="558311" cy="540000"/>
          </a:xfrm>
        </p:grpSpPr>
        <p:sp>
          <p:nvSpPr>
            <p:cNvPr id="68" name="Овал 67"/>
            <p:cNvSpPr/>
            <p:nvPr/>
          </p:nvSpPr>
          <p:spPr>
            <a:xfrm>
              <a:off x="9825761" y="1319190"/>
              <a:ext cx="540000" cy="54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рямоугольник 68">
              <a:extLst>
                <a:ext uri="{FF2B5EF4-FFF2-40B4-BE49-F238E27FC236}">
                  <a16:creationId xmlns:a16="http://schemas.microsoft.com/office/drawing/2014/main" id="{4ECF9549-F2E0-95D2-49F5-697B8D4A8242}"/>
                </a:ext>
              </a:extLst>
            </p:cNvPr>
            <p:cNvSpPr/>
            <p:nvPr/>
          </p:nvSpPr>
          <p:spPr>
            <a:xfrm>
              <a:off x="9865265" y="1382672"/>
              <a:ext cx="51880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solidFill>
                    <a:srgbClr val="C00000"/>
                  </a:solidFill>
                </a:rPr>
                <a:t>Б1</a:t>
              </a:r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6724649" y="4609957"/>
            <a:ext cx="558311" cy="540000"/>
            <a:chOff x="9825761" y="1319190"/>
            <a:chExt cx="558311" cy="540000"/>
          </a:xfrm>
        </p:grpSpPr>
        <p:sp>
          <p:nvSpPr>
            <p:cNvPr id="71" name="Овал 70"/>
            <p:cNvSpPr/>
            <p:nvPr/>
          </p:nvSpPr>
          <p:spPr>
            <a:xfrm>
              <a:off x="9825761" y="1319190"/>
              <a:ext cx="540000" cy="54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Прямоугольник 71">
              <a:extLst>
                <a:ext uri="{FF2B5EF4-FFF2-40B4-BE49-F238E27FC236}">
                  <a16:creationId xmlns:a16="http://schemas.microsoft.com/office/drawing/2014/main" id="{4ECF9549-F2E0-95D2-49F5-697B8D4A8242}"/>
                </a:ext>
              </a:extLst>
            </p:cNvPr>
            <p:cNvSpPr/>
            <p:nvPr/>
          </p:nvSpPr>
          <p:spPr>
            <a:xfrm>
              <a:off x="9865265" y="1382672"/>
              <a:ext cx="51880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solidFill>
                    <a:srgbClr val="C00000"/>
                  </a:solidFill>
                </a:rPr>
                <a:t>Б2</a:t>
              </a: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7023556" y="3490483"/>
            <a:ext cx="558311" cy="540000"/>
            <a:chOff x="9825761" y="1319190"/>
            <a:chExt cx="558311" cy="540000"/>
          </a:xfrm>
        </p:grpSpPr>
        <p:sp>
          <p:nvSpPr>
            <p:cNvPr id="75" name="Овал 74"/>
            <p:cNvSpPr/>
            <p:nvPr/>
          </p:nvSpPr>
          <p:spPr>
            <a:xfrm>
              <a:off x="9825761" y="1319190"/>
              <a:ext cx="540000" cy="54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id="{4ECF9549-F2E0-95D2-49F5-697B8D4A8242}"/>
                </a:ext>
              </a:extLst>
            </p:cNvPr>
            <p:cNvSpPr/>
            <p:nvPr/>
          </p:nvSpPr>
          <p:spPr>
            <a:xfrm>
              <a:off x="9865265" y="1382672"/>
              <a:ext cx="51880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solidFill>
                    <a:srgbClr val="C00000"/>
                  </a:solidFill>
                </a:rPr>
                <a:t>Б2</a:t>
              </a:r>
            </a:p>
          </p:txBody>
        </p:sp>
      </p:grpSp>
      <p:cxnSp>
        <p:nvCxnSpPr>
          <p:cNvPr id="42" name="Прямая со стрелкой 41"/>
          <p:cNvCxnSpPr/>
          <p:nvPr/>
        </p:nvCxnSpPr>
        <p:spPr>
          <a:xfrm flipV="1">
            <a:off x="1402397" y="6127050"/>
            <a:ext cx="3028950" cy="95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5400000" flipH="1" flipV="1">
            <a:off x="579189" y="5313367"/>
            <a:ext cx="1646417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олилиния 54"/>
          <p:cNvSpPr/>
          <p:nvPr/>
        </p:nvSpPr>
        <p:spPr>
          <a:xfrm>
            <a:off x="1402397" y="4911494"/>
            <a:ext cx="2971800" cy="582613"/>
          </a:xfrm>
          <a:custGeom>
            <a:avLst/>
            <a:gdLst>
              <a:gd name="connsiteX0" fmla="*/ 0 w 2971800"/>
              <a:gd name="connsiteY0" fmla="*/ 582613 h 582613"/>
              <a:gd name="connsiteX1" fmla="*/ 1038225 w 2971800"/>
              <a:gd name="connsiteY1" fmla="*/ 249238 h 582613"/>
              <a:gd name="connsiteX2" fmla="*/ 2343150 w 2971800"/>
              <a:gd name="connsiteY2" fmla="*/ 68263 h 582613"/>
              <a:gd name="connsiteX3" fmla="*/ 2971800 w 2971800"/>
              <a:gd name="connsiteY3" fmla="*/ 20638 h 58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1800" h="582613">
                <a:moveTo>
                  <a:pt x="0" y="582613"/>
                </a:moveTo>
                <a:cubicBezTo>
                  <a:pt x="323850" y="458788"/>
                  <a:pt x="647700" y="334963"/>
                  <a:pt x="1038225" y="249238"/>
                </a:cubicBezTo>
                <a:cubicBezTo>
                  <a:pt x="1428750" y="163513"/>
                  <a:pt x="2020888" y="106363"/>
                  <a:pt x="2343150" y="68263"/>
                </a:cubicBezTo>
                <a:cubicBezTo>
                  <a:pt x="2665412" y="30163"/>
                  <a:pt x="2863850" y="0"/>
                  <a:pt x="2971800" y="2063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1145466" y="6076407"/>
            <a:ext cx="520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0</a:t>
            </a: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 rot="5400000">
            <a:off x="995907" y="5462946"/>
            <a:ext cx="20909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5400000">
            <a:off x="2643335" y="5463343"/>
            <a:ext cx="209171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2555080" y="6230865"/>
            <a:ext cx="5732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/>
              <a:t>Тело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403192" y="6214907"/>
            <a:ext cx="5732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/>
              <a:t>Хвост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689985" y="6214907"/>
            <a:ext cx="8937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/>
              <a:t>Голова</a:t>
            </a:r>
          </a:p>
        </p:txBody>
      </p:sp>
      <p:cxnSp>
        <p:nvCxnSpPr>
          <p:cNvPr id="79" name="Прямая соединительная линия 78"/>
          <p:cNvCxnSpPr/>
          <p:nvPr/>
        </p:nvCxnSpPr>
        <p:spPr>
          <a:xfrm flipV="1">
            <a:off x="2041366" y="5265815"/>
            <a:ext cx="2892431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>
            <a:off x="3689985" y="4986243"/>
            <a:ext cx="124381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 стрелкой 117"/>
          <p:cNvCxnSpPr/>
          <p:nvPr/>
        </p:nvCxnSpPr>
        <p:spPr>
          <a:xfrm rot="5400000">
            <a:off x="4575793" y="5126426"/>
            <a:ext cx="280366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768D57AD-E224-E3CC-CA9B-46FC88F0841F}"/>
              </a:ext>
            </a:extLst>
          </p:cNvPr>
          <p:cNvSpPr txBox="1"/>
          <p:nvPr/>
        </p:nvSpPr>
        <p:spPr>
          <a:xfrm>
            <a:off x="4747170" y="4986243"/>
            <a:ext cx="615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/>
              <a:t>Δ</a:t>
            </a:r>
            <a:r>
              <a:rPr lang="ru-RU" sz="1000" dirty="0" err="1"/>
              <a:t>гт</a:t>
            </a:r>
            <a:endParaRPr lang="ru-RU" sz="1200" dirty="0"/>
          </a:p>
        </p:txBody>
      </p:sp>
      <p:sp>
        <p:nvSpPr>
          <p:cNvPr id="123" name="Прямоугольник 122"/>
          <p:cNvSpPr/>
          <p:nvPr/>
        </p:nvSpPr>
        <p:spPr>
          <a:xfrm>
            <a:off x="4075622" y="4504689"/>
            <a:ext cx="1522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200" dirty="0"/>
              <a:t>Δ</a:t>
            </a:r>
            <a:r>
              <a:rPr lang="ru-RU" sz="1000" baseline="-25000" dirty="0" err="1"/>
              <a:t>гт</a:t>
            </a:r>
            <a:r>
              <a:rPr lang="en-US" sz="1200" dirty="0"/>
              <a:t>=</a:t>
            </a:r>
            <a:r>
              <a:rPr lang="en-US" sz="1200" i="1" dirty="0"/>
              <a:t>h</a:t>
            </a:r>
            <a:r>
              <a:rPr lang="ru-RU" sz="1200" baseline="-25000" dirty="0"/>
              <a:t>г</a:t>
            </a:r>
            <a:r>
              <a:rPr lang="ru-RU" sz="1200" dirty="0"/>
              <a:t>-</a:t>
            </a:r>
            <a:r>
              <a:rPr lang="en-US" sz="1200" i="1" dirty="0"/>
              <a:t>h</a:t>
            </a:r>
            <a:r>
              <a:rPr lang="ru-RU" sz="1200" baseline="-25000" dirty="0"/>
              <a:t>т</a:t>
            </a:r>
            <a:r>
              <a:rPr lang="ru-RU" sz="1200" dirty="0"/>
              <a:t> </a:t>
            </a:r>
            <a:r>
              <a:rPr lang="en-US" sz="1200" dirty="0"/>
              <a:t>&lt;</a:t>
            </a:r>
            <a:r>
              <a:rPr lang="ru-RU" sz="1200" dirty="0"/>
              <a:t> </a:t>
            </a:r>
            <a:r>
              <a:rPr lang="en-US" sz="1200" dirty="0"/>
              <a:t>2</a:t>
            </a:r>
            <a:r>
              <a:rPr lang="ru-RU" sz="1200" dirty="0"/>
              <a:t>мм 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0789990" y="5510325"/>
            <a:ext cx="93041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0,24 мм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416746" y="5343525"/>
            <a:ext cx="1373244" cy="54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5" name="Прямоугольник 124"/>
          <p:cNvSpPr/>
          <p:nvPr/>
        </p:nvSpPr>
        <p:spPr>
          <a:xfrm>
            <a:off x="9249438" y="5231702"/>
            <a:ext cx="2470970" cy="6941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4075622" y="4490952"/>
            <a:ext cx="1221972" cy="3044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TextBox 126"/>
          <p:cNvSpPr txBox="1"/>
          <p:nvPr/>
        </p:nvSpPr>
        <p:spPr>
          <a:xfrm>
            <a:off x="953864" y="4417487"/>
            <a:ext cx="15399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ru-RU" sz="800" dirty="0"/>
              <a:t>, мм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417048" y="6191283"/>
            <a:ext cx="15399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L</a:t>
            </a:r>
            <a:r>
              <a:rPr lang="ru-RU" sz="800" dirty="0"/>
              <a:t>, м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76500" y="4052365"/>
            <a:ext cx="3931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Продольная </a:t>
            </a:r>
            <a:r>
              <a:rPr lang="ru-RU" sz="1200" b="1" dirty="0" err="1"/>
              <a:t>разнотолщинность</a:t>
            </a:r>
            <a:r>
              <a:rPr lang="ru-RU" sz="1200" b="1" dirty="0"/>
              <a:t> подката</a:t>
            </a:r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Продукт</a:t>
            </a:r>
          </a:p>
        </p:txBody>
      </p:sp>
      <p:pic>
        <p:nvPicPr>
          <p:cNvPr id="32" name="Рисунок 3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29" y="2744804"/>
            <a:ext cx="4577944" cy="200842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90047" y="1866446"/>
            <a:ext cx="4513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Серповидность </a:t>
            </a:r>
            <a:r>
              <a:rPr lang="en-US" sz="1800" dirty="0"/>
              <a:t>&gt;</a:t>
            </a:r>
            <a:r>
              <a:rPr lang="ru-RU" sz="1800" dirty="0"/>
              <a:t>1 мм на 1 м длины </a:t>
            </a:r>
          </a:p>
          <a:p>
            <a:endParaRPr lang="ru-RU" sz="18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14758" y="1910730"/>
            <a:ext cx="3815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Результат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4554" y="5229865"/>
            <a:ext cx="2523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Марка стали </a:t>
            </a:r>
            <a:r>
              <a:rPr lang="en-US" sz="1400" dirty="0"/>
              <a:t>S600MC</a:t>
            </a:r>
            <a:endParaRPr lang="ru-RU" sz="1400" dirty="0"/>
          </a:p>
          <a:p>
            <a:r>
              <a:rPr lang="ru-RU" sz="1400" dirty="0"/>
              <a:t>Толщина 8 мм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965" y="2853666"/>
            <a:ext cx="6432512" cy="216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949176" y="5020603"/>
            <a:ext cx="25236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Сохранение плоской формы листового проката после продольного роспуска </a:t>
            </a:r>
          </a:p>
        </p:txBody>
      </p:sp>
    </p:spTree>
    <p:extLst>
      <p:ext uri="{BB962C8B-B14F-4D97-AF65-F5344CB8AC3E}">
        <p14:creationId xmlns:p14="http://schemas.microsoft.com/office/powerpoint/2010/main" val="1264829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рынка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19531" y="2475676"/>
            <a:ext cx="53415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3075" indent="-457200"/>
            <a:r>
              <a:rPr lang="ru-RU" sz="2800" dirty="0"/>
              <a:t>Металлургические комбинаты</a:t>
            </a:r>
          </a:p>
          <a:p>
            <a:pPr marL="473075" indent="-457200">
              <a:buFont typeface="Arial" pitchFamily="34" charset="0"/>
              <a:buChar char="•"/>
            </a:pPr>
            <a:endParaRPr lang="ru-RU" sz="2800" dirty="0"/>
          </a:p>
          <a:p>
            <a:pPr marL="473075" indent="-457200">
              <a:buFont typeface="Arial" pitchFamily="34" charset="0"/>
              <a:buChar char="•"/>
            </a:pPr>
            <a:endParaRPr lang="ru-RU" sz="2800" dirty="0"/>
          </a:p>
          <a:p>
            <a:pPr marL="473075" indent="-457200">
              <a:buFont typeface="Arial" pitchFamily="34" charset="0"/>
              <a:buChar char="•"/>
            </a:pPr>
            <a:endParaRPr lang="ru-RU" sz="2800" dirty="0"/>
          </a:p>
          <a:p>
            <a:pPr marL="473075" indent="-457200">
              <a:buFont typeface="Arial" pitchFamily="34" charset="0"/>
              <a:buChar char="•"/>
            </a:pPr>
            <a:endParaRPr lang="ru-RU" sz="2800" b="1" dirty="0"/>
          </a:p>
          <a:p>
            <a:pPr marL="473075" indent="-457200">
              <a:buFont typeface="Arial" pitchFamily="34" charset="0"/>
              <a:buChar char="•"/>
            </a:pPr>
            <a:endParaRPr lang="ru-RU" sz="2800" dirty="0"/>
          </a:p>
          <a:p>
            <a:pPr marL="473075" indent="-457200"/>
            <a:endParaRPr lang="ru-RU" sz="2800" dirty="0"/>
          </a:p>
        </p:txBody>
      </p:sp>
      <p:sp>
        <p:nvSpPr>
          <p:cNvPr id="8" name="Блок-схема: узел 7"/>
          <p:cNvSpPr/>
          <p:nvPr/>
        </p:nvSpPr>
        <p:spPr>
          <a:xfrm>
            <a:off x="571336" y="2475676"/>
            <a:ext cx="248195" cy="23513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80852" y="2310706"/>
            <a:ext cx="5135879" cy="2992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571336" y="1200048"/>
            <a:ext cx="5150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Основные потребители</a:t>
            </a:r>
            <a:r>
              <a:rPr lang="en-US" sz="2800" b="1" dirty="0"/>
              <a:t>: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17312" y="3628132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Производство 2022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46432" y="3622143"/>
            <a:ext cx="3334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Производство на 2023 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9037" y="4189687"/>
            <a:ext cx="1958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/>
              <a:t>478,37 тонн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62689" y="4189687"/>
            <a:ext cx="1958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/>
              <a:t>2853,23 тонн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87484" y="4926782"/>
            <a:ext cx="412311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Рост спроса в 6 раз!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706561-4EC6-003E-31F9-14F036ED694F}"/>
              </a:ext>
            </a:extLst>
          </p:cNvPr>
          <p:cNvSpPr txBox="1"/>
          <p:nvPr/>
        </p:nvSpPr>
        <p:spPr>
          <a:xfrm>
            <a:off x="1019037" y="5765074"/>
            <a:ext cx="5142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Экономический эффект составит 1.1 млн руб.</a:t>
            </a:r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сейчас?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933994" y="5746403"/>
            <a:ext cx="5907657" cy="530526"/>
          </a:xfrm>
        </p:spPr>
        <p:txBody>
          <a:bodyPr>
            <a:noAutofit/>
          </a:bodyPr>
          <a:lstStyle/>
          <a:p>
            <a:r>
              <a:rPr lang="ru-RU" sz="2400" dirty="0"/>
              <a:t>Высокие затраты на производство.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0" name="Объект 3"/>
          <p:cNvSpPr txBox="1">
            <a:spLocks/>
          </p:cNvSpPr>
          <p:nvPr/>
        </p:nvSpPr>
        <p:spPr>
          <a:xfrm>
            <a:off x="933994" y="4468737"/>
            <a:ext cx="5907657" cy="857865"/>
          </a:xfrm>
          <a:prstGeom prst="rect">
            <a:avLst/>
          </a:prstGeom>
        </p:spPr>
        <p:txBody>
          <a:bodyPr vert="horz" lIns="117226" tIns="58613" rIns="117226" bIns="58613" rtlCol="0">
            <a:no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Отсутствие импортной продукции на рынке.</a:t>
            </a:r>
          </a:p>
        </p:txBody>
      </p:sp>
      <p:sp>
        <p:nvSpPr>
          <p:cNvPr id="11" name="Блок-схема: узел 10"/>
          <p:cNvSpPr/>
          <p:nvPr/>
        </p:nvSpPr>
        <p:spPr>
          <a:xfrm>
            <a:off x="685799" y="4468737"/>
            <a:ext cx="248195" cy="23513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685799" y="1622471"/>
            <a:ext cx="248195" cy="23513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бъект 3"/>
          <p:cNvSpPr txBox="1">
            <a:spLocks/>
          </p:cNvSpPr>
          <p:nvPr/>
        </p:nvSpPr>
        <p:spPr>
          <a:xfrm>
            <a:off x="933994" y="2996446"/>
            <a:ext cx="5907657" cy="909730"/>
          </a:xfrm>
          <a:prstGeom prst="rect">
            <a:avLst/>
          </a:prstGeom>
        </p:spPr>
        <p:txBody>
          <a:bodyPr vert="horz" lIns="117226" tIns="58613" rIns="117226" bIns="58613" rtlCol="0">
            <a:noAutofit/>
          </a:bodyPr>
          <a:lstStyle/>
          <a:p>
            <a:pPr marL="2036" marR="0" lvl="0" indent="-2036" algn="l" defTabSz="117226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dirty="0"/>
              <a:t>Необходимость повышения качества отечественной продукции.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Блок-схема: узел 13"/>
          <p:cNvSpPr/>
          <p:nvPr/>
        </p:nvSpPr>
        <p:spPr>
          <a:xfrm>
            <a:off x="685799" y="3026578"/>
            <a:ext cx="248195" cy="23513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EE5F6A36-3BC9-9D6F-E11B-1F260F11A0E1}"/>
              </a:ext>
            </a:extLst>
          </p:cNvPr>
          <p:cNvSpPr/>
          <p:nvPr/>
        </p:nvSpPr>
        <p:spPr>
          <a:xfrm>
            <a:off x="680226" y="5740623"/>
            <a:ext cx="248195" cy="23513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33994" y="1652693"/>
            <a:ext cx="541538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Отсутствие аналогичных марок стали.</a:t>
            </a:r>
          </a:p>
        </p:txBody>
      </p:sp>
    </p:spTree>
    <p:extLst>
      <p:ext uri="{BB962C8B-B14F-4D97-AF65-F5344CB8AC3E}">
        <p14:creationId xmlns:p14="http://schemas.microsoft.com/office/powerpoint/2010/main" val="954396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5124" name="Picture 4" descr="https://sun9-23.userapi.com/impg/haabs0YOuSsq4TFyoRqp7c016eRCX_TI0I0jBw/zQn52s3OwtY.jpg?size=2160x2160&amp;quality=95&amp;sign=eef7aaee3a74b543dc5ea8c0cbec44e5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78" b="32698"/>
          <a:stretch/>
        </p:blipFill>
        <p:spPr bwMode="auto">
          <a:xfrm>
            <a:off x="4654833" y="2504247"/>
            <a:ext cx="1965037" cy="59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bmstu.ru/assets/images/logo/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058" y="2518263"/>
            <a:ext cx="2075847" cy="52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AEB3A9-D325-F94D-5187-7A5C54DCD93A}"/>
              </a:ext>
            </a:extLst>
          </p:cNvPr>
          <p:cNvSpPr txBox="1"/>
          <p:nvPr/>
        </p:nvSpPr>
        <p:spPr>
          <a:xfrm>
            <a:off x="311110" y="3133299"/>
            <a:ext cx="2877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Комплексность решения по геометрии, нагреву и затратам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1239D1-EFD4-7C6C-5573-47210AEFE88F}"/>
              </a:ext>
            </a:extLst>
          </p:cNvPr>
          <p:cNvSpPr txBox="1"/>
          <p:nvPr/>
        </p:nvSpPr>
        <p:spPr>
          <a:xfrm>
            <a:off x="3641386" y="2579049"/>
            <a:ext cx="71318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Мы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740BBAD-F376-8857-E77F-8DE045B6AE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37643"/>
          <a:stretch/>
        </p:blipFill>
        <p:spPr>
          <a:xfrm>
            <a:off x="9135333" y="2504247"/>
            <a:ext cx="1965037" cy="550436"/>
          </a:xfrm>
          <a:prstGeom prst="rect">
            <a:avLst/>
          </a:prstGeom>
        </p:spPr>
      </p:pic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3D26A879-FA40-974A-6CB2-96439E0AE4E2}"/>
              </a:ext>
            </a:extLst>
          </p:cNvPr>
          <p:cNvCxnSpPr>
            <a:cxnSpLocks/>
          </p:cNvCxnSpPr>
          <p:nvPr/>
        </p:nvCxnSpPr>
        <p:spPr>
          <a:xfrm>
            <a:off x="3188534" y="3133299"/>
            <a:ext cx="8227104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BD377218-C152-051F-17AA-8B51BF394093}"/>
              </a:ext>
            </a:extLst>
          </p:cNvPr>
          <p:cNvCxnSpPr>
            <a:cxnSpLocks/>
          </p:cNvCxnSpPr>
          <p:nvPr/>
        </p:nvCxnSpPr>
        <p:spPr>
          <a:xfrm>
            <a:off x="3188534" y="3931651"/>
            <a:ext cx="8227104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828DA1A-C05E-5C47-93F9-3C0CE25F29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014" y="3272199"/>
            <a:ext cx="512780" cy="51278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21E1A8F-7125-15D5-71F0-B20043FD8B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527" y="3272199"/>
            <a:ext cx="786213" cy="51274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91BF4641-A19E-953F-31F0-5D5D749881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461" y="3272891"/>
            <a:ext cx="512780" cy="51278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45521031-C793-4E5E-85A9-F0B9242D13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591" y="3272199"/>
            <a:ext cx="512780" cy="51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263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Главные конкурентные преимущества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469337-FAC2-BC72-3605-74A6FA15FC7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969" y="2312235"/>
            <a:ext cx="2507063" cy="1394554"/>
          </a:xfrm>
          <a:prstGeom prst="rect">
            <a:avLst/>
          </a:prstGeom>
          <a:noFill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AE5F1A-778F-7C43-3AEA-A7DE1D8DA1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332" y="2269963"/>
            <a:ext cx="1200746" cy="147910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113707F-BB72-7116-FD81-17007B882F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718" y="2341654"/>
            <a:ext cx="1375451" cy="13357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26C716E-79C5-F874-E0D6-7A2A1A6CABB6}"/>
              </a:ext>
            </a:extLst>
          </p:cNvPr>
          <p:cNvSpPr txBox="1"/>
          <p:nvPr/>
        </p:nvSpPr>
        <p:spPr>
          <a:xfrm>
            <a:off x="2183100" y="3792390"/>
            <a:ext cx="1646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Первые на рынке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196D7F-66F4-3C60-A24D-68865B269CD2}"/>
              </a:ext>
            </a:extLst>
          </p:cNvPr>
          <p:cNvSpPr txBox="1"/>
          <p:nvPr/>
        </p:nvSpPr>
        <p:spPr>
          <a:xfrm>
            <a:off x="5122107" y="3792956"/>
            <a:ext cx="1946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Простота внедрения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DA33E-74A9-79C1-203D-35C6DF60CDE2}"/>
              </a:ext>
            </a:extLst>
          </p:cNvPr>
          <p:cNvSpPr txBox="1"/>
          <p:nvPr/>
        </p:nvSpPr>
        <p:spPr>
          <a:xfrm>
            <a:off x="8079581" y="3792956"/>
            <a:ext cx="21237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Низкий уровень затрат</a:t>
            </a:r>
          </a:p>
        </p:txBody>
      </p:sp>
    </p:spTree>
    <p:extLst>
      <p:ext uri="{BB962C8B-B14F-4D97-AF65-F5344CB8AC3E}">
        <p14:creationId xmlns:p14="http://schemas.microsoft.com/office/powerpoint/2010/main" val="2025652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12" name="Овал 11"/>
          <p:cNvSpPr/>
          <p:nvPr/>
        </p:nvSpPr>
        <p:spPr>
          <a:xfrm>
            <a:off x="867103" y="1363096"/>
            <a:ext cx="2096813" cy="19233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56290" y="1998454"/>
            <a:ext cx="1718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Деньги</a:t>
            </a:r>
          </a:p>
        </p:txBody>
      </p:sp>
      <p:cxnSp>
        <p:nvCxnSpPr>
          <p:cNvPr id="15" name="Прямая со стрелкой 14"/>
          <p:cNvCxnSpPr>
            <a:stCxn id="29" idx="1"/>
            <a:endCxn id="12" idx="7"/>
          </p:cNvCxnSpPr>
          <p:nvPr/>
        </p:nvCxnSpPr>
        <p:spPr>
          <a:xfrm rot="10800000">
            <a:off x="2656846" y="1644770"/>
            <a:ext cx="322369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31" idx="1"/>
            <a:endCxn id="12" idx="6"/>
          </p:cNvCxnSpPr>
          <p:nvPr/>
        </p:nvCxnSpPr>
        <p:spPr>
          <a:xfrm rot="10800000">
            <a:off x="2963917" y="2324794"/>
            <a:ext cx="2916625" cy="8355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>
            <a:off x="2656846" y="3004815"/>
            <a:ext cx="3223696" cy="1977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880540" y="1067689"/>
            <a:ext cx="427245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Ежемесячная рассылка на потенциальных клиентов презентации предложения.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80541" y="2583229"/>
            <a:ext cx="554976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Выступление с презентацией на металлургических мероприятиях и выставках.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80542" y="4404822"/>
            <a:ext cx="318463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Работа с клиентами в </a:t>
            </a:r>
            <a:r>
              <a:rPr lang="ru-RU" dirty="0" err="1"/>
              <a:t>онлайн</a:t>
            </a:r>
            <a:r>
              <a:rPr lang="ru-RU" dirty="0"/>
              <a:t> и </a:t>
            </a:r>
            <a:r>
              <a:rPr lang="ru-RU" dirty="0" err="1"/>
              <a:t>оффлайн</a:t>
            </a:r>
            <a:r>
              <a:rPr lang="ru-RU" dirty="0"/>
              <a:t> режиме.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11110" y="4672836"/>
            <a:ext cx="501853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Снижение отбраковки по серповидности на 30%</a:t>
            </a:r>
          </a:p>
          <a:p>
            <a:r>
              <a:rPr lang="ru-RU" dirty="0"/>
              <a:t>Выплата за решение – 500000руб.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11110" y="4672836"/>
            <a:ext cx="4840015" cy="1154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33994" y="2705567"/>
            <a:ext cx="47004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/>
              <a:t>Внедрение технологического решения при производстве стали марки </a:t>
            </a:r>
            <a:r>
              <a:rPr lang="en-US" sz="2400" dirty="0"/>
              <a:t>S600MC</a:t>
            </a:r>
            <a:r>
              <a:rPr lang="ru-RU" sz="2400" dirty="0"/>
              <a:t> в производство.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568" y="1902529"/>
            <a:ext cx="5879845" cy="2498780"/>
          </a:xfrm>
          <a:prstGeom prst="rect">
            <a:avLst/>
          </a:prstGeom>
        </p:spPr>
      </p:pic>
      <p:sp>
        <p:nvSpPr>
          <p:cNvPr id="8" name="Блок-схема: узел 7"/>
          <p:cNvSpPr/>
          <p:nvPr/>
        </p:nvSpPr>
        <p:spPr>
          <a:xfrm>
            <a:off x="685799" y="2705567"/>
            <a:ext cx="248195" cy="23513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33992" y="3336586"/>
            <a:ext cx="10322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/>
              <a:t>Внедрение допусков в АСУ ТП и </a:t>
            </a:r>
            <a:r>
              <a:rPr lang="ru-RU" sz="2400" dirty="0" err="1"/>
              <a:t>автокарантина</a:t>
            </a:r>
            <a:r>
              <a:rPr lang="ru-RU" sz="2400" dirty="0"/>
              <a:t> в </a:t>
            </a:r>
            <a:r>
              <a:rPr lang="en-US" sz="2400" dirty="0"/>
              <a:t>Sherlock</a:t>
            </a:r>
            <a:r>
              <a:rPr lang="ru-RU" sz="2400" dirty="0"/>
              <a:t> к 2025 году.</a:t>
            </a:r>
          </a:p>
        </p:txBody>
      </p:sp>
      <p:sp>
        <p:nvSpPr>
          <p:cNvPr id="6" name="Блок-схема: узел 5"/>
          <p:cNvSpPr/>
          <p:nvPr/>
        </p:nvSpPr>
        <p:spPr>
          <a:xfrm>
            <a:off x="685798" y="3397983"/>
            <a:ext cx="248195" cy="23513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33995" y="1908803"/>
            <a:ext cx="10322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/>
              <a:t>Планируется рассмотреть режимы нагрева в методических печах.</a:t>
            </a:r>
          </a:p>
        </p:txBody>
      </p:sp>
      <p:sp>
        <p:nvSpPr>
          <p:cNvPr id="8" name="Блок-схема: узел 7"/>
          <p:cNvSpPr/>
          <p:nvPr/>
        </p:nvSpPr>
        <p:spPr>
          <a:xfrm>
            <a:off x="685801" y="1970200"/>
            <a:ext cx="248195" cy="23513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7BE005-D535-5AFD-3CE6-50FA0643B35C}"/>
              </a:ext>
            </a:extLst>
          </p:cNvPr>
          <p:cNvSpPr/>
          <p:nvPr/>
        </p:nvSpPr>
        <p:spPr>
          <a:xfrm>
            <a:off x="933996" y="4660629"/>
            <a:ext cx="10322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/>
              <a:t>Стратегия развития: 1-2 года.</a:t>
            </a:r>
          </a:p>
        </p:txBody>
      </p: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0AA42B86-22F7-4BED-8352-F018309208AC}"/>
              </a:ext>
            </a:extLst>
          </p:cNvPr>
          <p:cNvSpPr/>
          <p:nvPr/>
        </p:nvSpPr>
        <p:spPr>
          <a:xfrm>
            <a:off x="685802" y="4722026"/>
            <a:ext cx="248195" cy="23513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62274" y="1343045"/>
            <a:ext cx="34850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/>
              <a:t>Варлашов</a:t>
            </a:r>
            <a:r>
              <a:rPr lang="ru-RU" sz="2000" b="1" dirty="0"/>
              <a:t> </a:t>
            </a:r>
          </a:p>
          <a:p>
            <a:r>
              <a:rPr lang="ru-RU" sz="2000" b="1" dirty="0"/>
              <a:t>Станислав </a:t>
            </a:r>
          </a:p>
          <a:p>
            <a:r>
              <a:rPr lang="ru-RU" sz="2000" dirty="0"/>
              <a:t>Капитан команды</a:t>
            </a:r>
          </a:p>
          <a:p>
            <a:r>
              <a:rPr lang="en-US" sz="2000" dirty="0">
                <a:hlinkClick r:id="rId2"/>
              </a:rPr>
              <a:t>ss.varlashov@severstal.com</a:t>
            </a:r>
            <a:endParaRPr lang="en-US" sz="2000" dirty="0"/>
          </a:p>
          <a:p>
            <a:r>
              <a:rPr lang="en-US" sz="2000" dirty="0"/>
              <a:t>+79602990918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033082" y="3431516"/>
            <a:ext cx="3487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/>
              <a:t>Вершинин</a:t>
            </a:r>
            <a:r>
              <a:rPr lang="ru-RU" sz="2000" b="1" dirty="0"/>
              <a:t> Антон</a:t>
            </a:r>
          </a:p>
          <a:p>
            <a:r>
              <a:rPr lang="ru-RU" sz="2000" dirty="0"/>
              <a:t>Моделирование процессов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47746" y="4921655"/>
            <a:ext cx="3385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Анисимова Екатерина</a:t>
            </a:r>
          </a:p>
          <a:p>
            <a:r>
              <a:rPr lang="ru-RU" sz="2000" dirty="0" err="1"/>
              <a:t>Скрам-менеджер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563439" y="5006264"/>
            <a:ext cx="22294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Касьян Андрей</a:t>
            </a:r>
          </a:p>
          <a:p>
            <a:r>
              <a:rPr lang="ru-RU" sz="2000" dirty="0"/>
              <a:t>Работа с презентацией</a:t>
            </a:r>
            <a:r>
              <a:rPr lang="ru-RU" sz="2000" b="1" dirty="0"/>
              <a:t>  </a:t>
            </a:r>
          </a:p>
        </p:txBody>
      </p:sp>
      <p:pic>
        <p:nvPicPr>
          <p:cNvPr id="10" name="Рисунок 9" descr="Izobrazhenie_PNG-1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63439" y="2974261"/>
            <a:ext cx="1444956" cy="1850993"/>
          </a:xfrm>
          <a:prstGeom prst="ellipse">
            <a:avLst/>
          </a:prstGeom>
        </p:spPr>
      </p:pic>
      <p:pic>
        <p:nvPicPr>
          <p:cNvPr id="11" name="Рисунок 10" descr="hbyaJs01uo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1571" y="1033202"/>
            <a:ext cx="1570703" cy="1814739"/>
          </a:xfrm>
          <a:prstGeom prst="ellipse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E164A33-C352-2DAE-799B-D2E238A79AE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95703" y="4584185"/>
            <a:ext cx="1552043" cy="155204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8981302-FD43-438A-939E-009EB61321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0" b="12100"/>
          <a:stretch>
            <a:fillRect/>
          </a:stretch>
        </p:blipFill>
        <p:spPr>
          <a:xfrm>
            <a:off x="840970" y="4514382"/>
            <a:ext cx="1521304" cy="1522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1C3B7061F0718458875F63B9CC959DC" ma:contentTypeVersion="8" ma:contentTypeDescription="Создание документа." ma:contentTypeScope="" ma:versionID="3edd77e24973a60c0a633a7d9a397bdb">
  <xsd:schema xmlns:xsd="http://www.w3.org/2001/XMLSchema" xmlns:xs="http://www.w3.org/2001/XMLSchema" xmlns:p="http://schemas.microsoft.com/office/2006/metadata/properties" xmlns:ns2="186e3c5e-5893-4136-8389-b485df4dd16d" xmlns:ns3="6aca6e38-183e-4132-98c0-0310666a5cdf" targetNamespace="http://schemas.microsoft.com/office/2006/metadata/properties" ma:root="true" ma:fieldsID="2ca5a2084bc20092c5bb039757411d6a" ns2:_="" ns3:_="">
    <xsd:import namespace="186e3c5e-5893-4136-8389-b485df4dd16d"/>
    <xsd:import namespace="6aca6e38-183e-4132-98c0-0310666a5c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6e3c5e-5893-4136-8389-b485df4dd1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ca6e38-183e-4132-98c0-0310666a5cdf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6C4623-1896-4534-8FD1-7FBEB0363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6e3c5e-5893-4136-8389-b485df4dd16d"/>
    <ds:schemaRef ds:uri="6aca6e38-183e-4132-98c0-0310666a5c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200D7A-E42F-473E-ABEB-7993CB9305DC}">
  <ds:schemaRefs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6aca6e38-183e-4132-98c0-0310666a5cdf"/>
    <ds:schemaRef ds:uri="186e3c5e-5893-4136-8389-b485df4dd16d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3133</TotalTime>
  <Words>361</Words>
  <Application>Microsoft Office PowerPoint</Application>
  <PresentationFormat>Произвольный</PresentationFormat>
  <Paragraphs>96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Презентация</vt:lpstr>
      <vt:lpstr>Повышение эффективности нагрева слябов в методических печах для снижения серповидности горячекатаной рулонной стали для штрипсов</vt:lpstr>
      <vt:lpstr>Проблема</vt:lpstr>
      <vt:lpstr>Решение</vt:lpstr>
      <vt:lpstr>Продукт</vt:lpstr>
      <vt:lpstr>Анализ рынка</vt:lpstr>
      <vt:lpstr>Почему сейчас?</vt:lpstr>
      <vt:lpstr>Конкуренты</vt:lpstr>
      <vt:lpstr>Главные конкурентные преимущества</vt:lpstr>
      <vt:lpstr>Бизнес-модель</vt:lpstr>
      <vt:lpstr>Текущие результаты команды</vt:lpstr>
      <vt:lpstr>План развития стартап-проекта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Вершинин Антон Олегович</cp:lastModifiedBy>
  <cp:revision>366</cp:revision>
  <dcterms:created xsi:type="dcterms:W3CDTF">2022-04-04T12:37:27Z</dcterms:created>
  <dcterms:modified xsi:type="dcterms:W3CDTF">2023-11-29T08:27:56Z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0x010100C1C3B7061F0718458875F63B9CC959DC</vt:lpwstr>
  </property>
</Properties>
</file>