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82" r:id="rId4"/>
    <p:sldId id="258" r:id="rId5"/>
    <p:sldId id="259" r:id="rId6"/>
    <p:sldId id="261" r:id="rId7"/>
    <p:sldId id="270" r:id="rId8"/>
    <p:sldId id="272" r:id="rId9"/>
    <p:sldId id="264" r:id="rId10"/>
    <p:sldId id="285" r:id="rId11"/>
    <p:sldId id="286" r:id="rId12"/>
    <p:sldId id="260" r:id="rId13"/>
    <p:sldId id="287" r:id="rId14"/>
    <p:sldId id="288" r:id="rId15"/>
    <p:sldId id="266" r:id="rId16"/>
    <p:sldId id="277" r:id="rId17"/>
  </p:sldIdLst>
  <p:sldSz cx="18288000" cy="10287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Fraunces" panose="020B0604020202020204" charset="0"/>
      <p:regular r:id="rId22"/>
    </p:embeddedFont>
    <p:embeddedFont>
      <p:font typeface="Fraunces SemiBold" panose="020B0604020202020204" charset="0"/>
      <p:regular r:id="rId23"/>
    </p:embeddedFont>
    <p:embeddedFont>
      <p:font typeface="Montserrat" panose="00000500000000000000" pitchFamily="2" charset="-52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6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7" Type="http://schemas.openxmlformats.org/officeDocument/2006/relationships/image" Target="../media/image46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09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833851"/>
            <a:ext cx="18288000" cy="10906298"/>
          </a:xfrm>
          <a:custGeom>
            <a:avLst/>
            <a:gdLst/>
            <a:ahLst/>
            <a:cxnLst/>
            <a:rect l="l" t="t" r="r" b="b"/>
            <a:pathLst>
              <a:path w="18288000" h="10906298">
                <a:moveTo>
                  <a:pt x="0" y="0"/>
                </a:moveTo>
                <a:lnTo>
                  <a:pt x="18288000" y="0"/>
                </a:lnTo>
                <a:lnTo>
                  <a:pt x="18288000" y="10906298"/>
                </a:lnTo>
                <a:lnTo>
                  <a:pt x="0" y="109062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923044" y="3924300"/>
            <a:ext cx="11049000" cy="15088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3382"/>
              </a:lnSpc>
              <a:spcBef>
                <a:spcPct val="0"/>
              </a:spcBef>
            </a:pPr>
            <a:r>
              <a:rPr lang="ru-RU" sz="6500" b="1" dirty="0">
                <a:solidFill>
                  <a:schemeClr val="bg1"/>
                </a:solidFill>
                <a:effectLst/>
                <a:latin typeface="+mj-lt"/>
                <a:ea typeface="Segoe UI Black" panose="020B0A02040204020203" pitchFamily="34" charset="0"/>
              </a:rPr>
              <a:t>RGB-подсветка оркестра</a:t>
            </a:r>
            <a:endParaRPr lang="en-US" sz="6500" b="1" i="1" dirty="0">
              <a:solidFill>
                <a:schemeClr val="bg1"/>
              </a:solidFill>
              <a:latin typeface="+mj-lt"/>
              <a:ea typeface="Segoe UI Black" panose="020B0A02040204020203" pitchFamily="34" charset="0"/>
              <a:cs typeface="Fraunces SemiBold Italics"/>
              <a:sym typeface="Fraunces SemiBold Italic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0" y="4833851"/>
            <a:ext cx="18288000" cy="10906298"/>
          </a:xfrm>
          <a:custGeom>
            <a:avLst/>
            <a:gdLst/>
            <a:ahLst/>
            <a:cxnLst/>
            <a:rect l="l" t="t" r="r" b="b"/>
            <a:pathLst>
              <a:path w="18288000" h="10906298">
                <a:moveTo>
                  <a:pt x="0" y="0"/>
                </a:moveTo>
                <a:lnTo>
                  <a:pt x="18288000" y="0"/>
                </a:lnTo>
                <a:lnTo>
                  <a:pt x="18288000" y="10906298"/>
                </a:lnTo>
                <a:lnTo>
                  <a:pt x="0" y="109062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8" name="Freeform 8"/>
          <p:cNvSpPr/>
          <p:nvPr/>
        </p:nvSpPr>
        <p:spPr>
          <a:xfrm rot="-1383897">
            <a:off x="6816598" y="-3558345"/>
            <a:ext cx="12018747" cy="7952772"/>
          </a:xfrm>
          <a:custGeom>
            <a:avLst/>
            <a:gdLst/>
            <a:ahLst/>
            <a:cxnLst/>
            <a:rect l="l" t="t" r="r" b="b"/>
            <a:pathLst>
              <a:path w="12018747" h="7952772">
                <a:moveTo>
                  <a:pt x="0" y="0"/>
                </a:moveTo>
                <a:lnTo>
                  <a:pt x="12018747" y="0"/>
                </a:lnTo>
                <a:lnTo>
                  <a:pt x="12018747" y="7952772"/>
                </a:lnTo>
                <a:lnTo>
                  <a:pt x="0" y="79527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2957204">
            <a:off x="-3495622" y="-4694205"/>
            <a:ext cx="12018747" cy="7952772"/>
          </a:xfrm>
          <a:custGeom>
            <a:avLst/>
            <a:gdLst/>
            <a:ahLst/>
            <a:cxnLst/>
            <a:rect l="l" t="t" r="r" b="b"/>
            <a:pathLst>
              <a:path w="12018747" h="7952772">
                <a:moveTo>
                  <a:pt x="0" y="0"/>
                </a:moveTo>
                <a:lnTo>
                  <a:pt x="12018747" y="0"/>
                </a:lnTo>
                <a:lnTo>
                  <a:pt x="12018747" y="7952772"/>
                </a:lnTo>
                <a:lnTo>
                  <a:pt x="0" y="79527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0680DCE3-3F29-4285-BBFF-227B00BB6A5C}"/>
              </a:ext>
            </a:extLst>
          </p:cNvPr>
          <p:cNvSpPr txBox="1"/>
          <p:nvPr/>
        </p:nvSpPr>
        <p:spPr>
          <a:xfrm>
            <a:off x="5105400" y="5374391"/>
            <a:ext cx="4629714" cy="962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61"/>
              </a:lnSpc>
              <a:spcBef>
                <a:spcPct val="0"/>
              </a:spcBef>
            </a:pPr>
            <a:r>
              <a:rPr lang="ru-RU" sz="2758" b="1" dirty="0">
                <a:solidFill>
                  <a:srgbClr val="5FECC7"/>
                </a:solidFill>
                <a:latin typeface="+mj-lt"/>
                <a:ea typeface="Fraunces"/>
                <a:cs typeface="Fraunces"/>
                <a:sym typeface="Fraunces"/>
              </a:rPr>
              <a:t>Название команды:</a:t>
            </a:r>
          </a:p>
          <a:p>
            <a:pPr algn="l">
              <a:lnSpc>
                <a:spcPts val="3861"/>
              </a:lnSpc>
              <a:spcBef>
                <a:spcPct val="0"/>
              </a:spcBef>
            </a:pPr>
            <a:r>
              <a:rPr lang="en-US" sz="2758" b="1" dirty="0">
                <a:solidFill>
                  <a:srgbClr val="5FECC7"/>
                </a:solidFill>
                <a:latin typeface="+mj-lt"/>
                <a:ea typeface="Fraunces"/>
                <a:cs typeface="Fraunces"/>
                <a:sym typeface="Fraunces"/>
              </a:rPr>
              <a:t>Top 1 team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72027" y="2810273"/>
            <a:ext cx="5764541" cy="14671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Современные концерты всё чаще включают световые и визуальные эффекты. Музыкальные фестивали, выступления электронных и симфонических оркестров активно используют свет в своих постановках, создавая эффект полного погружения.</a:t>
            </a:r>
            <a:endParaRPr lang="ru-RU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567147" y="1477100"/>
            <a:ext cx="1307536" cy="1024633"/>
          </a:xfrm>
          <a:custGeom>
            <a:avLst/>
            <a:gdLst/>
            <a:ahLst/>
            <a:cxnLst/>
            <a:rect l="l" t="t" r="r" b="b"/>
            <a:pathLst>
              <a:path w="1307536" h="1024633">
                <a:moveTo>
                  <a:pt x="0" y="0"/>
                </a:moveTo>
                <a:lnTo>
                  <a:pt x="1307536" y="0"/>
                </a:lnTo>
                <a:lnTo>
                  <a:pt x="1307536" y="1024633"/>
                </a:lnTo>
                <a:lnTo>
                  <a:pt x="0" y="1024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6329032" y="1477100"/>
            <a:ext cx="1307536" cy="1024633"/>
          </a:xfrm>
          <a:custGeom>
            <a:avLst/>
            <a:gdLst/>
            <a:ahLst/>
            <a:cxnLst/>
            <a:rect l="l" t="t" r="r" b="b"/>
            <a:pathLst>
              <a:path w="1307536" h="1024633">
                <a:moveTo>
                  <a:pt x="0" y="0"/>
                </a:moveTo>
                <a:lnTo>
                  <a:pt x="1307536" y="0"/>
                </a:lnTo>
                <a:lnTo>
                  <a:pt x="1307536" y="1024633"/>
                </a:lnTo>
                <a:lnTo>
                  <a:pt x="0" y="1024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951023" y="1061003"/>
            <a:ext cx="3301668" cy="1780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776"/>
              </a:lnSpc>
              <a:spcBef>
                <a:spcPct val="0"/>
              </a:spcBef>
            </a:pPr>
            <a:r>
              <a:rPr lang="ru-RU" sz="2800" b="1" dirty="0">
                <a:effectLst/>
                <a:latin typeface="+mj-lt"/>
                <a:ea typeface="Times New Roman" panose="02020603050405020304" pitchFamily="18" charset="0"/>
              </a:rPr>
              <a:t>Рост популярности мультимедийных шоу</a:t>
            </a:r>
            <a:endParaRPr lang="en-US" sz="2800" u="none" dirty="0">
              <a:solidFill>
                <a:srgbClr val="000000"/>
              </a:solidFill>
              <a:latin typeface="+mj-lt"/>
              <a:ea typeface="Fraunces"/>
              <a:cs typeface="Fraunces"/>
              <a:sym typeface="Fraunce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868858" y="251866"/>
            <a:ext cx="6555658" cy="1092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00"/>
              </a:lnSpc>
              <a:spcBef>
                <a:spcPct val="0"/>
              </a:spcBef>
            </a:pPr>
            <a:r>
              <a:rPr lang="ru-RU" sz="6500" b="1" u="none" dirty="0">
                <a:solidFill>
                  <a:srgbClr val="000000"/>
                </a:solidFill>
                <a:latin typeface="Fraunces SemiBold"/>
                <a:ea typeface="Fraunces SemiBold"/>
                <a:cs typeface="Fraunces SemiBold"/>
                <a:sym typeface="Fraunces SemiBold"/>
              </a:rPr>
              <a:t>Актуальность</a:t>
            </a:r>
            <a:endParaRPr lang="en-US" sz="6500" b="1" u="none" dirty="0">
              <a:solidFill>
                <a:srgbClr val="000000"/>
              </a:solidFill>
              <a:latin typeface="Fraunces SemiBold"/>
              <a:ea typeface="Fraunces SemiBold"/>
              <a:cs typeface="Fraunces SemiBold"/>
              <a:sym typeface="Fraunces SemiBold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-362128" y="-868775"/>
            <a:ext cx="19012256" cy="1737551"/>
            <a:chOff x="0" y="0"/>
            <a:chExt cx="25349675" cy="231673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626069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>
              <a:off x="12670525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>
              <a:off x="1894664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-362128" y="9429862"/>
            <a:ext cx="19012256" cy="1737551"/>
            <a:chOff x="0" y="0"/>
            <a:chExt cx="25349675" cy="231673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>
              <a:off x="626069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>
              <a:off x="12670525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>
              <a:off x="1894664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29" name="TextBox 2">
            <a:extLst>
              <a:ext uri="{FF2B5EF4-FFF2-40B4-BE49-F238E27FC236}">
                <a16:creationId xmlns:a16="http://schemas.microsoft.com/office/drawing/2014/main" id="{9EC0C2C4-A899-4F20-A775-93AA69DD089C}"/>
              </a:ext>
            </a:extLst>
          </p:cNvPr>
          <p:cNvSpPr txBox="1"/>
          <p:nvPr/>
        </p:nvSpPr>
        <p:spPr>
          <a:xfrm>
            <a:off x="1872027" y="7077865"/>
            <a:ext cx="5764541" cy="1765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ea typeface="Times New Roman" panose="02020603050405020304" pitchFamily="18" charset="0"/>
              </a:rPr>
              <a:t>С развитием цифровых технологий аудитория привыкла к насыщенному визуальному контенту. Простое музыкальное выступление без дополнительного шоу воспринимается менее эмоционально, чем динамическое световое сопровождение, синхронизированное с музыкой.</a:t>
            </a:r>
            <a:endParaRPr lang="ru-RU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Freeform 3">
            <a:extLst>
              <a:ext uri="{FF2B5EF4-FFF2-40B4-BE49-F238E27FC236}">
                <a16:creationId xmlns:a16="http://schemas.microsoft.com/office/drawing/2014/main" id="{F4280DD7-DCBE-47E6-BC4C-0E3D81037BC2}"/>
              </a:ext>
            </a:extLst>
          </p:cNvPr>
          <p:cNvSpPr/>
          <p:nvPr/>
        </p:nvSpPr>
        <p:spPr>
          <a:xfrm>
            <a:off x="1567147" y="5744692"/>
            <a:ext cx="1307536" cy="1024633"/>
          </a:xfrm>
          <a:custGeom>
            <a:avLst/>
            <a:gdLst/>
            <a:ahLst/>
            <a:cxnLst/>
            <a:rect l="l" t="t" r="r" b="b"/>
            <a:pathLst>
              <a:path w="1307536" h="1024633">
                <a:moveTo>
                  <a:pt x="0" y="0"/>
                </a:moveTo>
                <a:lnTo>
                  <a:pt x="1307536" y="0"/>
                </a:lnTo>
                <a:lnTo>
                  <a:pt x="1307536" y="1024633"/>
                </a:lnTo>
                <a:lnTo>
                  <a:pt x="0" y="1024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4">
            <a:extLst>
              <a:ext uri="{FF2B5EF4-FFF2-40B4-BE49-F238E27FC236}">
                <a16:creationId xmlns:a16="http://schemas.microsoft.com/office/drawing/2014/main" id="{225C21CC-983B-47F3-87AF-CCDD83EAA1ED}"/>
              </a:ext>
            </a:extLst>
          </p:cNvPr>
          <p:cNvSpPr/>
          <p:nvPr/>
        </p:nvSpPr>
        <p:spPr>
          <a:xfrm>
            <a:off x="6329032" y="5744692"/>
            <a:ext cx="1307536" cy="1024633"/>
          </a:xfrm>
          <a:custGeom>
            <a:avLst/>
            <a:gdLst/>
            <a:ahLst/>
            <a:cxnLst/>
            <a:rect l="l" t="t" r="r" b="b"/>
            <a:pathLst>
              <a:path w="1307536" h="1024633">
                <a:moveTo>
                  <a:pt x="0" y="0"/>
                </a:moveTo>
                <a:lnTo>
                  <a:pt x="1307536" y="0"/>
                </a:lnTo>
                <a:lnTo>
                  <a:pt x="1307536" y="1024633"/>
                </a:lnTo>
                <a:lnTo>
                  <a:pt x="0" y="1024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2" name="TextBox 5">
            <a:extLst>
              <a:ext uri="{FF2B5EF4-FFF2-40B4-BE49-F238E27FC236}">
                <a16:creationId xmlns:a16="http://schemas.microsoft.com/office/drawing/2014/main" id="{5D8D157D-0637-47BF-B63D-DD60BEB90848}"/>
              </a:ext>
            </a:extLst>
          </p:cNvPr>
          <p:cNvSpPr txBox="1"/>
          <p:nvPr/>
        </p:nvSpPr>
        <p:spPr>
          <a:xfrm>
            <a:off x="2951023" y="5918246"/>
            <a:ext cx="3301668" cy="556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776"/>
              </a:lnSpc>
              <a:spcBef>
                <a:spcPct val="0"/>
              </a:spcBef>
            </a:pPr>
            <a:r>
              <a:rPr lang="ru-RU" sz="2800" b="1" dirty="0">
                <a:effectLst/>
                <a:latin typeface="+mj-lt"/>
                <a:ea typeface="Times New Roman" panose="02020603050405020304" pitchFamily="18" charset="0"/>
              </a:rPr>
              <a:t>Ожидания зрителей</a:t>
            </a:r>
            <a:endParaRPr lang="en-US" sz="2800" u="none" dirty="0">
              <a:solidFill>
                <a:srgbClr val="000000"/>
              </a:solidFill>
              <a:latin typeface="+mj-lt"/>
              <a:ea typeface="Fraunces"/>
              <a:cs typeface="Fraunces"/>
              <a:sym typeface="Fraunces"/>
            </a:endParaRPr>
          </a:p>
        </p:txBody>
      </p:sp>
      <p:sp>
        <p:nvSpPr>
          <p:cNvPr id="33" name="TextBox 2">
            <a:extLst>
              <a:ext uri="{FF2B5EF4-FFF2-40B4-BE49-F238E27FC236}">
                <a16:creationId xmlns:a16="http://schemas.microsoft.com/office/drawing/2014/main" id="{5DFE93AE-749B-4A3E-9869-8BEA97A3F097}"/>
              </a:ext>
            </a:extLst>
          </p:cNvPr>
          <p:cNvSpPr txBox="1"/>
          <p:nvPr/>
        </p:nvSpPr>
        <p:spPr>
          <a:xfrm>
            <a:off x="10956312" y="2810273"/>
            <a:ext cx="5764541" cy="17635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ea typeface="Times New Roman" panose="02020603050405020304" pitchFamily="18" charset="0"/>
              </a:rPr>
              <a:t>Современные решения для светового оформления требуют сложного ручного программирования или управления во время концерта. Интеллектуальная RGB-подсветка, автоматически синхронизируемая с музыкой, позволяет снизить затраты на техническое обслуживание и улучшить качество шоу.</a:t>
            </a:r>
            <a:endParaRPr lang="ru-RU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Freeform 3">
            <a:extLst>
              <a:ext uri="{FF2B5EF4-FFF2-40B4-BE49-F238E27FC236}">
                <a16:creationId xmlns:a16="http://schemas.microsoft.com/office/drawing/2014/main" id="{AA69EC2B-C089-4ACC-BB08-4B1CF9DABAA9}"/>
              </a:ext>
            </a:extLst>
          </p:cNvPr>
          <p:cNvSpPr/>
          <p:nvPr/>
        </p:nvSpPr>
        <p:spPr>
          <a:xfrm>
            <a:off x="10651432" y="1477100"/>
            <a:ext cx="1307536" cy="1024633"/>
          </a:xfrm>
          <a:custGeom>
            <a:avLst/>
            <a:gdLst/>
            <a:ahLst/>
            <a:cxnLst/>
            <a:rect l="l" t="t" r="r" b="b"/>
            <a:pathLst>
              <a:path w="1307536" h="1024633">
                <a:moveTo>
                  <a:pt x="0" y="0"/>
                </a:moveTo>
                <a:lnTo>
                  <a:pt x="1307536" y="0"/>
                </a:lnTo>
                <a:lnTo>
                  <a:pt x="1307536" y="1024633"/>
                </a:lnTo>
                <a:lnTo>
                  <a:pt x="0" y="1024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4">
            <a:extLst>
              <a:ext uri="{FF2B5EF4-FFF2-40B4-BE49-F238E27FC236}">
                <a16:creationId xmlns:a16="http://schemas.microsoft.com/office/drawing/2014/main" id="{F9CE2415-D021-40B6-9698-714C960526BF}"/>
              </a:ext>
            </a:extLst>
          </p:cNvPr>
          <p:cNvSpPr/>
          <p:nvPr/>
        </p:nvSpPr>
        <p:spPr>
          <a:xfrm>
            <a:off x="15413317" y="1477100"/>
            <a:ext cx="1307536" cy="1024633"/>
          </a:xfrm>
          <a:custGeom>
            <a:avLst/>
            <a:gdLst/>
            <a:ahLst/>
            <a:cxnLst/>
            <a:rect l="l" t="t" r="r" b="b"/>
            <a:pathLst>
              <a:path w="1307536" h="1024633">
                <a:moveTo>
                  <a:pt x="0" y="0"/>
                </a:moveTo>
                <a:lnTo>
                  <a:pt x="1307536" y="0"/>
                </a:lnTo>
                <a:lnTo>
                  <a:pt x="1307536" y="1024633"/>
                </a:lnTo>
                <a:lnTo>
                  <a:pt x="0" y="1024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6" name="TextBox 5">
            <a:extLst>
              <a:ext uri="{FF2B5EF4-FFF2-40B4-BE49-F238E27FC236}">
                <a16:creationId xmlns:a16="http://schemas.microsoft.com/office/drawing/2014/main" id="{DEEAF2B0-2B0F-4147-921F-BC32067258DE}"/>
              </a:ext>
            </a:extLst>
          </p:cNvPr>
          <p:cNvSpPr txBox="1"/>
          <p:nvPr/>
        </p:nvSpPr>
        <p:spPr>
          <a:xfrm>
            <a:off x="12035308" y="1061003"/>
            <a:ext cx="3301668" cy="1780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776"/>
              </a:lnSpc>
              <a:spcBef>
                <a:spcPct val="0"/>
              </a:spcBef>
            </a:pPr>
            <a:r>
              <a:rPr lang="ru-RU" sz="2800" b="1" dirty="0">
                <a:effectLst/>
                <a:latin typeface="+mj-lt"/>
                <a:ea typeface="Times New Roman" panose="02020603050405020304" pitchFamily="18" charset="0"/>
              </a:rPr>
              <a:t>Автоматизация концертных процессов</a:t>
            </a:r>
            <a:endParaRPr lang="en-US" sz="2800" u="none" dirty="0">
              <a:solidFill>
                <a:srgbClr val="000000"/>
              </a:solidFill>
              <a:latin typeface="+mj-lt"/>
              <a:ea typeface="Fraunces"/>
              <a:cs typeface="Fraunces"/>
              <a:sym typeface="Fraunces"/>
            </a:endParaRPr>
          </a:p>
        </p:txBody>
      </p:sp>
      <p:sp>
        <p:nvSpPr>
          <p:cNvPr id="37" name="TextBox 2">
            <a:extLst>
              <a:ext uri="{FF2B5EF4-FFF2-40B4-BE49-F238E27FC236}">
                <a16:creationId xmlns:a16="http://schemas.microsoft.com/office/drawing/2014/main" id="{DBA94F7C-FDAF-4B8C-B906-3CC5D7F5610E}"/>
              </a:ext>
            </a:extLst>
          </p:cNvPr>
          <p:cNvSpPr txBox="1"/>
          <p:nvPr/>
        </p:nvSpPr>
        <p:spPr>
          <a:xfrm>
            <a:off x="10956312" y="7077865"/>
            <a:ext cx="5764541" cy="14671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ea typeface="Times New Roman" panose="02020603050405020304" pitchFamily="18" charset="0"/>
              </a:rPr>
              <a:t>Развитие LED-технологий сделало динамическую подсветку более доступной. Теперь подобные решения могут использоваться не только на крупных сценах, но и в камерных залах, театрах и небольших музыкальных коллективах.</a:t>
            </a:r>
            <a:endParaRPr lang="ru-RU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Freeform 3">
            <a:extLst>
              <a:ext uri="{FF2B5EF4-FFF2-40B4-BE49-F238E27FC236}">
                <a16:creationId xmlns:a16="http://schemas.microsoft.com/office/drawing/2014/main" id="{212A5B6C-830B-4CB3-A897-50F411D8D978}"/>
              </a:ext>
            </a:extLst>
          </p:cNvPr>
          <p:cNvSpPr/>
          <p:nvPr/>
        </p:nvSpPr>
        <p:spPr>
          <a:xfrm>
            <a:off x="10651432" y="5744692"/>
            <a:ext cx="1307536" cy="1024633"/>
          </a:xfrm>
          <a:custGeom>
            <a:avLst/>
            <a:gdLst/>
            <a:ahLst/>
            <a:cxnLst/>
            <a:rect l="l" t="t" r="r" b="b"/>
            <a:pathLst>
              <a:path w="1307536" h="1024633">
                <a:moveTo>
                  <a:pt x="0" y="0"/>
                </a:moveTo>
                <a:lnTo>
                  <a:pt x="1307536" y="0"/>
                </a:lnTo>
                <a:lnTo>
                  <a:pt x="1307536" y="1024633"/>
                </a:lnTo>
                <a:lnTo>
                  <a:pt x="0" y="1024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9" name="Freeform 4">
            <a:extLst>
              <a:ext uri="{FF2B5EF4-FFF2-40B4-BE49-F238E27FC236}">
                <a16:creationId xmlns:a16="http://schemas.microsoft.com/office/drawing/2014/main" id="{9851029B-DAB0-4FA8-A429-C3D7975AD554}"/>
              </a:ext>
            </a:extLst>
          </p:cNvPr>
          <p:cNvSpPr/>
          <p:nvPr/>
        </p:nvSpPr>
        <p:spPr>
          <a:xfrm>
            <a:off x="15413317" y="5744692"/>
            <a:ext cx="1307536" cy="1024633"/>
          </a:xfrm>
          <a:custGeom>
            <a:avLst/>
            <a:gdLst/>
            <a:ahLst/>
            <a:cxnLst/>
            <a:rect l="l" t="t" r="r" b="b"/>
            <a:pathLst>
              <a:path w="1307536" h="1024633">
                <a:moveTo>
                  <a:pt x="0" y="0"/>
                </a:moveTo>
                <a:lnTo>
                  <a:pt x="1307536" y="0"/>
                </a:lnTo>
                <a:lnTo>
                  <a:pt x="1307536" y="1024633"/>
                </a:lnTo>
                <a:lnTo>
                  <a:pt x="0" y="1024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0" name="TextBox 5">
            <a:extLst>
              <a:ext uri="{FF2B5EF4-FFF2-40B4-BE49-F238E27FC236}">
                <a16:creationId xmlns:a16="http://schemas.microsoft.com/office/drawing/2014/main" id="{567861EF-E628-4454-9C7E-72825B6B209C}"/>
              </a:ext>
            </a:extLst>
          </p:cNvPr>
          <p:cNvSpPr txBox="1"/>
          <p:nvPr/>
        </p:nvSpPr>
        <p:spPr>
          <a:xfrm>
            <a:off x="11808785" y="5598658"/>
            <a:ext cx="3754716" cy="11651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776"/>
              </a:lnSpc>
              <a:spcBef>
                <a:spcPct val="0"/>
              </a:spcBef>
            </a:pPr>
            <a:r>
              <a:rPr lang="ru-RU" sz="2800" b="1" dirty="0">
                <a:effectLst/>
                <a:latin typeface="+mj-lt"/>
                <a:ea typeface="Times New Roman" panose="02020603050405020304" pitchFamily="18" charset="0"/>
              </a:rPr>
              <a:t>Доступность технологий</a:t>
            </a:r>
            <a:endParaRPr lang="en-US" sz="2800" u="none" dirty="0">
              <a:solidFill>
                <a:srgbClr val="000000"/>
              </a:solidFill>
              <a:latin typeface="+mj-lt"/>
              <a:ea typeface="Fraunces"/>
              <a:cs typeface="Fraunces"/>
              <a:sym typeface="Fraunce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72027" y="2810273"/>
            <a:ext cx="5764541" cy="11708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ea typeface="Calibri" panose="020F0502020204030204" pitchFamily="34" charset="0"/>
              </a:rPr>
              <a:t>Визуальное сопровождение классической музыки ограничено традиционным сценическим освещением, которое не всегда учитывает особенности музыкального исполнения.</a:t>
            </a:r>
            <a:endParaRPr lang="ru-RU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567147" y="1477100"/>
            <a:ext cx="1307536" cy="1024633"/>
          </a:xfrm>
          <a:custGeom>
            <a:avLst/>
            <a:gdLst/>
            <a:ahLst/>
            <a:cxnLst/>
            <a:rect l="l" t="t" r="r" b="b"/>
            <a:pathLst>
              <a:path w="1307536" h="1024633">
                <a:moveTo>
                  <a:pt x="0" y="0"/>
                </a:moveTo>
                <a:lnTo>
                  <a:pt x="1307536" y="0"/>
                </a:lnTo>
                <a:lnTo>
                  <a:pt x="1307536" y="1024633"/>
                </a:lnTo>
                <a:lnTo>
                  <a:pt x="0" y="1024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6329032" y="1477100"/>
            <a:ext cx="1307536" cy="1024633"/>
          </a:xfrm>
          <a:custGeom>
            <a:avLst/>
            <a:gdLst/>
            <a:ahLst/>
            <a:cxnLst/>
            <a:rect l="l" t="t" r="r" b="b"/>
            <a:pathLst>
              <a:path w="1307536" h="1024633">
                <a:moveTo>
                  <a:pt x="0" y="0"/>
                </a:moveTo>
                <a:lnTo>
                  <a:pt x="1307536" y="0"/>
                </a:lnTo>
                <a:lnTo>
                  <a:pt x="1307536" y="1024633"/>
                </a:lnTo>
                <a:lnTo>
                  <a:pt x="0" y="1024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951023" y="1061003"/>
            <a:ext cx="3301668" cy="1780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776"/>
              </a:lnSpc>
              <a:spcBef>
                <a:spcPct val="0"/>
              </a:spcBef>
            </a:pPr>
            <a:r>
              <a:rPr lang="ru-RU" sz="2800" b="1" dirty="0">
                <a:effectLst/>
                <a:latin typeface="+mj-lt"/>
                <a:ea typeface="Calibri" panose="020F0502020204030204" pitchFamily="34" charset="0"/>
              </a:rPr>
              <a:t>Ограниченность традиционного освещения</a:t>
            </a:r>
            <a:endParaRPr lang="en-US" sz="2800" u="none" dirty="0">
              <a:solidFill>
                <a:srgbClr val="000000"/>
              </a:solidFill>
              <a:latin typeface="+mj-lt"/>
              <a:ea typeface="Fraunces"/>
              <a:cs typeface="Fraunces"/>
              <a:sym typeface="Fraunce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868858" y="251866"/>
            <a:ext cx="6555658" cy="1092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00"/>
              </a:lnSpc>
              <a:spcBef>
                <a:spcPct val="0"/>
              </a:spcBef>
            </a:pPr>
            <a:r>
              <a:rPr lang="ru-RU" sz="6500" b="1" u="none" dirty="0">
                <a:solidFill>
                  <a:srgbClr val="000000"/>
                </a:solidFill>
                <a:latin typeface="+mj-lt"/>
                <a:ea typeface="Fraunces SemiBold"/>
                <a:cs typeface="Fraunces SemiBold"/>
                <a:sym typeface="Fraunces SemiBold"/>
              </a:rPr>
              <a:t>Проблема</a:t>
            </a:r>
            <a:endParaRPr lang="en-US" sz="6500" b="1" u="none" dirty="0">
              <a:solidFill>
                <a:srgbClr val="000000"/>
              </a:solidFill>
              <a:latin typeface="+mj-lt"/>
              <a:ea typeface="Fraunces SemiBold"/>
              <a:cs typeface="Fraunces SemiBold"/>
              <a:sym typeface="Fraunces SemiBold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-362128" y="-868775"/>
            <a:ext cx="19012256" cy="1737551"/>
            <a:chOff x="0" y="0"/>
            <a:chExt cx="25349675" cy="231673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626069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>
              <a:off x="12670525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>
              <a:off x="1894664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-362128" y="9429862"/>
            <a:ext cx="19012256" cy="1737551"/>
            <a:chOff x="0" y="0"/>
            <a:chExt cx="25349675" cy="231673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>
              <a:off x="626069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>
              <a:off x="12670525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>
              <a:off x="1894664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29" name="TextBox 2">
            <a:extLst>
              <a:ext uri="{FF2B5EF4-FFF2-40B4-BE49-F238E27FC236}">
                <a16:creationId xmlns:a16="http://schemas.microsoft.com/office/drawing/2014/main" id="{9EC0C2C4-A899-4F20-A775-93AA69DD089C}"/>
              </a:ext>
            </a:extLst>
          </p:cNvPr>
          <p:cNvSpPr txBox="1"/>
          <p:nvPr/>
        </p:nvSpPr>
        <p:spPr>
          <a:xfrm>
            <a:off x="1872027" y="7077865"/>
            <a:ext cx="5764541" cy="5781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ea typeface="Calibri" panose="020F0502020204030204" pitchFamily="34" charset="0"/>
              </a:rPr>
              <a:t>Ручное управление светом требует отдельного оператора, что увеличивает затраты на постановку шоу.</a:t>
            </a:r>
            <a:endParaRPr lang="ru-RU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Freeform 3">
            <a:extLst>
              <a:ext uri="{FF2B5EF4-FFF2-40B4-BE49-F238E27FC236}">
                <a16:creationId xmlns:a16="http://schemas.microsoft.com/office/drawing/2014/main" id="{F4280DD7-DCBE-47E6-BC4C-0E3D81037BC2}"/>
              </a:ext>
            </a:extLst>
          </p:cNvPr>
          <p:cNvSpPr/>
          <p:nvPr/>
        </p:nvSpPr>
        <p:spPr>
          <a:xfrm>
            <a:off x="1567147" y="5744692"/>
            <a:ext cx="1307536" cy="1024633"/>
          </a:xfrm>
          <a:custGeom>
            <a:avLst/>
            <a:gdLst/>
            <a:ahLst/>
            <a:cxnLst/>
            <a:rect l="l" t="t" r="r" b="b"/>
            <a:pathLst>
              <a:path w="1307536" h="1024633">
                <a:moveTo>
                  <a:pt x="0" y="0"/>
                </a:moveTo>
                <a:lnTo>
                  <a:pt x="1307536" y="0"/>
                </a:lnTo>
                <a:lnTo>
                  <a:pt x="1307536" y="1024633"/>
                </a:lnTo>
                <a:lnTo>
                  <a:pt x="0" y="1024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4">
            <a:extLst>
              <a:ext uri="{FF2B5EF4-FFF2-40B4-BE49-F238E27FC236}">
                <a16:creationId xmlns:a16="http://schemas.microsoft.com/office/drawing/2014/main" id="{225C21CC-983B-47F3-87AF-CCDD83EAA1ED}"/>
              </a:ext>
            </a:extLst>
          </p:cNvPr>
          <p:cNvSpPr/>
          <p:nvPr/>
        </p:nvSpPr>
        <p:spPr>
          <a:xfrm>
            <a:off x="6329032" y="5744692"/>
            <a:ext cx="1307536" cy="1024633"/>
          </a:xfrm>
          <a:custGeom>
            <a:avLst/>
            <a:gdLst/>
            <a:ahLst/>
            <a:cxnLst/>
            <a:rect l="l" t="t" r="r" b="b"/>
            <a:pathLst>
              <a:path w="1307536" h="1024633">
                <a:moveTo>
                  <a:pt x="0" y="0"/>
                </a:moveTo>
                <a:lnTo>
                  <a:pt x="1307536" y="0"/>
                </a:lnTo>
                <a:lnTo>
                  <a:pt x="1307536" y="1024633"/>
                </a:lnTo>
                <a:lnTo>
                  <a:pt x="0" y="1024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2" name="TextBox 5">
            <a:extLst>
              <a:ext uri="{FF2B5EF4-FFF2-40B4-BE49-F238E27FC236}">
                <a16:creationId xmlns:a16="http://schemas.microsoft.com/office/drawing/2014/main" id="{5D8D157D-0637-47BF-B63D-DD60BEB90848}"/>
              </a:ext>
            </a:extLst>
          </p:cNvPr>
          <p:cNvSpPr txBox="1"/>
          <p:nvPr/>
        </p:nvSpPr>
        <p:spPr>
          <a:xfrm>
            <a:off x="2961909" y="5598658"/>
            <a:ext cx="3301668" cy="1165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776"/>
              </a:lnSpc>
              <a:spcBef>
                <a:spcPct val="0"/>
              </a:spcBef>
            </a:pPr>
            <a:r>
              <a:rPr lang="ru-RU" sz="2800" b="1" dirty="0">
                <a:effectLst/>
                <a:latin typeface="+mj-lt"/>
                <a:ea typeface="Calibri" panose="020F0502020204030204" pitchFamily="34" charset="0"/>
              </a:rPr>
              <a:t>Высокие затраты на управление светом</a:t>
            </a:r>
            <a:endParaRPr lang="en-US" sz="2800" u="none" dirty="0">
              <a:solidFill>
                <a:srgbClr val="000000"/>
              </a:solidFill>
              <a:latin typeface="+mj-lt"/>
              <a:ea typeface="Fraunces"/>
              <a:cs typeface="Fraunces"/>
              <a:sym typeface="Fraunces"/>
            </a:endParaRPr>
          </a:p>
        </p:txBody>
      </p:sp>
      <p:sp>
        <p:nvSpPr>
          <p:cNvPr id="33" name="TextBox 2">
            <a:extLst>
              <a:ext uri="{FF2B5EF4-FFF2-40B4-BE49-F238E27FC236}">
                <a16:creationId xmlns:a16="http://schemas.microsoft.com/office/drawing/2014/main" id="{5DFE93AE-749B-4A3E-9869-8BEA97A3F097}"/>
              </a:ext>
            </a:extLst>
          </p:cNvPr>
          <p:cNvSpPr txBox="1"/>
          <p:nvPr/>
        </p:nvSpPr>
        <p:spPr>
          <a:xfrm>
            <a:off x="10956312" y="2810273"/>
            <a:ext cx="5764541" cy="8744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Отсутствие синхронизации между световыми эффектами и музыкой, что снижает погружение зрителей в атмосферу произведения.</a:t>
            </a:r>
          </a:p>
        </p:txBody>
      </p:sp>
      <p:sp>
        <p:nvSpPr>
          <p:cNvPr id="34" name="Freeform 3">
            <a:extLst>
              <a:ext uri="{FF2B5EF4-FFF2-40B4-BE49-F238E27FC236}">
                <a16:creationId xmlns:a16="http://schemas.microsoft.com/office/drawing/2014/main" id="{AA69EC2B-C089-4ACC-BB08-4B1CF9DABAA9}"/>
              </a:ext>
            </a:extLst>
          </p:cNvPr>
          <p:cNvSpPr/>
          <p:nvPr/>
        </p:nvSpPr>
        <p:spPr>
          <a:xfrm>
            <a:off x="10651432" y="1477100"/>
            <a:ext cx="1307536" cy="1024633"/>
          </a:xfrm>
          <a:custGeom>
            <a:avLst/>
            <a:gdLst/>
            <a:ahLst/>
            <a:cxnLst/>
            <a:rect l="l" t="t" r="r" b="b"/>
            <a:pathLst>
              <a:path w="1307536" h="1024633">
                <a:moveTo>
                  <a:pt x="0" y="0"/>
                </a:moveTo>
                <a:lnTo>
                  <a:pt x="1307536" y="0"/>
                </a:lnTo>
                <a:lnTo>
                  <a:pt x="1307536" y="1024633"/>
                </a:lnTo>
                <a:lnTo>
                  <a:pt x="0" y="1024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4">
            <a:extLst>
              <a:ext uri="{FF2B5EF4-FFF2-40B4-BE49-F238E27FC236}">
                <a16:creationId xmlns:a16="http://schemas.microsoft.com/office/drawing/2014/main" id="{F9CE2415-D021-40B6-9698-714C960526BF}"/>
              </a:ext>
            </a:extLst>
          </p:cNvPr>
          <p:cNvSpPr/>
          <p:nvPr/>
        </p:nvSpPr>
        <p:spPr>
          <a:xfrm>
            <a:off x="15413317" y="1477100"/>
            <a:ext cx="1307536" cy="1024633"/>
          </a:xfrm>
          <a:custGeom>
            <a:avLst/>
            <a:gdLst/>
            <a:ahLst/>
            <a:cxnLst/>
            <a:rect l="l" t="t" r="r" b="b"/>
            <a:pathLst>
              <a:path w="1307536" h="1024633">
                <a:moveTo>
                  <a:pt x="0" y="0"/>
                </a:moveTo>
                <a:lnTo>
                  <a:pt x="1307536" y="0"/>
                </a:lnTo>
                <a:lnTo>
                  <a:pt x="1307536" y="1024633"/>
                </a:lnTo>
                <a:lnTo>
                  <a:pt x="0" y="1024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6" name="TextBox 5">
            <a:extLst>
              <a:ext uri="{FF2B5EF4-FFF2-40B4-BE49-F238E27FC236}">
                <a16:creationId xmlns:a16="http://schemas.microsoft.com/office/drawing/2014/main" id="{DEEAF2B0-2B0F-4147-921F-BC32067258DE}"/>
              </a:ext>
            </a:extLst>
          </p:cNvPr>
          <p:cNvSpPr txBox="1"/>
          <p:nvPr/>
        </p:nvSpPr>
        <p:spPr>
          <a:xfrm>
            <a:off x="12035308" y="1061003"/>
            <a:ext cx="3301668" cy="1780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776"/>
              </a:lnSpc>
              <a:spcBef>
                <a:spcPct val="0"/>
              </a:spcBef>
            </a:pPr>
            <a:r>
              <a:rPr lang="ru-RU" sz="2800" b="1" dirty="0">
                <a:effectLst/>
                <a:latin typeface="+mj-lt"/>
                <a:ea typeface="Calibri" panose="020F0502020204030204" pitchFamily="34" charset="0"/>
              </a:rPr>
              <a:t>Отсутствие синхронизации света и музыки</a:t>
            </a:r>
            <a:endParaRPr lang="en-US" sz="2800" u="none" dirty="0">
              <a:solidFill>
                <a:srgbClr val="000000"/>
              </a:solidFill>
              <a:latin typeface="+mj-lt"/>
              <a:ea typeface="Fraunces"/>
              <a:cs typeface="Fraunces"/>
              <a:sym typeface="Fraunces"/>
            </a:endParaRPr>
          </a:p>
        </p:txBody>
      </p:sp>
      <p:sp>
        <p:nvSpPr>
          <p:cNvPr id="37" name="TextBox 2">
            <a:extLst>
              <a:ext uri="{FF2B5EF4-FFF2-40B4-BE49-F238E27FC236}">
                <a16:creationId xmlns:a16="http://schemas.microsoft.com/office/drawing/2014/main" id="{DBA94F7C-FDAF-4B8C-B906-3CC5D7F5610E}"/>
              </a:ext>
            </a:extLst>
          </p:cNvPr>
          <p:cNvSpPr txBox="1"/>
          <p:nvPr/>
        </p:nvSpPr>
        <p:spPr>
          <a:xfrm>
            <a:off x="10956312" y="7077865"/>
            <a:ext cx="5764541" cy="8744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ea typeface="Calibri" panose="020F0502020204030204" pitchFamily="34" charset="0"/>
              </a:rPr>
              <a:t>Существующие световые системы не адаптированы для индивидуального освещения каждого музыканта в оркестре.</a:t>
            </a:r>
            <a:endParaRPr lang="ru-RU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Freeform 3">
            <a:extLst>
              <a:ext uri="{FF2B5EF4-FFF2-40B4-BE49-F238E27FC236}">
                <a16:creationId xmlns:a16="http://schemas.microsoft.com/office/drawing/2014/main" id="{212A5B6C-830B-4CB3-A897-50F411D8D978}"/>
              </a:ext>
            </a:extLst>
          </p:cNvPr>
          <p:cNvSpPr/>
          <p:nvPr/>
        </p:nvSpPr>
        <p:spPr>
          <a:xfrm>
            <a:off x="10651432" y="5744692"/>
            <a:ext cx="1307536" cy="1024633"/>
          </a:xfrm>
          <a:custGeom>
            <a:avLst/>
            <a:gdLst/>
            <a:ahLst/>
            <a:cxnLst/>
            <a:rect l="l" t="t" r="r" b="b"/>
            <a:pathLst>
              <a:path w="1307536" h="1024633">
                <a:moveTo>
                  <a:pt x="0" y="0"/>
                </a:moveTo>
                <a:lnTo>
                  <a:pt x="1307536" y="0"/>
                </a:lnTo>
                <a:lnTo>
                  <a:pt x="1307536" y="1024633"/>
                </a:lnTo>
                <a:lnTo>
                  <a:pt x="0" y="1024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9" name="Freeform 4">
            <a:extLst>
              <a:ext uri="{FF2B5EF4-FFF2-40B4-BE49-F238E27FC236}">
                <a16:creationId xmlns:a16="http://schemas.microsoft.com/office/drawing/2014/main" id="{9851029B-DAB0-4FA8-A429-C3D7975AD554}"/>
              </a:ext>
            </a:extLst>
          </p:cNvPr>
          <p:cNvSpPr/>
          <p:nvPr/>
        </p:nvSpPr>
        <p:spPr>
          <a:xfrm>
            <a:off x="15413317" y="5744692"/>
            <a:ext cx="1307536" cy="1024633"/>
          </a:xfrm>
          <a:custGeom>
            <a:avLst/>
            <a:gdLst/>
            <a:ahLst/>
            <a:cxnLst/>
            <a:rect l="l" t="t" r="r" b="b"/>
            <a:pathLst>
              <a:path w="1307536" h="1024633">
                <a:moveTo>
                  <a:pt x="0" y="0"/>
                </a:moveTo>
                <a:lnTo>
                  <a:pt x="1307536" y="0"/>
                </a:lnTo>
                <a:lnTo>
                  <a:pt x="1307536" y="1024633"/>
                </a:lnTo>
                <a:lnTo>
                  <a:pt x="0" y="1024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0" name="TextBox 5">
            <a:extLst>
              <a:ext uri="{FF2B5EF4-FFF2-40B4-BE49-F238E27FC236}">
                <a16:creationId xmlns:a16="http://schemas.microsoft.com/office/drawing/2014/main" id="{567861EF-E628-4454-9C7E-72825B6B209C}"/>
              </a:ext>
            </a:extLst>
          </p:cNvPr>
          <p:cNvSpPr txBox="1"/>
          <p:nvPr/>
        </p:nvSpPr>
        <p:spPr>
          <a:xfrm>
            <a:off x="11808784" y="5280792"/>
            <a:ext cx="3754716" cy="17807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776"/>
              </a:lnSpc>
              <a:spcBef>
                <a:spcPct val="0"/>
              </a:spcBef>
            </a:pPr>
            <a:r>
              <a:rPr lang="ru-RU" sz="2800" b="1" dirty="0" err="1">
                <a:effectLst/>
                <a:latin typeface="+mj-lt"/>
                <a:ea typeface="Calibri" panose="020F0502020204030204" pitchFamily="34" charset="0"/>
              </a:rPr>
              <a:t>Неадаптированность</a:t>
            </a:r>
            <a:r>
              <a:rPr lang="ru-RU" sz="2800" b="1" dirty="0">
                <a:effectLst/>
                <a:latin typeface="+mj-lt"/>
                <a:ea typeface="Calibri" panose="020F0502020204030204" pitchFamily="34" charset="0"/>
              </a:rPr>
              <a:t> световых систем</a:t>
            </a:r>
          </a:p>
          <a:p>
            <a:pPr marL="0" lvl="0" indent="0" algn="ctr">
              <a:lnSpc>
                <a:spcPts val="4776"/>
              </a:lnSpc>
              <a:spcBef>
                <a:spcPct val="0"/>
              </a:spcBef>
            </a:pPr>
            <a:r>
              <a:rPr lang="ru-RU" sz="2800" b="1" dirty="0">
                <a:effectLst/>
                <a:latin typeface="+mj-lt"/>
                <a:ea typeface="Calibri" panose="020F0502020204030204" pitchFamily="34" charset="0"/>
              </a:rPr>
              <a:t> для оркестров</a:t>
            </a:r>
            <a:endParaRPr lang="en-US" sz="2800" u="none" dirty="0">
              <a:solidFill>
                <a:srgbClr val="000000"/>
              </a:solidFill>
              <a:latin typeface="+mj-lt"/>
              <a:ea typeface="Fraunces"/>
              <a:cs typeface="Fraunces"/>
              <a:sym typeface="Fraunces"/>
            </a:endParaRPr>
          </a:p>
        </p:txBody>
      </p:sp>
    </p:spTree>
    <p:extLst>
      <p:ext uri="{BB962C8B-B14F-4D97-AF65-F5344CB8AC3E}">
        <p14:creationId xmlns:p14="http://schemas.microsoft.com/office/powerpoint/2010/main" val="980757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315122" y="3728389"/>
            <a:ext cx="4802276" cy="1737551"/>
          </a:xfrm>
          <a:custGeom>
            <a:avLst/>
            <a:gdLst/>
            <a:ahLst/>
            <a:cxnLst/>
            <a:rect l="l" t="t" r="r" b="b"/>
            <a:pathLst>
              <a:path w="4802276" h="1737551">
                <a:moveTo>
                  <a:pt x="0" y="0"/>
                </a:moveTo>
                <a:lnTo>
                  <a:pt x="4802277" y="0"/>
                </a:lnTo>
                <a:lnTo>
                  <a:pt x="4802277" y="1737551"/>
                </a:lnTo>
                <a:lnTo>
                  <a:pt x="0" y="17375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777431" y="3728389"/>
            <a:ext cx="4802276" cy="1737551"/>
          </a:xfrm>
          <a:custGeom>
            <a:avLst/>
            <a:gdLst/>
            <a:ahLst/>
            <a:cxnLst/>
            <a:rect l="l" t="t" r="r" b="b"/>
            <a:pathLst>
              <a:path w="4802276" h="1737551">
                <a:moveTo>
                  <a:pt x="0" y="0"/>
                </a:moveTo>
                <a:lnTo>
                  <a:pt x="4802276" y="0"/>
                </a:lnTo>
                <a:lnTo>
                  <a:pt x="4802276" y="1737551"/>
                </a:lnTo>
                <a:lnTo>
                  <a:pt x="0" y="17375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-362128" y="-868775"/>
            <a:ext cx="19012256" cy="1737551"/>
            <a:chOff x="0" y="0"/>
            <a:chExt cx="25349675" cy="231673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626069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12670525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894664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-362128" y="9418225"/>
            <a:ext cx="19012256" cy="1737551"/>
            <a:chOff x="0" y="0"/>
            <a:chExt cx="25349675" cy="231673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626069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12670525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1894664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>
            <a:off x="9601200" y="3728389"/>
            <a:ext cx="4802276" cy="1737551"/>
          </a:xfrm>
          <a:custGeom>
            <a:avLst/>
            <a:gdLst/>
            <a:ahLst/>
            <a:cxnLst/>
            <a:rect l="l" t="t" r="r" b="b"/>
            <a:pathLst>
              <a:path w="4802276" h="1737551">
                <a:moveTo>
                  <a:pt x="0" y="0"/>
                </a:moveTo>
                <a:lnTo>
                  <a:pt x="4802276" y="0"/>
                </a:lnTo>
                <a:lnTo>
                  <a:pt x="4802276" y="1737551"/>
                </a:lnTo>
                <a:lnTo>
                  <a:pt x="0" y="17375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5809175" y="3728389"/>
            <a:ext cx="4802276" cy="1737551"/>
          </a:xfrm>
          <a:custGeom>
            <a:avLst/>
            <a:gdLst/>
            <a:ahLst/>
            <a:cxnLst/>
            <a:rect l="l" t="t" r="r" b="b"/>
            <a:pathLst>
              <a:path w="4802276" h="1737551">
                <a:moveTo>
                  <a:pt x="0" y="0"/>
                </a:moveTo>
                <a:lnTo>
                  <a:pt x="4802276" y="0"/>
                </a:lnTo>
                <a:lnTo>
                  <a:pt x="4802276" y="1737551"/>
                </a:lnTo>
                <a:lnTo>
                  <a:pt x="0" y="17375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2066404" y="350417"/>
            <a:ext cx="14138521" cy="1092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00"/>
              </a:lnSpc>
              <a:spcBef>
                <a:spcPct val="0"/>
              </a:spcBef>
            </a:pPr>
            <a:r>
              <a:rPr lang="ru-RU" sz="6500" b="1" u="none" dirty="0">
                <a:solidFill>
                  <a:srgbClr val="000000"/>
                </a:solidFill>
                <a:latin typeface="+mj-lt"/>
                <a:ea typeface="Fraunces SemiBold"/>
                <a:cs typeface="Fraunces SemiBold"/>
                <a:sym typeface="Fraunces SemiBold"/>
              </a:rPr>
              <a:t>Цель проекта и описание продукта</a:t>
            </a:r>
            <a:endParaRPr lang="en-US" sz="6500" b="1" u="none" dirty="0">
              <a:solidFill>
                <a:srgbClr val="000000"/>
              </a:solidFill>
              <a:latin typeface="+mj-lt"/>
              <a:ea typeface="Fraunces SemiBold"/>
              <a:cs typeface="Fraunces SemiBold"/>
              <a:sym typeface="Fraunces Semi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951013" y="5427840"/>
            <a:ext cx="4282593" cy="3344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60"/>
              </a:lnSpc>
              <a:spcBef>
                <a:spcPct val="0"/>
              </a:spcBef>
            </a:pP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Аппаратная часть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Контроллеры, подключенные к адресной светодиодной ленте.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Модули для приема и передачи данных, обеспечивающие беспроводное управление.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Дополнительные устройства для возможного ручного управления или настройки параметров.</a:t>
            </a:r>
          </a:p>
          <a:p>
            <a:pPr marL="0" lvl="0" indent="0" algn="ctr">
              <a:lnSpc>
                <a:spcPts val="2660"/>
              </a:lnSpc>
              <a:spcBef>
                <a:spcPct val="0"/>
              </a:spcBef>
            </a:pPr>
            <a:endParaRPr lang="en-US" sz="1900" u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721953" y="4273804"/>
            <a:ext cx="2740713" cy="580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776"/>
              </a:lnSpc>
              <a:spcBef>
                <a:spcPct val="0"/>
              </a:spcBef>
            </a:pPr>
            <a:r>
              <a:rPr lang="en-US" sz="3411" u="none" dirty="0">
                <a:solidFill>
                  <a:srgbClr val="000000"/>
                </a:solidFill>
                <a:ea typeface="Fraunces"/>
                <a:cs typeface="Fraunces"/>
                <a:sym typeface="Fraunces"/>
              </a:rPr>
              <a:t>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150805" y="5427840"/>
            <a:ext cx="3959766" cy="3938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функции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Автоматическая реакция подсветки на изменение темпа, ритма, громкости и других характеристик звука.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Возможность предварительной настройки световых сцен для конкретных композиций.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Потенциальная интеграция с внешними программами для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светошоу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ctr">
              <a:lnSpc>
                <a:spcPts val="2660"/>
              </a:lnSpc>
              <a:spcBef>
                <a:spcPct val="0"/>
              </a:spcBef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3503227" y="4273804"/>
            <a:ext cx="3254923" cy="580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776"/>
              </a:lnSpc>
              <a:spcBef>
                <a:spcPct val="0"/>
              </a:spcBef>
            </a:pPr>
            <a:r>
              <a:rPr lang="en-US" sz="3411" u="none" dirty="0">
                <a:solidFill>
                  <a:srgbClr val="000000"/>
                </a:solidFill>
                <a:ea typeface="Fraunces"/>
                <a:cs typeface="Fraunces"/>
                <a:sym typeface="Fraunces"/>
              </a:rPr>
              <a:t>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124708" y="5427840"/>
            <a:ext cx="3883210" cy="3937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60"/>
              </a:lnSpc>
              <a:spcBef>
                <a:spcPct val="0"/>
              </a:spcBef>
            </a:pP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Программная часть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для обработки аудиопотока, анализирующее параметры музыки.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Алгоритмы, преобразующие звуковые характеристики в световые эффекты.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Графический интерфейс для взаимодействия с системой, настройки параметров и визуального представления работы подсветки.</a:t>
            </a:r>
          </a:p>
          <a:p>
            <a:pPr marL="0" lvl="0" indent="0" algn="ctr">
              <a:lnSpc>
                <a:spcPts val="2660"/>
              </a:lnSpc>
              <a:spcBef>
                <a:spcPct val="0"/>
              </a:spcBef>
            </a:pPr>
            <a:endParaRPr lang="en-US" sz="1900" u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7695957" y="4273804"/>
            <a:ext cx="2740713" cy="580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776"/>
              </a:lnSpc>
              <a:spcBef>
                <a:spcPct val="0"/>
              </a:spcBef>
            </a:pPr>
            <a:r>
              <a:rPr lang="ru-RU" sz="3411" u="none" dirty="0">
                <a:solidFill>
                  <a:srgbClr val="000000"/>
                </a:solidFill>
                <a:ea typeface="Fraunces"/>
                <a:cs typeface="Fraunces"/>
                <a:sym typeface="Fraunces"/>
              </a:rPr>
              <a:t>2</a:t>
            </a:r>
            <a:endParaRPr lang="en-US" sz="3411" u="none" dirty="0">
              <a:solidFill>
                <a:srgbClr val="000000"/>
              </a:solidFill>
              <a:ea typeface="Fraunces"/>
              <a:cs typeface="Fraunces"/>
              <a:sym typeface="Fraunces"/>
            </a:endParaRPr>
          </a:p>
        </p:txBody>
      </p:sp>
      <p:sp>
        <p:nvSpPr>
          <p:cNvPr id="23" name="TextBox 17">
            <a:extLst>
              <a:ext uri="{FF2B5EF4-FFF2-40B4-BE49-F238E27FC236}">
                <a16:creationId xmlns:a16="http://schemas.microsoft.com/office/drawing/2014/main" id="{6231D41C-71D8-4E0E-96DF-4348611ACC75}"/>
              </a:ext>
            </a:extLst>
          </p:cNvPr>
          <p:cNvSpPr txBox="1"/>
          <p:nvPr/>
        </p:nvSpPr>
        <p:spPr>
          <a:xfrm>
            <a:off x="2912753" y="1996955"/>
            <a:ext cx="12217935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1800" b="1" dirty="0">
                <a:effectLst/>
                <a:ea typeface="Times New Roman" panose="02020603050405020304" pitchFamily="18" charset="0"/>
              </a:rPr>
              <a:t>Цель проекта:</a:t>
            </a:r>
          </a:p>
          <a:p>
            <a:pPr algn="ctr"/>
            <a:r>
              <a:rPr lang="ru-RU" sz="1800" dirty="0">
                <a:effectLst/>
                <a:ea typeface="Calibri" panose="020F0502020204030204" pitchFamily="34" charset="0"/>
              </a:rPr>
              <a:t>Разработать систему RGB-подсветки, которая позволит динамически изменять освещение в соответствии с музыкальным сопровождением, создавая эффект визуального представления музыки через свет.</a:t>
            </a:r>
            <a:endParaRPr lang="en-US" sz="1900" u="none" dirty="0">
              <a:solidFill>
                <a:srgbClr val="000000"/>
              </a:solidFill>
              <a:ea typeface="Montserrat"/>
              <a:cs typeface="Montserrat"/>
              <a:sym typeface="Montserrat"/>
            </a:endParaRPr>
          </a:p>
        </p:txBody>
      </p:sp>
      <p:sp>
        <p:nvSpPr>
          <p:cNvPr id="24" name="TextBox 17">
            <a:extLst>
              <a:ext uri="{FF2B5EF4-FFF2-40B4-BE49-F238E27FC236}">
                <a16:creationId xmlns:a16="http://schemas.microsoft.com/office/drawing/2014/main" id="{A037A264-2744-4791-976C-4763705A5F40}"/>
              </a:ext>
            </a:extLst>
          </p:cNvPr>
          <p:cNvSpPr txBox="1"/>
          <p:nvPr/>
        </p:nvSpPr>
        <p:spPr>
          <a:xfrm>
            <a:off x="4540215" y="3473175"/>
            <a:ext cx="12217935" cy="276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800" dirty="0">
                <a:effectLst/>
                <a:ea typeface="Times New Roman" panose="02020603050405020304" pitchFamily="18" charset="0"/>
              </a:rPr>
              <a:t>RGB-подсветка оркестра – это система, состоящая из нескольких ключевых компонентов: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60647" y="1999316"/>
            <a:ext cx="4802276" cy="1737551"/>
          </a:xfrm>
          <a:custGeom>
            <a:avLst/>
            <a:gdLst/>
            <a:ahLst/>
            <a:cxnLst/>
            <a:rect l="l" t="t" r="r" b="b"/>
            <a:pathLst>
              <a:path w="4802276" h="1737551">
                <a:moveTo>
                  <a:pt x="0" y="0"/>
                </a:moveTo>
                <a:lnTo>
                  <a:pt x="4802277" y="0"/>
                </a:lnTo>
                <a:lnTo>
                  <a:pt x="4802277" y="1737551"/>
                </a:lnTo>
                <a:lnTo>
                  <a:pt x="0" y="17375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553200" y="1999316"/>
            <a:ext cx="4802276" cy="1737551"/>
          </a:xfrm>
          <a:custGeom>
            <a:avLst/>
            <a:gdLst/>
            <a:ahLst/>
            <a:cxnLst/>
            <a:rect l="l" t="t" r="r" b="b"/>
            <a:pathLst>
              <a:path w="4802276" h="1737551">
                <a:moveTo>
                  <a:pt x="0" y="0"/>
                </a:moveTo>
                <a:lnTo>
                  <a:pt x="4802276" y="0"/>
                </a:lnTo>
                <a:lnTo>
                  <a:pt x="4802276" y="1737551"/>
                </a:lnTo>
                <a:lnTo>
                  <a:pt x="0" y="17375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-362128" y="-868775"/>
            <a:ext cx="19012256" cy="1737551"/>
            <a:chOff x="0" y="0"/>
            <a:chExt cx="25349675" cy="231673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626069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12670525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894664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-362128" y="9418225"/>
            <a:ext cx="19012256" cy="1737551"/>
            <a:chOff x="0" y="0"/>
            <a:chExt cx="25349675" cy="231673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626069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12670525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1894664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>
            <a:off x="12376969" y="1999316"/>
            <a:ext cx="4802276" cy="1737551"/>
          </a:xfrm>
          <a:custGeom>
            <a:avLst/>
            <a:gdLst/>
            <a:ahLst/>
            <a:cxnLst/>
            <a:rect l="l" t="t" r="r" b="b"/>
            <a:pathLst>
              <a:path w="4802276" h="1737551">
                <a:moveTo>
                  <a:pt x="0" y="0"/>
                </a:moveTo>
                <a:lnTo>
                  <a:pt x="4802276" y="0"/>
                </a:lnTo>
                <a:lnTo>
                  <a:pt x="4802276" y="1737551"/>
                </a:lnTo>
                <a:lnTo>
                  <a:pt x="0" y="17375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2209800" y="860679"/>
            <a:ext cx="14138521" cy="10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00"/>
              </a:lnSpc>
              <a:spcBef>
                <a:spcPct val="0"/>
              </a:spcBef>
            </a:pPr>
            <a:r>
              <a:rPr lang="ru-RU" sz="65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Существующие альтернативы</a:t>
            </a:r>
            <a:endParaRPr lang="en-US" sz="6500" dirty="0">
              <a:solidFill>
                <a:srgbClr val="000000"/>
              </a:solidFill>
              <a:latin typeface="+mj-lt"/>
              <a:ea typeface="Fraunces SemiBold"/>
              <a:cs typeface="Times New Roman" panose="02020603050405020304" pitchFamily="18" charset="0"/>
              <a:sym typeface="Fraunces Semi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134060" y="5019492"/>
            <a:ext cx="4282593" cy="319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60"/>
              </a:lnSpc>
              <a:spcBef>
                <a:spcPct val="0"/>
              </a:spcBef>
            </a:pP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Сценическое освещение</a:t>
            </a:r>
            <a:endParaRPr lang="en-US" sz="1900" u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905000" y="3865456"/>
            <a:ext cx="2740713" cy="580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776"/>
              </a:lnSpc>
              <a:spcBef>
                <a:spcPct val="0"/>
              </a:spcBef>
            </a:pPr>
            <a:r>
              <a:rPr lang="ru-RU" sz="3400" u="none" dirty="0">
                <a:solidFill>
                  <a:srgbClr val="000000"/>
                </a:solidFill>
                <a:ea typeface="Fraunces"/>
                <a:cs typeface="Fraunces"/>
                <a:sym typeface="Fraunces"/>
              </a:rPr>
              <a:t>Альтернативы</a:t>
            </a:r>
            <a:endParaRPr lang="en-US" sz="3400" u="none" dirty="0">
              <a:solidFill>
                <a:srgbClr val="000000"/>
              </a:solidFill>
              <a:ea typeface="Fraunces"/>
              <a:cs typeface="Fraunces"/>
              <a:sym typeface="Fraunce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3134749" y="5019492"/>
            <a:ext cx="4357972" cy="666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60"/>
              </a:lnSpc>
              <a:spcBef>
                <a:spcPct val="0"/>
              </a:spcBef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Требует ручного управления, высокие затраты</a:t>
            </a:r>
            <a:endParaRPr lang="en-US" sz="19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3686274" y="3865456"/>
            <a:ext cx="3254923" cy="575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776"/>
              </a:lnSpc>
              <a:spcBef>
                <a:spcPct val="0"/>
              </a:spcBef>
            </a:pPr>
            <a:r>
              <a:rPr lang="ru-RU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Ограничения</a:t>
            </a:r>
            <a:endParaRPr lang="en-US" sz="3400" u="none" dirty="0">
              <a:solidFill>
                <a:srgbClr val="000000"/>
              </a:solidFill>
              <a:latin typeface="Fraunces"/>
              <a:ea typeface="Fraunces"/>
              <a:cs typeface="Fraunces"/>
              <a:sym typeface="Fraunces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7307755" y="5019492"/>
            <a:ext cx="3883210" cy="666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60"/>
              </a:lnSpc>
              <a:spcBef>
                <a:spcPct val="0"/>
              </a:spcBef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Высокая мощность, профессиональное оборудование</a:t>
            </a:r>
            <a:endParaRPr lang="en-US" sz="1900" u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7772400" y="3865456"/>
            <a:ext cx="3017596" cy="5752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776"/>
              </a:lnSpc>
              <a:spcBef>
                <a:spcPct val="0"/>
              </a:spcBef>
            </a:pPr>
            <a:r>
              <a:rPr lang="ru-RU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Преимущества</a:t>
            </a:r>
            <a:endParaRPr lang="en-US" sz="3400" u="none" dirty="0">
              <a:solidFill>
                <a:srgbClr val="000000"/>
              </a:solidFill>
              <a:latin typeface="Fraunces"/>
              <a:ea typeface="Fraunces"/>
              <a:cs typeface="Fraunces"/>
              <a:sym typeface="Fraunces"/>
            </a:endParaRPr>
          </a:p>
        </p:txBody>
      </p:sp>
      <p:sp>
        <p:nvSpPr>
          <p:cNvPr id="27" name="TextBox 17">
            <a:extLst>
              <a:ext uri="{FF2B5EF4-FFF2-40B4-BE49-F238E27FC236}">
                <a16:creationId xmlns:a16="http://schemas.microsoft.com/office/drawing/2014/main" id="{D412AFCB-085E-437F-A190-D38ED3B2C2CF}"/>
              </a:ext>
            </a:extLst>
          </p:cNvPr>
          <p:cNvSpPr txBox="1"/>
          <p:nvPr/>
        </p:nvSpPr>
        <p:spPr>
          <a:xfrm>
            <a:off x="1134060" y="6206594"/>
            <a:ext cx="4282593" cy="319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60"/>
              </a:lnSpc>
              <a:spcBef>
                <a:spcPct val="0"/>
              </a:spcBef>
            </a:pP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Музыкальные LED-лампы</a:t>
            </a:r>
            <a:endParaRPr lang="en-US" sz="1900" u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" name="TextBox 19">
            <a:extLst>
              <a:ext uri="{FF2B5EF4-FFF2-40B4-BE49-F238E27FC236}">
                <a16:creationId xmlns:a16="http://schemas.microsoft.com/office/drawing/2014/main" id="{ED280981-1808-4DE3-95C2-4B41E6359C6B}"/>
              </a:ext>
            </a:extLst>
          </p:cNvPr>
          <p:cNvSpPr txBox="1"/>
          <p:nvPr/>
        </p:nvSpPr>
        <p:spPr>
          <a:xfrm>
            <a:off x="13134749" y="6206594"/>
            <a:ext cx="4357972" cy="666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60"/>
              </a:lnSpc>
              <a:spcBef>
                <a:spcPct val="0"/>
              </a:spcBef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Отсутствие точной синхронизации, слабая интеграция с оркестром</a:t>
            </a:r>
            <a:endParaRPr lang="en-US" sz="19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" name="TextBox 21">
            <a:extLst>
              <a:ext uri="{FF2B5EF4-FFF2-40B4-BE49-F238E27FC236}">
                <a16:creationId xmlns:a16="http://schemas.microsoft.com/office/drawing/2014/main" id="{29F57724-16A4-4057-9B93-AA0919F0B41B}"/>
              </a:ext>
            </a:extLst>
          </p:cNvPr>
          <p:cNvSpPr txBox="1"/>
          <p:nvPr/>
        </p:nvSpPr>
        <p:spPr>
          <a:xfrm>
            <a:off x="7307755" y="6206594"/>
            <a:ext cx="3883210" cy="666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60"/>
              </a:lnSpc>
              <a:spcBef>
                <a:spcPct val="0"/>
              </a:spcBef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Реагируют на звук, простота в использовании</a:t>
            </a:r>
            <a:endParaRPr lang="en-US" sz="1900" u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" name="TextBox 17">
            <a:extLst>
              <a:ext uri="{FF2B5EF4-FFF2-40B4-BE49-F238E27FC236}">
                <a16:creationId xmlns:a16="http://schemas.microsoft.com/office/drawing/2014/main" id="{BE3985F2-93E0-4E65-921B-82F3B9DDB2D6}"/>
              </a:ext>
            </a:extLst>
          </p:cNvPr>
          <p:cNvSpPr txBox="1"/>
          <p:nvPr/>
        </p:nvSpPr>
        <p:spPr>
          <a:xfrm>
            <a:off x="1140686" y="7393696"/>
            <a:ext cx="4282593" cy="666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60"/>
              </a:lnSpc>
              <a:spcBef>
                <a:spcPct val="0"/>
              </a:spcBef>
            </a:pP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Автоматизированные световые системы для шоу</a:t>
            </a:r>
            <a:endParaRPr lang="en-US" sz="1900" u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" name="TextBox 19">
            <a:extLst>
              <a:ext uri="{FF2B5EF4-FFF2-40B4-BE49-F238E27FC236}">
                <a16:creationId xmlns:a16="http://schemas.microsoft.com/office/drawing/2014/main" id="{B51AB92C-EC2D-40D0-A537-FF3567A6D44B}"/>
              </a:ext>
            </a:extLst>
          </p:cNvPr>
          <p:cNvSpPr txBox="1"/>
          <p:nvPr/>
        </p:nvSpPr>
        <p:spPr>
          <a:xfrm>
            <a:off x="13141375" y="7393696"/>
            <a:ext cx="4357972" cy="666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60"/>
              </a:lnSpc>
              <a:spcBef>
                <a:spcPct val="0"/>
              </a:spcBef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Дорогие, сложные в настройке, требуют специализированного ПО</a:t>
            </a:r>
            <a:endParaRPr lang="en-US" sz="19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" name="TextBox 21">
            <a:extLst>
              <a:ext uri="{FF2B5EF4-FFF2-40B4-BE49-F238E27FC236}">
                <a16:creationId xmlns:a16="http://schemas.microsoft.com/office/drawing/2014/main" id="{A5FA886E-A9D6-4932-821F-69B186616939}"/>
              </a:ext>
            </a:extLst>
          </p:cNvPr>
          <p:cNvSpPr txBox="1"/>
          <p:nvPr/>
        </p:nvSpPr>
        <p:spPr>
          <a:xfrm>
            <a:off x="7314381" y="7393696"/>
            <a:ext cx="3883210" cy="319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60"/>
              </a:lnSpc>
              <a:spcBef>
                <a:spcPct val="0"/>
              </a:spcBef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Высокий уровень интеграции</a:t>
            </a:r>
            <a:endParaRPr lang="en-US" sz="1900" u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34020" y="3103985"/>
            <a:ext cx="19012256" cy="1737551"/>
            <a:chOff x="0" y="0"/>
            <a:chExt cx="25349675" cy="231673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626069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2670525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1894664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-362128" y="-868775"/>
            <a:ext cx="19012256" cy="1737551"/>
            <a:chOff x="0" y="0"/>
            <a:chExt cx="25349675" cy="231673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626069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12670525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1894664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-362128" y="9418225"/>
            <a:ext cx="19012256" cy="1737551"/>
            <a:chOff x="0" y="0"/>
            <a:chExt cx="25349675" cy="231673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626069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12670525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1894664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>
            <a:off x="2523103" y="999301"/>
            <a:ext cx="13298010" cy="22593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9100"/>
              </a:lnSpc>
              <a:spcBef>
                <a:spcPct val="0"/>
              </a:spcBef>
            </a:pPr>
            <a:r>
              <a:rPr lang="ru-RU" sz="65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Преимущества предлагаемой системы</a:t>
            </a:r>
            <a:endParaRPr lang="en-US" sz="6500" b="1" u="none" dirty="0">
              <a:solidFill>
                <a:srgbClr val="000000"/>
              </a:solidFill>
              <a:latin typeface="Fraunces SemiBold"/>
              <a:ea typeface="Fraunces SemiBold"/>
              <a:cs typeface="Fraunces SemiBold"/>
              <a:sym typeface="Fraunces SemiBold"/>
            </a:endParaRPr>
          </a:p>
        </p:txBody>
      </p:sp>
      <p:sp>
        <p:nvSpPr>
          <p:cNvPr id="21" name="TextBox 17">
            <a:extLst>
              <a:ext uri="{FF2B5EF4-FFF2-40B4-BE49-F238E27FC236}">
                <a16:creationId xmlns:a16="http://schemas.microsoft.com/office/drawing/2014/main" id="{95E40137-FEF0-4081-B070-7BDD4460A766}"/>
              </a:ext>
            </a:extLst>
          </p:cNvPr>
          <p:cNvSpPr txBox="1"/>
          <p:nvPr/>
        </p:nvSpPr>
        <p:spPr>
          <a:xfrm>
            <a:off x="1048473" y="5152571"/>
            <a:ext cx="4282593" cy="1311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Более точная привязка световых эффектов к звучанию музыкального произведения.</a:t>
            </a:r>
          </a:p>
          <a:p>
            <a:pPr marL="0" lvl="0" indent="0" algn="ctr">
              <a:lnSpc>
                <a:spcPts val="2660"/>
              </a:lnSpc>
              <a:spcBef>
                <a:spcPct val="0"/>
              </a:spcBef>
            </a:pPr>
            <a:endParaRPr lang="en-US" sz="1900" u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" name="TextBox 19">
            <a:extLst>
              <a:ext uri="{FF2B5EF4-FFF2-40B4-BE49-F238E27FC236}">
                <a16:creationId xmlns:a16="http://schemas.microsoft.com/office/drawing/2014/main" id="{45DC1CC0-3DF0-4F7B-AEE4-CB65AC0923FB}"/>
              </a:ext>
            </a:extLst>
          </p:cNvPr>
          <p:cNvSpPr txBox="1"/>
          <p:nvPr/>
        </p:nvSpPr>
        <p:spPr>
          <a:xfrm>
            <a:off x="13049162" y="5152571"/>
            <a:ext cx="4357972" cy="875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Возможность масштабирования на разные составы музыкальных коллективов.</a:t>
            </a:r>
          </a:p>
        </p:txBody>
      </p:sp>
      <p:sp>
        <p:nvSpPr>
          <p:cNvPr id="23" name="TextBox 21">
            <a:extLst>
              <a:ext uri="{FF2B5EF4-FFF2-40B4-BE49-F238E27FC236}">
                <a16:creationId xmlns:a16="http://schemas.microsoft.com/office/drawing/2014/main" id="{A487BE32-7736-4356-9F76-F5326A76E85F}"/>
              </a:ext>
            </a:extLst>
          </p:cNvPr>
          <p:cNvSpPr txBox="1"/>
          <p:nvPr/>
        </p:nvSpPr>
        <p:spPr>
          <a:xfrm>
            <a:off x="7222168" y="5152571"/>
            <a:ext cx="3883210" cy="579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Легкость развертывания и использования в реальных условиях.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 rot="3472925">
            <a:off x="-4023238" y="4271216"/>
            <a:ext cx="9665267" cy="5482842"/>
          </a:xfrm>
          <a:custGeom>
            <a:avLst/>
            <a:gdLst/>
            <a:ahLst/>
            <a:cxnLst/>
            <a:rect l="l" t="t" r="r" b="b"/>
            <a:pathLst>
              <a:path w="9665267" h="5482842">
                <a:moveTo>
                  <a:pt x="0" y="0"/>
                </a:moveTo>
                <a:lnTo>
                  <a:pt x="9665268" y="0"/>
                </a:lnTo>
                <a:lnTo>
                  <a:pt x="9665268" y="5482843"/>
                </a:lnTo>
                <a:lnTo>
                  <a:pt x="0" y="54828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3882564">
            <a:off x="13032783" y="644497"/>
            <a:ext cx="9665267" cy="5482842"/>
          </a:xfrm>
          <a:custGeom>
            <a:avLst/>
            <a:gdLst/>
            <a:ahLst/>
            <a:cxnLst/>
            <a:rect l="l" t="t" r="r" b="b"/>
            <a:pathLst>
              <a:path w="9665267" h="5482842">
                <a:moveTo>
                  <a:pt x="0" y="0"/>
                </a:moveTo>
                <a:lnTo>
                  <a:pt x="9665267" y="0"/>
                </a:lnTo>
                <a:lnTo>
                  <a:pt x="9665267" y="5482843"/>
                </a:lnTo>
                <a:lnTo>
                  <a:pt x="0" y="54828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538116">
            <a:off x="9815437" y="9426414"/>
            <a:ext cx="9589619" cy="5439930"/>
          </a:xfrm>
          <a:custGeom>
            <a:avLst/>
            <a:gdLst/>
            <a:ahLst/>
            <a:cxnLst/>
            <a:rect l="l" t="t" r="r" b="b"/>
            <a:pathLst>
              <a:path w="9589619" h="5439930">
                <a:moveTo>
                  <a:pt x="0" y="0"/>
                </a:moveTo>
                <a:lnTo>
                  <a:pt x="9589619" y="0"/>
                </a:lnTo>
                <a:lnTo>
                  <a:pt x="9589619" y="5439930"/>
                </a:lnTo>
                <a:lnTo>
                  <a:pt x="0" y="54399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8218577">
            <a:off x="-130071" y="-5608050"/>
            <a:ext cx="9589619" cy="5439930"/>
          </a:xfrm>
          <a:custGeom>
            <a:avLst/>
            <a:gdLst/>
            <a:ahLst/>
            <a:cxnLst/>
            <a:rect l="l" t="t" r="r" b="b"/>
            <a:pathLst>
              <a:path w="9589619" h="5439930">
                <a:moveTo>
                  <a:pt x="0" y="0"/>
                </a:moveTo>
                <a:lnTo>
                  <a:pt x="9589620" y="0"/>
                </a:lnTo>
                <a:lnTo>
                  <a:pt x="9589620" y="5439930"/>
                </a:lnTo>
                <a:lnTo>
                  <a:pt x="0" y="54399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1395AF9-94E6-44E8-90DB-3407C308E0A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5" t="11482" r="3198" b="10741"/>
          <a:stretch/>
        </p:blipFill>
        <p:spPr>
          <a:xfrm>
            <a:off x="1981200" y="1061668"/>
            <a:ext cx="13487400" cy="8001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62128" y="-868775"/>
            <a:ext cx="19012256" cy="1737551"/>
            <a:chOff x="0" y="0"/>
            <a:chExt cx="25349675" cy="231673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626069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2670525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1894664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-362128" y="1702975"/>
            <a:ext cx="19012256" cy="1737551"/>
            <a:chOff x="0" y="0"/>
            <a:chExt cx="25349675" cy="231673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626069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12670525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1894664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-362128" y="4274725"/>
            <a:ext cx="4802276" cy="1737551"/>
          </a:xfrm>
          <a:custGeom>
            <a:avLst/>
            <a:gdLst/>
            <a:ahLst/>
            <a:cxnLst/>
            <a:rect l="l" t="t" r="r" b="b"/>
            <a:pathLst>
              <a:path w="4802276" h="1737551">
                <a:moveTo>
                  <a:pt x="0" y="0"/>
                </a:moveTo>
                <a:lnTo>
                  <a:pt x="4802276" y="0"/>
                </a:lnTo>
                <a:lnTo>
                  <a:pt x="4802276" y="1737550"/>
                </a:lnTo>
                <a:lnTo>
                  <a:pt x="0" y="17375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847852" y="4274725"/>
            <a:ext cx="4802276" cy="1737551"/>
          </a:xfrm>
          <a:custGeom>
            <a:avLst/>
            <a:gdLst/>
            <a:ahLst/>
            <a:cxnLst/>
            <a:rect l="l" t="t" r="r" b="b"/>
            <a:pathLst>
              <a:path w="4802276" h="1737551">
                <a:moveTo>
                  <a:pt x="0" y="0"/>
                </a:moveTo>
                <a:lnTo>
                  <a:pt x="4802276" y="0"/>
                </a:lnTo>
                <a:lnTo>
                  <a:pt x="4802276" y="1737550"/>
                </a:lnTo>
                <a:lnTo>
                  <a:pt x="0" y="17375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-362128" y="6846475"/>
            <a:ext cx="19012256" cy="1737551"/>
            <a:chOff x="0" y="0"/>
            <a:chExt cx="25349675" cy="231673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626069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12670525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1894664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-362128" y="9418225"/>
            <a:ext cx="19012256" cy="1737551"/>
            <a:chOff x="0" y="0"/>
            <a:chExt cx="25349675" cy="231673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>
              <a:off x="626069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12670525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>
              <a:off x="1894664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4930324" y="4274725"/>
            <a:ext cx="8427352" cy="1859220"/>
            <a:chOff x="0" y="0"/>
            <a:chExt cx="2219549" cy="48967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219549" cy="489671"/>
            </a:xfrm>
            <a:custGeom>
              <a:avLst/>
              <a:gdLst/>
              <a:ahLst/>
              <a:cxnLst/>
              <a:rect l="l" t="t" r="r" b="b"/>
              <a:pathLst>
                <a:path w="2219549" h="489671">
                  <a:moveTo>
                    <a:pt x="0" y="0"/>
                  </a:moveTo>
                  <a:lnTo>
                    <a:pt x="2219549" y="0"/>
                  </a:lnTo>
                  <a:lnTo>
                    <a:pt x="2219549" y="489671"/>
                  </a:lnTo>
                  <a:lnTo>
                    <a:pt x="0" y="48967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-133350"/>
              <a:ext cx="2219549" cy="623021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0" lvl="0" indent="0" algn="ctr">
                <a:lnSpc>
                  <a:spcPts val="9100"/>
                </a:lnSpc>
                <a:spcBef>
                  <a:spcPct val="0"/>
                </a:spcBef>
              </a:pPr>
              <a:r>
                <a:rPr lang="ru-RU" sz="65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Целевая аудитория</a:t>
              </a:r>
              <a:endParaRPr lang="en-US" sz="6500" b="1" u="none" dirty="0">
                <a:solidFill>
                  <a:srgbClr val="000000"/>
                </a:solidFill>
                <a:latin typeface="Fraunces SemiBold"/>
                <a:ea typeface="Fraunces SemiBold"/>
                <a:cs typeface="Fraunces SemiBold"/>
                <a:sym typeface="Fraunces SemiBold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62128" y="-868775"/>
            <a:ext cx="19012256" cy="1737551"/>
            <a:chOff x="0" y="0"/>
            <a:chExt cx="25349675" cy="231673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626069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2670525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1894664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-362128" y="9418225"/>
            <a:ext cx="19012256" cy="1737551"/>
            <a:chOff x="0" y="0"/>
            <a:chExt cx="25349675" cy="231673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626069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12670525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1894664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299698" y="1333500"/>
            <a:ext cx="7298659" cy="5110737"/>
            <a:chOff x="-3994" y="-133349"/>
            <a:chExt cx="5714118" cy="5411541"/>
          </a:xfrm>
        </p:grpSpPr>
        <p:sp>
          <p:nvSpPr>
            <p:cNvPr id="17" name="TextBox 17"/>
            <p:cNvSpPr txBox="1"/>
            <p:nvPr/>
          </p:nvSpPr>
          <p:spPr>
            <a:xfrm>
              <a:off x="-3994" y="-133349"/>
              <a:ext cx="5710124" cy="362798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9100"/>
                </a:lnSpc>
                <a:spcBef>
                  <a:spcPct val="0"/>
                </a:spcBef>
              </a:pPr>
              <a:r>
                <a:rPr lang="ru-RU" sz="65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Профессиональные музыкальные коллективы</a:t>
              </a:r>
              <a:endParaRPr lang="en-US" sz="6500" b="1" u="none" dirty="0">
                <a:solidFill>
                  <a:srgbClr val="000000"/>
                </a:solidFill>
                <a:latin typeface="Fraunces SemiBold"/>
                <a:ea typeface="Fraunces SemiBold"/>
                <a:cs typeface="Fraunces SemiBold"/>
                <a:sym typeface="Fraunces SemiBold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4242060"/>
              <a:ext cx="5710124" cy="10361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28600">
                <a:lnSpc>
                  <a:spcPct val="107000"/>
                </a:lnSpc>
                <a:spcAft>
                  <a:spcPts val="800"/>
                </a:spcAft>
              </a:pPr>
              <a:r>
                <a:rPr lang="ru-RU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Симфонические оркестры, камерные ансамбли, духовые оркестры.</a:t>
              </a:r>
            </a:p>
            <a:p>
              <a:pPr marL="228600">
                <a:lnSpc>
                  <a:spcPct val="107000"/>
                </a:lnSpc>
                <a:spcAft>
                  <a:spcPts val="800"/>
                </a:spcAft>
              </a:pPr>
              <a:r>
                <a:rPr lang="ru-RU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Оперные и театральные постановки с живым музыкальным сопровождением.</a:t>
              </a:r>
            </a:p>
          </p:txBody>
        </p:sp>
      </p:grp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9040CB4-EAF7-42AA-B502-5C1D84116F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0474" y="1327207"/>
            <a:ext cx="9861086" cy="428578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1A78D75-9995-4A8A-A624-27656CBC69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8576" y="5773639"/>
            <a:ext cx="4785395" cy="3187968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58529D4-DD54-48BE-A7FE-0B8DA3CC0D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1564" y="5773639"/>
            <a:ext cx="4785396" cy="318834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62128" y="-868775"/>
            <a:ext cx="19012256" cy="1737551"/>
            <a:chOff x="0" y="0"/>
            <a:chExt cx="25349675" cy="231673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626069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2670525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1894664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-362128" y="9418225"/>
            <a:ext cx="19012256" cy="1737551"/>
            <a:chOff x="0" y="0"/>
            <a:chExt cx="25349675" cy="231673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626069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12670525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1894664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299698" y="1333500"/>
            <a:ext cx="7298659" cy="4814373"/>
            <a:chOff x="-3994" y="-133349"/>
            <a:chExt cx="5714118" cy="5097734"/>
          </a:xfrm>
        </p:grpSpPr>
        <p:sp>
          <p:nvSpPr>
            <p:cNvPr id="17" name="TextBox 17"/>
            <p:cNvSpPr txBox="1"/>
            <p:nvPr/>
          </p:nvSpPr>
          <p:spPr>
            <a:xfrm>
              <a:off x="-3994" y="-133349"/>
              <a:ext cx="5710124" cy="362798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9100"/>
                </a:lnSpc>
                <a:spcBef>
                  <a:spcPct val="0"/>
                </a:spcBef>
              </a:pPr>
              <a:r>
                <a:rPr lang="ru-RU" sz="65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Современные музыкальные коллективы</a:t>
              </a:r>
              <a:endParaRPr lang="en-US" sz="6500" b="1" u="none" dirty="0">
                <a:solidFill>
                  <a:srgbClr val="000000"/>
                </a:solidFill>
                <a:latin typeface="Fraunces SemiBold"/>
                <a:ea typeface="Fraunces SemiBold"/>
                <a:cs typeface="Fraunces SemiBold"/>
                <a:sym typeface="Fraunces SemiBold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4242060"/>
              <a:ext cx="5710124" cy="722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28600">
                <a:lnSpc>
                  <a:spcPct val="107000"/>
                </a:lnSpc>
                <a:spcAft>
                  <a:spcPts val="800"/>
                </a:spcAft>
              </a:pPr>
              <a:r>
                <a:rPr lang="ru-RU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Поп-группы, джазовые и рок-ансамбли.</a:t>
              </a:r>
            </a:p>
            <a:p>
              <a:pPr marL="228600">
                <a:lnSpc>
                  <a:spcPct val="107000"/>
                </a:lnSpc>
                <a:spcAft>
                  <a:spcPts val="800"/>
                </a:spcAft>
              </a:pPr>
              <a:r>
                <a:rPr lang="ru-RU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Концертные агентства и продюсеры шоу-программ.</a:t>
              </a:r>
            </a:p>
          </p:txBody>
        </p:sp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74DA38B-A5A6-4EBB-8B89-F23BA816BAA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06"/>
          <a:stretch/>
        </p:blipFill>
        <p:spPr>
          <a:xfrm>
            <a:off x="7467600" y="936755"/>
            <a:ext cx="10309360" cy="479507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45634C0-8BF9-4330-A89E-2B00F2C1A3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5937344"/>
            <a:ext cx="5100302" cy="340020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11D5B1E-E7A2-415F-BD90-139A658F660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" r="14549"/>
          <a:stretch/>
        </p:blipFill>
        <p:spPr>
          <a:xfrm>
            <a:off x="12752859" y="5937343"/>
            <a:ext cx="5024101" cy="3400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714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62128" y="-868775"/>
            <a:ext cx="19012256" cy="1737551"/>
            <a:chOff x="0" y="0"/>
            <a:chExt cx="25349675" cy="231673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626069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2670525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1894664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-362128" y="9418225"/>
            <a:ext cx="19012256" cy="1737551"/>
            <a:chOff x="0" y="0"/>
            <a:chExt cx="25349675" cy="231673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626069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12670525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1894664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299698" y="1333500"/>
            <a:ext cx="7298659" cy="4711781"/>
            <a:chOff x="-3994" y="-133349"/>
            <a:chExt cx="5714118" cy="4989104"/>
          </a:xfrm>
        </p:grpSpPr>
        <p:sp>
          <p:nvSpPr>
            <p:cNvPr id="17" name="TextBox 17"/>
            <p:cNvSpPr txBox="1"/>
            <p:nvPr/>
          </p:nvSpPr>
          <p:spPr>
            <a:xfrm>
              <a:off x="-3994" y="-133349"/>
              <a:ext cx="5710124" cy="362798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9100"/>
                </a:lnSpc>
                <a:spcBef>
                  <a:spcPct val="0"/>
                </a:spcBef>
              </a:pPr>
              <a:r>
                <a:rPr lang="ru-RU" sz="6500" b="1" dirty="0"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Театры и концертные площадки</a:t>
              </a:r>
              <a:endParaRPr lang="en-US" sz="6500" b="1" u="none" dirty="0">
                <a:solidFill>
                  <a:srgbClr val="000000"/>
                </a:solidFill>
                <a:latin typeface="+mj-lt"/>
                <a:ea typeface="Fraunces SemiBold"/>
                <a:cs typeface="Fraunces SemiBold"/>
                <a:sym typeface="Fraunces SemiBold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4242060"/>
              <a:ext cx="5710124" cy="6136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28600">
                <a:lnSpc>
                  <a:spcPct val="107000"/>
                </a:lnSpc>
                <a:spcAft>
                  <a:spcPts val="800"/>
                </a:spcAft>
              </a:pPr>
              <a:r>
                <a:rPr lang="ru-RU" sz="1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Организаторы мероприятий, заинтересованные в создании уникального визуального шоу.</a:t>
              </a: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24A93EA-DCA2-4003-BC26-1A7570E9A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63" y="1136011"/>
            <a:ext cx="8633133" cy="486333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209F2E7-9BCE-4516-88E3-AAA2436CE3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6127751"/>
            <a:ext cx="4526130" cy="297932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A30D5D0-2613-4A56-813F-5488835C1E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4279" y="6131414"/>
            <a:ext cx="4526130" cy="301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927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36665" y="4967553"/>
            <a:ext cx="7645595" cy="2703725"/>
            <a:chOff x="-115654" y="263334"/>
            <a:chExt cx="10194126" cy="1911705"/>
          </a:xfrm>
        </p:grpSpPr>
        <p:sp>
          <p:nvSpPr>
            <p:cNvPr id="3" name="TextBox 3"/>
            <p:cNvSpPr txBox="1"/>
            <p:nvPr/>
          </p:nvSpPr>
          <p:spPr>
            <a:xfrm>
              <a:off x="5982392" y="263334"/>
              <a:ext cx="4096080" cy="8419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4776"/>
                </a:lnSpc>
                <a:spcBef>
                  <a:spcPct val="0"/>
                </a:spcBef>
              </a:pPr>
              <a:r>
                <a:rPr lang="ru-RU" sz="34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Автоматическая работа</a:t>
              </a:r>
              <a:r>
                <a:rPr lang="ru-RU" sz="3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endParaRPr lang="en-US" sz="3400" u="none" dirty="0">
                <a:solidFill>
                  <a:srgbClr val="000000"/>
                </a:solidFill>
                <a:latin typeface="Fraunces"/>
                <a:ea typeface="Fraunces"/>
                <a:cs typeface="Fraunces"/>
                <a:sym typeface="Fraunces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111603" y="1459303"/>
              <a:ext cx="3837448" cy="7157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660"/>
                </a:lnSpc>
                <a:spcBef>
                  <a:spcPct val="0"/>
                </a:spcBef>
              </a:pPr>
              <a:r>
                <a:rPr lang="ru-RU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минимизация необходимости в операторе света</a:t>
              </a:r>
              <a:endParaRPr lang="en-US" sz="1900" u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-115654" y="276203"/>
              <a:ext cx="3878207" cy="8419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776"/>
                </a:lnSpc>
                <a:spcBef>
                  <a:spcPct val="0"/>
                </a:spcBef>
              </a:pPr>
              <a:r>
                <a:rPr lang="ru-RU" sz="34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Уникальная атмосфера</a:t>
              </a:r>
              <a:r>
                <a:rPr lang="ru-RU" sz="3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endParaRPr lang="en-US" sz="3400" u="none" dirty="0">
                <a:solidFill>
                  <a:srgbClr val="000000"/>
                </a:solidFill>
                <a:latin typeface="Fraunces"/>
                <a:ea typeface="Fraunces"/>
                <a:cs typeface="Fraunces"/>
                <a:sym typeface="Fraunces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-1" y="1489984"/>
              <a:ext cx="3878206" cy="4709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660"/>
                </a:lnSpc>
                <a:spcBef>
                  <a:spcPct val="0"/>
                </a:spcBef>
              </a:pPr>
              <a:r>
                <a:rPr lang="ru-RU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усиление эмоционального восприятия музыки</a:t>
              </a:r>
              <a:endParaRPr lang="en-US" sz="1900" u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792742" y="1802854"/>
            <a:ext cx="14702517" cy="2248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  <a:spcBef>
                <a:spcPct val="0"/>
              </a:spcBef>
            </a:pPr>
            <a:r>
              <a:rPr lang="ru-RU" sz="65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Ценностное предложение</a:t>
            </a:r>
          </a:p>
          <a:p>
            <a:pPr marL="0" lvl="0" indent="0" algn="ctr">
              <a:lnSpc>
                <a:spcPts val="9100"/>
              </a:lnSpc>
              <a:spcBef>
                <a:spcPct val="0"/>
              </a:spcBef>
            </a:pPr>
            <a:endParaRPr lang="en-US" sz="6500" b="1" u="none" dirty="0">
              <a:solidFill>
                <a:srgbClr val="000000"/>
              </a:solidFill>
              <a:latin typeface="Fraunces SemiBold"/>
              <a:ea typeface="Fraunces SemiBold"/>
              <a:cs typeface="Fraunces SemiBold"/>
              <a:sym typeface="Fraunces SemiBold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1255817" y="3060874"/>
            <a:ext cx="1307536" cy="1024633"/>
          </a:xfrm>
          <a:custGeom>
            <a:avLst/>
            <a:gdLst/>
            <a:ahLst/>
            <a:cxnLst/>
            <a:rect l="l" t="t" r="r" b="b"/>
            <a:pathLst>
              <a:path w="1307536" h="1024633">
                <a:moveTo>
                  <a:pt x="0" y="0"/>
                </a:moveTo>
                <a:lnTo>
                  <a:pt x="1307536" y="0"/>
                </a:lnTo>
                <a:lnTo>
                  <a:pt x="1307536" y="1024634"/>
                </a:lnTo>
                <a:lnTo>
                  <a:pt x="0" y="1024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1765986" y="3060874"/>
            <a:ext cx="1307536" cy="1024633"/>
          </a:xfrm>
          <a:custGeom>
            <a:avLst/>
            <a:gdLst/>
            <a:ahLst/>
            <a:cxnLst/>
            <a:rect l="l" t="t" r="r" b="b"/>
            <a:pathLst>
              <a:path w="1307536" h="1024633">
                <a:moveTo>
                  <a:pt x="0" y="0"/>
                </a:moveTo>
                <a:lnTo>
                  <a:pt x="1307537" y="0"/>
                </a:lnTo>
                <a:lnTo>
                  <a:pt x="1307537" y="1024634"/>
                </a:lnTo>
                <a:lnTo>
                  <a:pt x="0" y="1024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511430" y="3060874"/>
            <a:ext cx="1307536" cy="1024633"/>
          </a:xfrm>
          <a:custGeom>
            <a:avLst/>
            <a:gdLst/>
            <a:ahLst/>
            <a:cxnLst/>
            <a:rect l="l" t="t" r="r" b="b"/>
            <a:pathLst>
              <a:path w="1307536" h="1024633">
                <a:moveTo>
                  <a:pt x="0" y="0"/>
                </a:moveTo>
                <a:lnTo>
                  <a:pt x="1307537" y="0"/>
                </a:lnTo>
                <a:lnTo>
                  <a:pt x="1307537" y="1024634"/>
                </a:lnTo>
                <a:lnTo>
                  <a:pt x="0" y="1024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7021600" y="3060874"/>
            <a:ext cx="1307536" cy="1024633"/>
          </a:xfrm>
          <a:custGeom>
            <a:avLst/>
            <a:gdLst/>
            <a:ahLst/>
            <a:cxnLst/>
            <a:rect l="l" t="t" r="r" b="b"/>
            <a:pathLst>
              <a:path w="1307536" h="1024633">
                <a:moveTo>
                  <a:pt x="0" y="0"/>
                </a:moveTo>
                <a:lnTo>
                  <a:pt x="1307536" y="0"/>
                </a:lnTo>
                <a:lnTo>
                  <a:pt x="1307536" y="1024634"/>
                </a:lnTo>
                <a:lnTo>
                  <a:pt x="0" y="1024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888386" y="3060874"/>
            <a:ext cx="1307536" cy="1024633"/>
          </a:xfrm>
          <a:custGeom>
            <a:avLst/>
            <a:gdLst/>
            <a:ahLst/>
            <a:cxnLst/>
            <a:rect l="l" t="t" r="r" b="b"/>
            <a:pathLst>
              <a:path w="1307536" h="1024633">
                <a:moveTo>
                  <a:pt x="0" y="0"/>
                </a:moveTo>
                <a:lnTo>
                  <a:pt x="1307537" y="0"/>
                </a:lnTo>
                <a:lnTo>
                  <a:pt x="1307537" y="1024634"/>
                </a:lnTo>
                <a:lnTo>
                  <a:pt x="0" y="1024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4398556" y="3060874"/>
            <a:ext cx="1307536" cy="1024633"/>
          </a:xfrm>
          <a:custGeom>
            <a:avLst/>
            <a:gdLst/>
            <a:ahLst/>
            <a:cxnLst/>
            <a:rect l="l" t="t" r="r" b="b"/>
            <a:pathLst>
              <a:path w="1307536" h="1024633">
                <a:moveTo>
                  <a:pt x="0" y="0"/>
                </a:moveTo>
                <a:lnTo>
                  <a:pt x="1307536" y="0"/>
                </a:lnTo>
                <a:lnTo>
                  <a:pt x="1307536" y="1024634"/>
                </a:lnTo>
                <a:lnTo>
                  <a:pt x="0" y="1024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9144000" y="3060874"/>
            <a:ext cx="1307536" cy="1024633"/>
          </a:xfrm>
          <a:custGeom>
            <a:avLst/>
            <a:gdLst/>
            <a:ahLst/>
            <a:cxnLst/>
            <a:rect l="l" t="t" r="r" b="b"/>
            <a:pathLst>
              <a:path w="1307536" h="1024633">
                <a:moveTo>
                  <a:pt x="0" y="0"/>
                </a:moveTo>
                <a:lnTo>
                  <a:pt x="1307536" y="0"/>
                </a:lnTo>
                <a:lnTo>
                  <a:pt x="1307536" y="1024634"/>
                </a:lnTo>
                <a:lnTo>
                  <a:pt x="0" y="1024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-59691" y="3060874"/>
            <a:ext cx="1307536" cy="1024633"/>
          </a:xfrm>
          <a:custGeom>
            <a:avLst/>
            <a:gdLst/>
            <a:ahLst/>
            <a:cxnLst/>
            <a:rect l="l" t="t" r="r" b="b"/>
            <a:pathLst>
              <a:path w="1307536" h="1024633">
                <a:moveTo>
                  <a:pt x="0" y="0"/>
                </a:moveTo>
                <a:lnTo>
                  <a:pt x="1307536" y="0"/>
                </a:lnTo>
                <a:lnTo>
                  <a:pt x="1307536" y="1024634"/>
                </a:lnTo>
                <a:lnTo>
                  <a:pt x="0" y="1024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0450478" y="3060874"/>
            <a:ext cx="1307536" cy="1024633"/>
          </a:xfrm>
          <a:custGeom>
            <a:avLst/>
            <a:gdLst/>
            <a:ahLst/>
            <a:cxnLst/>
            <a:rect l="l" t="t" r="r" b="b"/>
            <a:pathLst>
              <a:path w="1307536" h="1024633">
                <a:moveTo>
                  <a:pt x="0" y="0"/>
                </a:moveTo>
                <a:lnTo>
                  <a:pt x="1307537" y="0"/>
                </a:lnTo>
                <a:lnTo>
                  <a:pt x="1307537" y="1024634"/>
                </a:lnTo>
                <a:lnTo>
                  <a:pt x="0" y="1024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5195923" y="3060874"/>
            <a:ext cx="1307536" cy="1024633"/>
          </a:xfrm>
          <a:custGeom>
            <a:avLst/>
            <a:gdLst/>
            <a:ahLst/>
            <a:cxnLst/>
            <a:rect l="l" t="t" r="r" b="b"/>
            <a:pathLst>
              <a:path w="1307536" h="1024633">
                <a:moveTo>
                  <a:pt x="0" y="0"/>
                </a:moveTo>
                <a:lnTo>
                  <a:pt x="1307536" y="0"/>
                </a:lnTo>
                <a:lnTo>
                  <a:pt x="1307536" y="1024634"/>
                </a:lnTo>
                <a:lnTo>
                  <a:pt x="0" y="1024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5706092" y="3060874"/>
            <a:ext cx="1307536" cy="1024633"/>
          </a:xfrm>
          <a:custGeom>
            <a:avLst/>
            <a:gdLst/>
            <a:ahLst/>
            <a:cxnLst/>
            <a:rect l="l" t="t" r="r" b="b"/>
            <a:pathLst>
              <a:path w="1307536" h="1024633">
                <a:moveTo>
                  <a:pt x="0" y="0"/>
                </a:moveTo>
                <a:lnTo>
                  <a:pt x="1307536" y="0"/>
                </a:lnTo>
                <a:lnTo>
                  <a:pt x="1307536" y="1024634"/>
                </a:lnTo>
                <a:lnTo>
                  <a:pt x="0" y="1024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2572878" y="3060874"/>
            <a:ext cx="1307536" cy="1024633"/>
          </a:xfrm>
          <a:custGeom>
            <a:avLst/>
            <a:gdLst/>
            <a:ahLst/>
            <a:cxnLst/>
            <a:rect l="l" t="t" r="r" b="b"/>
            <a:pathLst>
              <a:path w="1307536" h="1024633">
                <a:moveTo>
                  <a:pt x="0" y="0"/>
                </a:moveTo>
                <a:lnTo>
                  <a:pt x="1307537" y="0"/>
                </a:lnTo>
                <a:lnTo>
                  <a:pt x="1307537" y="1024634"/>
                </a:lnTo>
                <a:lnTo>
                  <a:pt x="0" y="1024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3083048" y="3060874"/>
            <a:ext cx="1307536" cy="1024633"/>
          </a:xfrm>
          <a:custGeom>
            <a:avLst/>
            <a:gdLst/>
            <a:ahLst/>
            <a:cxnLst/>
            <a:rect l="l" t="t" r="r" b="b"/>
            <a:pathLst>
              <a:path w="1307536" h="1024633">
                <a:moveTo>
                  <a:pt x="0" y="0"/>
                </a:moveTo>
                <a:lnTo>
                  <a:pt x="1307536" y="0"/>
                </a:lnTo>
                <a:lnTo>
                  <a:pt x="1307536" y="1024634"/>
                </a:lnTo>
                <a:lnTo>
                  <a:pt x="0" y="1024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7828492" y="3060874"/>
            <a:ext cx="1307536" cy="1024633"/>
          </a:xfrm>
          <a:custGeom>
            <a:avLst/>
            <a:gdLst/>
            <a:ahLst/>
            <a:cxnLst/>
            <a:rect l="l" t="t" r="r" b="b"/>
            <a:pathLst>
              <a:path w="1307536" h="1024633">
                <a:moveTo>
                  <a:pt x="0" y="0"/>
                </a:moveTo>
                <a:lnTo>
                  <a:pt x="1307536" y="0"/>
                </a:lnTo>
                <a:lnTo>
                  <a:pt x="1307536" y="1024634"/>
                </a:lnTo>
                <a:lnTo>
                  <a:pt x="0" y="1024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-362128" y="-868775"/>
            <a:ext cx="19012256" cy="1737551"/>
            <a:chOff x="0" y="0"/>
            <a:chExt cx="25349675" cy="231673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>
              <a:off x="626069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>
              <a:off x="12670525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8" name="Freeform 28"/>
            <p:cNvSpPr/>
            <p:nvPr/>
          </p:nvSpPr>
          <p:spPr>
            <a:xfrm>
              <a:off x="1894664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>
            <a:off x="-362128" y="9418225"/>
            <a:ext cx="19012256" cy="1737551"/>
            <a:chOff x="0" y="0"/>
            <a:chExt cx="25349675" cy="2316734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1" name="Freeform 31"/>
            <p:cNvSpPr/>
            <p:nvPr/>
          </p:nvSpPr>
          <p:spPr>
            <a:xfrm>
              <a:off x="626069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Freeform 32"/>
            <p:cNvSpPr/>
            <p:nvPr/>
          </p:nvSpPr>
          <p:spPr>
            <a:xfrm>
              <a:off x="12670525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3" name="Freeform 33"/>
            <p:cNvSpPr/>
            <p:nvPr/>
          </p:nvSpPr>
          <p:spPr>
            <a:xfrm>
              <a:off x="1894664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34" name="Group 2">
            <a:extLst>
              <a:ext uri="{FF2B5EF4-FFF2-40B4-BE49-F238E27FC236}">
                <a16:creationId xmlns:a16="http://schemas.microsoft.com/office/drawing/2014/main" id="{4DFDEA1C-183C-4B5F-8867-43EA01CFDCB0}"/>
              </a:ext>
            </a:extLst>
          </p:cNvPr>
          <p:cNvGrpSpPr/>
          <p:nvPr/>
        </p:nvGrpSpPr>
        <p:grpSpPr>
          <a:xfrm>
            <a:off x="9718856" y="4967553"/>
            <a:ext cx="7549813" cy="3049972"/>
            <a:chOff x="55275" y="231804"/>
            <a:chExt cx="10066416" cy="1981219"/>
          </a:xfrm>
        </p:grpSpPr>
        <p:sp>
          <p:nvSpPr>
            <p:cNvPr id="35" name="TextBox 3">
              <a:extLst>
                <a:ext uri="{FF2B5EF4-FFF2-40B4-BE49-F238E27FC236}">
                  <a16:creationId xmlns:a16="http://schemas.microsoft.com/office/drawing/2014/main" id="{D01CF52C-0D08-4D6E-BCE4-8C6F6FCFE916}"/>
                </a:ext>
              </a:extLst>
            </p:cNvPr>
            <p:cNvSpPr txBox="1"/>
            <p:nvPr/>
          </p:nvSpPr>
          <p:spPr>
            <a:xfrm>
              <a:off x="6196865" y="401105"/>
              <a:ext cx="3837447" cy="3746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776"/>
                </a:lnSpc>
                <a:spcBef>
                  <a:spcPct val="0"/>
                </a:spcBef>
              </a:pPr>
              <a:r>
                <a:rPr lang="ru-RU" sz="34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Доступность</a:t>
              </a:r>
              <a:r>
                <a:rPr lang="ru-RU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endParaRPr lang="en-US" sz="3411" u="none" dirty="0">
                <a:solidFill>
                  <a:srgbClr val="000000"/>
                </a:solidFill>
                <a:latin typeface="Fraunces"/>
                <a:ea typeface="Fraunces"/>
                <a:cs typeface="Fraunces"/>
                <a:sym typeface="Fraunces"/>
              </a:endParaRPr>
            </a:p>
          </p:txBody>
        </p:sp>
        <p:sp>
          <p:nvSpPr>
            <p:cNvPr id="36" name="TextBox 4">
              <a:extLst>
                <a:ext uri="{FF2B5EF4-FFF2-40B4-BE49-F238E27FC236}">
                  <a16:creationId xmlns:a16="http://schemas.microsoft.com/office/drawing/2014/main" id="{813311F2-6F8D-4954-8FFA-C45952483842}"/>
                </a:ext>
              </a:extLst>
            </p:cNvPr>
            <p:cNvSpPr txBox="1"/>
            <p:nvPr/>
          </p:nvSpPr>
          <p:spPr>
            <a:xfrm>
              <a:off x="6284245" y="1330552"/>
              <a:ext cx="3837446" cy="8824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660"/>
                </a:lnSpc>
                <a:spcBef>
                  <a:spcPct val="0"/>
                </a:spcBef>
              </a:pPr>
              <a:r>
                <a:rPr lang="ru-RU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более бюджетное решение по сравнению с профессиональными сценическими системами</a:t>
              </a:r>
              <a:endParaRPr lang="en-US" sz="1900" u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37" name="TextBox 5">
              <a:extLst>
                <a:ext uri="{FF2B5EF4-FFF2-40B4-BE49-F238E27FC236}">
                  <a16:creationId xmlns:a16="http://schemas.microsoft.com/office/drawing/2014/main" id="{6452997D-852A-4C94-9D88-5D8FB76F7F79}"/>
                </a:ext>
              </a:extLst>
            </p:cNvPr>
            <p:cNvSpPr txBox="1"/>
            <p:nvPr/>
          </p:nvSpPr>
          <p:spPr>
            <a:xfrm>
              <a:off x="55275" y="231804"/>
              <a:ext cx="3878208" cy="7735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776"/>
                </a:lnSpc>
                <a:spcBef>
                  <a:spcPct val="0"/>
                </a:spcBef>
              </a:pPr>
              <a:r>
                <a:rPr lang="ru-RU" sz="34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Гибкость системы</a:t>
              </a:r>
              <a:r>
                <a:rPr lang="ru-RU" sz="3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endParaRPr lang="en-US" sz="3400" u="none" dirty="0">
                <a:solidFill>
                  <a:srgbClr val="000000"/>
                </a:solidFill>
                <a:latin typeface="Fraunces"/>
                <a:ea typeface="Fraunces"/>
                <a:cs typeface="Fraunces"/>
                <a:sym typeface="Fraunces"/>
              </a:endParaRPr>
            </a:p>
          </p:txBody>
        </p:sp>
        <p:sp>
          <p:nvSpPr>
            <p:cNvPr id="38" name="TextBox 6">
              <a:extLst>
                <a:ext uri="{FF2B5EF4-FFF2-40B4-BE49-F238E27FC236}">
                  <a16:creationId xmlns:a16="http://schemas.microsoft.com/office/drawing/2014/main" id="{C516B02B-10BC-415B-A75C-22BA5A900F3E}"/>
                </a:ext>
              </a:extLst>
            </p:cNvPr>
            <p:cNvSpPr txBox="1"/>
            <p:nvPr/>
          </p:nvSpPr>
          <p:spPr>
            <a:xfrm>
              <a:off x="103655" y="1330553"/>
              <a:ext cx="3878206" cy="6575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660"/>
                </a:lnSpc>
                <a:spcBef>
                  <a:spcPct val="0"/>
                </a:spcBef>
              </a:pPr>
              <a:r>
                <a:rPr lang="ru-RU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возможность настройки эффектов под различные произведения</a:t>
              </a:r>
              <a:endParaRPr lang="en-US" sz="1900" u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4"/>
          <p:cNvGrpSpPr/>
          <p:nvPr/>
        </p:nvGrpSpPr>
        <p:grpSpPr>
          <a:xfrm>
            <a:off x="-362128" y="-868775"/>
            <a:ext cx="19012256" cy="1737551"/>
            <a:chOff x="0" y="0"/>
            <a:chExt cx="25349675" cy="231673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>
              <a:off x="626069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>
              <a:off x="12670525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8" name="Freeform 28"/>
            <p:cNvSpPr/>
            <p:nvPr/>
          </p:nvSpPr>
          <p:spPr>
            <a:xfrm>
              <a:off x="1894664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>
            <a:off x="-362128" y="9418225"/>
            <a:ext cx="19012256" cy="1737551"/>
            <a:chOff x="0" y="0"/>
            <a:chExt cx="25349675" cy="2316734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1" name="Freeform 31"/>
            <p:cNvSpPr/>
            <p:nvPr/>
          </p:nvSpPr>
          <p:spPr>
            <a:xfrm>
              <a:off x="626069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Freeform 32"/>
            <p:cNvSpPr/>
            <p:nvPr/>
          </p:nvSpPr>
          <p:spPr>
            <a:xfrm>
              <a:off x="12670525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3" name="Freeform 33"/>
            <p:cNvSpPr/>
            <p:nvPr/>
          </p:nvSpPr>
          <p:spPr>
            <a:xfrm>
              <a:off x="1894664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5EC4938-92C5-4A8C-8BB5-15991C112E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1104900"/>
            <a:ext cx="7514167" cy="76200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B188D6D9-EBD3-4C7E-BFF2-C9DE88BA5E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9364" y="1028700"/>
            <a:ext cx="7276699" cy="27432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69076EA4-0CCD-49A9-846B-4F5348715F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62555" y="3409618"/>
            <a:ext cx="6858000" cy="637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195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4"/>
          <p:cNvGrpSpPr/>
          <p:nvPr/>
        </p:nvGrpSpPr>
        <p:grpSpPr>
          <a:xfrm>
            <a:off x="-362128" y="-868775"/>
            <a:ext cx="19012256" cy="1737551"/>
            <a:chOff x="0" y="0"/>
            <a:chExt cx="25349675" cy="231673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>
              <a:off x="626069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>
              <a:off x="12670525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8" name="Freeform 28"/>
            <p:cNvSpPr/>
            <p:nvPr/>
          </p:nvSpPr>
          <p:spPr>
            <a:xfrm>
              <a:off x="1894664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>
            <a:off x="-362128" y="9418225"/>
            <a:ext cx="19012256" cy="1737551"/>
            <a:chOff x="0" y="0"/>
            <a:chExt cx="25349675" cy="2316734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1" name="Freeform 31"/>
            <p:cNvSpPr/>
            <p:nvPr/>
          </p:nvSpPr>
          <p:spPr>
            <a:xfrm>
              <a:off x="626069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Freeform 32"/>
            <p:cNvSpPr/>
            <p:nvPr/>
          </p:nvSpPr>
          <p:spPr>
            <a:xfrm>
              <a:off x="12670525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3" name="Freeform 33"/>
            <p:cNvSpPr/>
            <p:nvPr/>
          </p:nvSpPr>
          <p:spPr>
            <a:xfrm>
              <a:off x="1894664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6B78B6-BA2E-449B-BBC3-251A8E7C2E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4779" y="571051"/>
            <a:ext cx="6475115" cy="36576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4B3F6C7-AB85-4E39-BE60-47AF00F253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1447" y="3924300"/>
            <a:ext cx="6407781" cy="613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678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62128" y="-868775"/>
            <a:ext cx="19012256" cy="1737551"/>
            <a:chOff x="0" y="0"/>
            <a:chExt cx="25349675" cy="231673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626069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2670525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1894664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-362128" y="9418225"/>
            <a:ext cx="19012256" cy="1737551"/>
            <a:chOff x="0" y="0"/>
            <a:chExt cx="25349675" cy="231673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626069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12670525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18946640" y="0"/>
              <a:ext cx="6403035" cy="2316734"/>
            </a:xfrm>
            <a:custGeom>
              <a:avLst/>
              <a:gdLst/>
              <a:ahLst/>
              <a:cxnLst/>
              <a:rect l="l" t="t" r="r" b="b"/>
              <a:pathLst>
                <a:path w="6403035" h="2316734">
                  <a:moveTo>
                    <a:pt x="0" y="0"/>
                  </a:moveTo>
                  <a:lnTo>
                    <a:pt x="6403035" y="0"/>
                  </a:lnTo>
                  <a:lnTo>
                    <a:pt x="6403035" y="2316734"/>
                  </a:lnTo>
                  <a:lnTo>
                    <a:pt x="0" y="2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821956" y="6738306"/>
            <a:ext cx="3382186" cy="18082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776"/>
              </a:lnSpc>
              <a:spcBef>
                <a:spcPct val="0"/>
              </a:spcBef>
            </a:pPr>
            <a:r>
              <a:rPr lang="ru-RU" sz="3411" u="none" dirty="0">
                <a:solidFill>
                  <a:srgbClr val="000000"/>
                </a:solidFill>
                <a:ea typeface="Fraunces"/>
                <a:cs typeface="Fraunces"/>
                <a:sym typeface="Fraunces"/>
              </a:rPr>
              <a:t>Гребнев </a:t>
            </a:r>
          </a:p>
          <a:p>
            <a:pPr marL="0" lvl="0" indent="0" algn="ctr">
              <a:lnSpc>
                <a:spcPts val="4776"/>
              </a:lnSpc>
              <a:spcBef>
                <a:spcPct val="0"/>
              </a:spcBef>
            </a:pPr>
            <a:r>
              <a:rPr lang="ru-RU" sz="3411" u="none" dirty="0">
                <a:solidFill>
                  <a:srgbClr val="000000"/>
                </a:solidFill>
                <a:ea typeface="Fraunces"/>
                <a:cs typeface="Fraunces"/>
                <a:sym typeface="Fraunces"/>
              </a:rPr>
              <a:t>Илья</a:t>
            </a:r>
          </a:p>
          <a:p>
            <a:pPr marL="0" lvl="0" indent="0" algn="ctr">
              <a:lnSpc>
                <a:spcPts val="4776"/>
              </a:lnSpc>
              <a:spcBef>
                <a:spcPct val="0"/>
              </a:spcBef>
            </a:pPr>
            <a:r>
              <a:rPr lang="ru-RU" sz="3410" b="0" i="0" dirty="0">
                <a:solidFill>
                  <a:srgbClr val="000000"/>
                </a:solidFill>
                <a:effectLst/>
              </a:rPr>
              <a:t>Станиславович</a:t>
            </a:r>
            <a:endParaRPr lang="en-US" sz="3410" u="none" dirty="0">
              <a:solidFill>
                <a:srgbClr val="000000"/>
              </a:solidFill>
              <a:ea typeface="Fraunces"/>
              <a:cs typeface="Fraunces"/>
              <a:sym typeface="Fraunces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0016" y="8771362"/>
            <a:ext cx="4998308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ru-RU" sz="1800" dirty="0">
                <a:solidFill>
                  <a:srgbClr val="000000"/>
                </a:solidFill>
                <a:ea typeface="Inter"/>
                <a:cs typeface="Times New Roman" panose="02020603050405020304" pitchFamily="18" charset="0"/>
                <a:sym typeface="Inter"/>
              </a:rPr>
              <a:t>Архитектор ПО</a:t>
            </a:r>
            <a:endParaRPr lang="en-US" sz="1800" dirty="0">
              <a:solidFill>
                <a:srgbClr val="000000"/>
              </a:solidFill>
              <a:ea typeface="Inter"/>
              <a:cs typeface="Times New Roman" panose="02020603050405020304" pitchFamily="18" charset="0"/>
              <a:sym typeface="Inter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5422048" y="848469"/>
            <a:ext cx="7469659" cy="1120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00"/>
              </a:lnSpc>
              <a:spcBef>
                <a:spcPct val="0"/>
              </a:spcBef>
            </a:pPr>
            <a:r>
              <a:rPr lang="ru-RU" sz="6500" b="1" u="none" dirty="0">
                <a:solidFill>
                  <a:srgbClr val="000000"/>
                </a:solidFill>
                <a:latin typeface="+mj-lt"/>
                <a:ea typeface="Fraunces SemiBold"/>
                <a:cs typeface="Fraunces SemiBold"/>
                <a:sym typeface="Fraunces SemiBold"/>
              </a:rPr>
              <a:t>Команда проекта</a:t>
            </a:r>
            <a:endParaRPr lang="en-US" sz="6500" b="1" u="none" dirty="0">
              <a:solidFill>
                <a:srgbClr val="000000"/>
              </a:solidFill>
              <a:latin typeface="+mj-lt"/>
              <a:ea typeface="Fraunces SemiBold"/>
              <a:cs typeface="Fraunces SemiBold"/>
              <a:sym typeface="Fraunces SemiBold"/>
            </a:endParaRPr>
          </a:p>
        </p:txBody>
      </p:sp>
      <p:grpSp>
        <p:nvGrpSpPr>
          <p:cNvPr id="29" name="Group 29"/>
          <p:cNvGrpSpPr/>
          <p:nvPr/>
        </p:nvGrpSpPr>
        <p:grpSpPr>
          <a:xfrm>
            <a:off x="918953" y="2418263"/>
            <a:ext cx="3188192" cy="443862"/>
            <a:chOff x="0" y="0"/>
            <a:chExt cx="5016843" cy="65838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672281" cy="658386"/>
            </a:xfrm>
            <a:custGeom>
              <a:avLst/>
              <a:gdLst/>
              <a:ahLst/>
              <a:cxnLst/>
              <a:rect l="l" t="t" r="r" b="b"/>
              <a:pathLst>
                <a:path w="1672281" h="658386">
                  <a:moveTo>
                    <a:pt x="0" y="0"/>
                  </a:moveTo>
                  <a:lnTo>
                    <a:pt x="1672281" y="0"/>
                  </a:lnTo>
                  <a:lnTo>
                    <a:pt x="1672281" y="658386"/>
                  </a:lnTo>
                  <a:lnTo>
                    <a:pt x="0" y="658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b="-99041"/>
              </a:stretch>
            </a:blipFill>
          </p:spPr>
        </p:sp>
        <p:sp>
          <p:nvSpPr>
            <p:cNvPr id="31" name="Freeform 31"/>
            <p:cNvSpPr/>
            <p:nvPr/>
          </p:nvSpPr>
          <p:spPr>
            <a:xfrm>
              <a:off x="1672281" y="0"/>
              <a:ext cx="1672281" cy="658386"/>
            </a:xfrm>
            <a:custGeom>
              <a:avLst/>
              <a:gdLst/>
              <a:ahLst/>
              <a:cxnLst/>
              <a:rect l="l" t="t" r="r" b="b"/>
              <a:pathLst>
                <a:path w="1672281" h="658386">
                  <a:moveTo>
                    <a:pt x="0" y="0"/>
                  </a:moveTo>
                  <a:lnTo>
                    <a:pt x="1672281" y="0"/>
                  </a:lnTo>
                  <a:lnTo>
                    <a:pt x="1672281" y="658386"/>
                  </a:lnTo>
                  <a:lnTo>
                    <a:pt x="0" y="658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b="-99041"/>
              </a:stretch>
            </a:blipFill>
          </p:spPr>
        </p:sp>
        <p:sp>
          <p:nvSpPr>
            <p:cNvPr id="32" name="Freeform 32"/>
            <p:cNvSpPr/>
            <p:nvPr/>
          </p:nvSpPr>
          <p:spPr>
            <a:xfrm>
              <a:off x="3344562" y="0"/>
              <a:ext cx="1672281" cy="658386"/>
            </a:xfrm>
            <a:custGeom>
              <a:avLst/>
              <a:gdLst/>
              <a:ahLst/>
              <a:cxnLst/>
              <a:rect l="l" t="t" r="r" b="b"/>
              <a:pathLst>
                <a:path w="1672281" h="658386">
                  <a:moveTo>
                    <a:pt x="0" y="0"/>
                  </a:moveTo>
                  <a:lnTo>
                    <a:pt x="1672281" y="0"/>
                  </a:lnTo>
                  <a:lnTo>
                    <a:pt x="1672281" y="658386"/>
                  </a:lnTo>
                  <a:lnTo>
                    <a:pt x="0" y="658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b="-99041"/>
              </a:stretch>
            </a:blipFill>
          </p:spPr>
        </p:sp>
      </p:grpSp>
      <p:grpSp>
        <p:nvGrpSpPr>
          <p:cNvPr id="41" name="Group 41"/>
          <p:cNvGrpSpPr/>
          <p:nvPr/>
        </p:nvGrpSpPr>
        <p:grpSpPr>
          <a:xfrm rot="-10800000">
            <a:off x="894674" y="6068099"/>
            <a:ext cx="3188192" cy="443862"/>
            <a:chOff x="0" y="0"/>
            <a:chExt cx="5016843" cy="65838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672281" cy="658386"/>
            </a:xfrm>
            <a:custGeom>
              <a:avLst/>
              <a:gdLst/>
              <a:ahLst/>
              <a:cxnLst/>
              <a:rect l="l" t="t" r="r" b="b"/>
              <a:pathLst>
                <a:path w="1672281" h="658386">
                  <a:moveTo>
                    <a:pt x="0" y="0"/>
                  </a:moveTo>
                  <a:lnTo>
                    <a:pt x="1672281" y="0"/>
                  </a:lnTo>
                  <a:lnTo>
                    <a:pt x="1672281" y="658386"/>
                  </a:lnTo>
                  <a:lnTo>
                    <a:pt x="0" y="658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b="-99041"/>
              </a:stretch>
            </a:blipFill>
          </p:spPr>
        </p:sp>
        <p:sp>
          <p:nvSpPr>
            <p:cNvPr id="43" name="Freeform 43"/>
            <p:cNvSpPr/>
            <p:nvPr/>
          </p:nvSpPr>
          <p:spPr>
            <a:xfrm>
              <a:off x="1672281" y="0"/>
              <a:ext cx="1672281" cy="658386"/>
            </a:xfrm>
            <a:custGeom>
              <a:avLst/>
              <a:gdLst/>
              <a:ahLst/>
              <a:cxnLst/>
              <a:rect l="l" t="t" r="r" b="b"/>
              <a:pathLst>
                <a:path w="1672281" h="658386">
                  <a:moveTo>
                    <a:pt x="0" y="0"/>
                  </a:moveTo>
                  <a:lnTo>
                    <a:pt x="1672281" y="0"/>
                  </a:lnTo>
                  <a:lnTo>
                    <a:pt x="1672281" y="658386"/>
                  </a:lnTo>
                  <a:lnTo>
                    <a:pt x="0" y="658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b="-99041"/>
              </a:stretch>
            </a:blipFill>
          </p:spPr>
        </p:sp>
        <p:sp>
          <p:nvSpPr>
            <p:cNvPr id="44" name="Freeform 44"/>
            <p:cNvSpPr/>
            <p:nvPr/>
          </p:nvSpPr>
          <p:spPr>
            <a:xfrm>
              <a:off x="3344562" y="0"/>
              <a:ext cx="1672281" cy="658386"/>
            </a:xfrm>
            <a:custGeom>
              <a:avLst/>
              <a:gdLst/>
              <a:ahLst/>
              <a:cxnLst/>
              <a:rect l="l" t="t" r="r" b="b"/>
              <a:pathLst>
                <a:path w="1672281" h="658386">
                  <a:moveTo>
                    <a:pt x="0" y="0"/>
                  </a:moveTo>
                  <a:lnTo>
                    <a:pt x="1672281" y="0"/>
                  </a:lnTo>
                  <a:lnTo>
                    <a:pt x="1672281" y="658386"/>
                  </a:lnTo>
                  <a:lnTo>
                    <a:pt x="0" y="658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b="-99041"/>
              </a:stretch>
            </a:blipFill>
          </p:spPr>
        </p:sp>
      </p:grp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2AB55EEB-60F0-43CF-AFD6-2A12EB86EB9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740" y="2857500"/>
            <a:ext cx="3188191" cy="3188191"/>
          </a:xfrm>
          <a:prstGeom prst="rect">
            <a:avLst/>
          </a:prstGeom>
        </p:spPr>
      </p:pic>
      <p:sp>
        <p:nvSpPr>
          <p:cNvPr id="134" name="TextBox 20">
            <a:extLst>
              <a:ext uri="{FF2B5EF4-FFF2-40B4-BE49-F238E27FC236}">
                <a16:creationId xmlns:a16="http://schemas.microsoft.com/office/drawing/2014/main" id="{2FB4D3CF-4160-4070-9BD1-76D86E51D9AB}"/>
              </a:ext>
            </a:extLst>
          </p:cNvPr>
          <p:cNvSpPr txBox="1"/>
          <p:nvPr/>
        </p:nvSpPr>
        <p:spPr>
          <a:xfrm>
            <a:off x="4149571" y="6738306"/>
            <a:ext cx="3382186" cy="30322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776"/>
              </a:lnSpc>
              <a:spcBef>
                <a:spcPct val="0"/>
              </a:spcBef>
            </a:pPr>
            <a:r>
              <a:rPr lang="ru-RU" sz="3411" u="none" dirty="0">
                <a:solidFill>
                  <a:srgbClr val="000000"/>
                </a:solidFill>
                <a:ea typeface="Fraunces"/>
                <a:cs typeface="Fraunces"/>
                <a:sym typeface="Fraunces"/>
              </a:rPr>
              <a:t>Захаров </a:t>
            </a:r>
          </a:p>
          <a:p>
            <a:pPr marL="0" lvl="0" indent="0" algn="ctr">
              <a:lnSpc>
                <a:spcPts val="4776"/>
              </a:lnSpc>
              <a:spcBef>
                <a:spcPct val="0"/>
              </a:spcBef>
            </a:pPr>
            <a:r>
              <a:rPr lang="ru-RU" sz="3411" u="none" dirty="0">
                <a:solidFill>
                  <a:srgbClr val="000000"/>
                </a:solidFill>
                <a:ea typeface="Fraunces"/>
                <a:cs typeface="Fraunces"/>
                <a:sym typeface="Fraunces"/>
              </a:rPr>
              <a:t>Иван</a:t>
            </a:r>
          </a:p>
          <a:p>
            <a:pPr marL="0" lvl="0" indent="0" algn="ctr">
              <a:lnSpc>
                <a:spcPts val="4776"/>
              </a:lnSpc>
              <a:spcBef>
                <a:spcPct val="0"/>
              </a:spcBef>
            </a:pPr>
            <a:r>
              <a:rPr lang="ru-RU" sz="3411" u="none" dirty="0">
                <a:solidFill>
                  <a:srgbClr val="000000"/>
                </a:solidFill>
                <a:ea typeface="Fraunces"/>
                <a:cs typeface="Fraunces"/>
                <a:sym typeface="Fraunces"/>
              </a:rPr>
              <a:t>Евгеньевич</a:t>
            </a:r>
          </a:p>
          <a:p>
            <a:pPr marL="0" lvl="0" indent="0" algn="ctr">
              <a:lnSpc>
                <a:spcPts val="4776"/>
              </a:lnSpc>
              <a:spcBef>
                <a:spcPct val="0"/>
              </a:spcBef>
            </a:pPr>
            <a:endParaRPr lang="ru-RU" sz="3411" u="none" dirty="0">
              <a:solidFill>
                <a:srgbClr val="000000"/>
              </a:solidFill>
              <a:latin typeface="Fraunces"/>
              <a:ea typeface="Fraunces"/>
              <a:cs typeface="Fraunces"/>
              <a:sym typeface="Fraunces"/>
            </a:endParaRPr>
          </a:p>
          <a:p>
            <a:pPr marL="0" lvl="0" indent="0" algn="ctr">
              <a:lnSpc>
                <a:spcPts val="4776"/>
              </a:lnSpc>
              <a:spcBef>
                <a:spcPct val="0"/>
              </a:spcBef>
            </a:pPr>
            <a:endParaRPr lang="en-US" sz="3411" u="none" dirty="0">
              <a:solidFill>
                <a:srgbClr val="000000"/>
              </a:solidFill>
              <a:latin typeface="Fraunces"/>
              <a:ea typeface="Fraunces"/>
              <a:cs typeface="Fraunces"/>
              <a:sym typeface="Fraunces"/>
            </a:endParaRPr>
          </a:p>
        </p:txBody>
      </p:sp>
      <p:sp>
        <p:nvSpPr>
          <p:cNvPr id="135" name="TextBox 21">
            <a:extLst>
              <a:ext uri="{FF2B5EF4-FFF2-40B4-BE49-F238E27FC236}">
                <a16:creationId xmlns:a16="http://schemas.microsoft.com/office/drawing/2014/main" id="{8F93BD19-B7D3-44F8-AA64-2655A1CD3197}"/>
              </a:ext>
            </a:extLst>
          </p:cNvPr>
          <p:cNvSpPr txBox="1"/>
          <p:nvPr/>
        </p:nvSpPr>
        <p:spPr>
          <a:xfrm>
            <a:off x="3317231" y="8771362"/>
            <a:ext cx="4998308" cy="621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ru-RU" sz="1800" dirty="0">
                <a:solidFill>
                  <a:srgbClr val="000000"/>
                </a:solidFill>
                <a:ea typeface="Inter"/>
                <a:cs typeface="Inter"/>
                <a:sym typeface="Inter"/>
              </a:rPr>
              <a:t>Тимлид,</a:t>
            </a:r>
          </a:p>
          <a:p>
            <a:pPr algn="ctr">
              <a:lnSpc>
                <a:spcPts val="2520"/>
              </a:lnSpc>
            </a:pPr>
            <a:r>
              <a:rPr lang="ru-RU" sz="1800" i="0" u="none" strike="noStrike" dirty="0">
                <a:solidFill>
                  <a:srgbClr val="000000"/>
                </a:solidFill>
                <a:effectLst/>
              </a:rPr>
              <a:t>Сетевой инженер</a:t>
            </a:r>
            <a:endParaRPr lang="en-US" sz="1800" dirty="0">
              <a:solidFill>
                <a:srgbClr val="000000"/>
              </a:solidFill>
              <a:ea typeface="Inter"/>
              <a:cs typeface="Inter"/>
              <a:sym typeface="Inter"/>
            </a:endParaRPr>
          </a:p>
        </p:txBody>
      </p:sp>
      <p:grpSp>
        <p:nvGrpSpPr>
          <p:cNvPr id="136" name="Group 29">
            <a:extLst>
              <a:ext uri="{FF2B5EF4-FFF2-40B4-BE49-F238E27FC236}">
                <a16:creationId xmlns:a16="http://schemas.microsoft.com/office/drawing/2014/main" id="{AEF02BA3-6A47-47E6-9CE7-84B1ABE94272}"/>
              </a:ext>
            </a:extLst>
          </p:cNvPr>
          <p:cNvGrpSpPr/>
          <p:nvPr/>
        </p:nvGrpSpPr>
        <p:grpSpPr>
          <a:xfrm>
            <a:off x="4246568" y="2418263"/>
            <a:ext cx="3188192" cy="443862"/>
            <a:chOff x="0" y="0"/>
            <a:chExt cx="5016843" cy="658386"/>
          </a:xfrm>
        </p:grpSpPr>
        <p:sp>
          <p:nvSpPr>
            <p:cNvPr id="137" name="Freeform 30">
              <a:extLst>
                <a:ext uri="{FF2B5EF4-FFF2-40B4-BE49-F238E27FC236}">
                  <a16:creationId xmlns:a16="http://schemas.microsoft.com/office/drawing/2014/main" id="{66FC877C-E3D2-491D-95B6-F5F86647DD67}"/>
                </a:ext>
              </a:extLst>
            </p:cNvPr>
            <p:cNvSpPr/>
            <p:nvPr/>
          </p:nvSpPr>
          <p:spPr>
            <a:xfrm>
              <a:off x="0" y="0"/>
              <a:ext cx="1672281" cy="658386"/>
            </a:xfrm>
            <a:custGeom>
              <a:avLst/>
              <a:gdLst/>
              <a:ahLst/>
              <a:cxnLst/>
              <a:rect l="l" t="t" r="r" b="b"/>
              <a:pathLst>
                <a:path w="1672281" h="658386">
                  <a:moveTo>
                    <a:pt x="0" y="0"/>
                  </a:moveTo>
                  <a:lnTo>
                    <a:pt x="1672281" y="0"/>
                  </a:lnTo>
                  <a:lnTo>
                    <a:pt x="1672281" y="658386"/>
                  </a:lnTo>
                  <a:lnTo>
                    <a:pt x="0" y="658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b="-99041"/>
              </a:stretch>
            </a:blipFill>
          </p:spPr>
        </p:sp>
        <p:sp>
          <p:nvSpPr>
            <p:cNvPr id="138" name="Freeform 31">
              <a:extLst>
                <a:ext uri="{FF2B5EF4-FFF2-40B4-BE49-F238E27FC236}">
                  <a16:creationId xmlns:a16="http://schemas.microsoft.com/office/drawing/2014/main" id="{1BDB10AC-2303-4924-81B1-D0BB05CF1174}"/>
                </a:ext>
              </a:extLst>
            </p:cNvPr>
            <p:cNvSpPr/>
            <p:nvPr/>
          </p:nvSpPr>
          <p:spPr>
            <a:xfrm>
              <a:off x="1672281" y="0"/>
              <a:ext cx="1672281" cy="658386"/>
            </a:xfrm>
            <a:custGeom>
              <a:avLst/>
              <a:gdLst/>
              <a:ahLst/>
              <a:cxnLst/>
              <a:rect l="l" t="t" r="r" b="b"/>
              <a:pathLst>
                <a:path w="1672281" h="658386">
                  <a:moveTo>
                    <a:pt x="0" y="0"/>
                  </a:moveTo>
                  <a:lnTo>
                    <a:pt x="1672281" y="0"/>
                  </a:lnTo>
                  <a:lnTo>
                    <a:pt x="1672281" y="658386"/>
                  </a:lnTo>
                  <a:lnTo>
                    <a:pt x="0" y="658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b="-99041"/>
              </a:stretch>
            </a:blipFill>
          </p:spPr>
        </p:sp>
        <p:sp>
          <p:nvSpPr>
            <p:cNvPr id="139" name="Freeform 32">
              <a:extLst>
                <a:ext uri="{FF2B5EF4-FFF2-40B4-BE49-F238E27FC236}">
                  <a16:creationId xmlns:a16="http://schemas.microsoft.com/office/drawing/2014/main" id="{7ABDBB0C-7920-4021-9273-EBCE78F68D66}"/>
                </a:ext>
              </a:extLst>
            </p:cNvPr>
            <p:cNvSpPr/>
            <p:nvPr/>
          </p:nvSpPr>
          <p:spPr>
            <a:xfrm>
              <a:off x="3344562" y="0"/>
              <a:ext cx="1672281" cy="658386"/>
            </a:xfrm>
            <a:custGeom>
              <a:avLst/>
              <a:gdLst/>
              <a:ahLst/>
              <a:cxnLst/>
              <a:rect l="l" t="t" r="r" b="b"/>
              <a:pathLst>
                <a:path w="1672281" h="658386">
                  <a:moveTo>
                    <a:pt x="0" y="0"/>
                  </a:moveTo>
                  <a:lnTo>
                    <a:pt x="1672281" y="0"/>
                  </a:lnTo>
                  <a:lnTo>
                    <a:pt x="1672281" y="658386"/>
                  </a:lnTo>
                  <a:lnTo>
                    <a:pt x="0" y="658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b="-99041"/>
              </a:stretch>
            </a:blipFill>
          </p:spPr>
        </p:sp>
      </p:grpSp>
      <p:grpSp>
        <p:nvGrpSpPr>
          <p:cNvPr id="140" name="Group 41">
            <a:extLst>
              <a:ext uri="{FF2B5EF4-FFF2-40B4-BE49-F238E27FC236}">
                <a16:creationId xmlns:a16="http://schemas.microsoft.com/office/drawing/2014/main" id="{EE91C582-671C-4106-BB2B-B8E3B89D99DC}"/>
              </a:ext>
            </a:extLst>
          </p:cNvPr>
          <p:cNvGrpSpPr/>
          <p:nvPr/>
        </p:nvGrpSpPr>
        <p:grpSpPr>
          <a:xfrm rot="-10800000">
            <a:off x="4222289" y="6068099"/>
            <a:ext cx="3188192" cy="443862"/>
            <a:chOff x="0" y="0"/>
            <a:chExt cx="5016843" cy="658386"/>
          </a:xfrm>
        </p:grpSpPr>
        <p:sp>
          <p:nvSpPr>
            <p:cNvPr id="141" name="Freeform 42">
              <a:extLst>
                <a:ext uri="{FF2B5EF4-FFF2-40B4-BE49-F238E27FC236}">
                  <a16:creationId xmlns:a16="http://schemas.microsoft.com/office/drawing/2014/main" id="{8EC05CC1-0FAD-46D6-9B8F-C779CBE3A868}"/>
                </a:ext>
              </a:extLst>
            </p:cNvPr>
            <p:cNvSpPr/>
            <p:nvPr/>
          </p:nvSpPr>
          <p:spPr>
            <a:xfrm>
              <a:off x="0" y="0"/>
              <a:ext cx="1672281" cy="658386"/>
            </a:xfrm>
            <a:custGeom>
              <a:avLst/>
              <a:gdLst/>
              <a:ahLst/>
              <a:cxnLst/>
              <a:rect l="l" t="t" r="r" b="b"/>
              <a:pathLst>
                <a:path w="1672281" h="658386">
                  <a:moveTo>
                    <a:pt x="0" y="0"/>
                  </a:moveTo>
                  <a:lnTo>
                    <a:pt x="1672281" y="0"/>
                  </a:lnTo>
                  <a:lnTo>
                    <a:pt x="1672281" y="658386"/>
                  </a:lnTo>
                  <a:lnTo>
                    <a:pt x="0" y="658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b="-99041"/>
              </a:stretch>
            </a:blipFill>
          </p:spPr>
        </p:sp>
        <p:sp>
          <p:nvSpPr>
            <p:cNvPr id="142" name="Freeform 43">
              <a:extLst>
                <a:ext uri="{FF2B5EF4-FFF2-40B4-BE49-F238E27FC236}">
                  <a16:creationId xmlns:a16="http://schemas.microsoft.com/office/drawing/2014/main" id="{6E3FA8F5-DAA9-4537-8A92-92B66CC6EAE9}"/>
                </a:ext>
              </a:extLst>
            </p:cNvPr>
            <p:cNvSpPr/>
            <p:nvPr/>
          </p:nvSpPr>
          <p:spPr>
            <a:xfrm>
              <a:off x="1672281" y="0"/>
              <a:ext cx="1672281" cy="658386"/>
            </a:xfrm>
            <a:custGeom>
              <a:avLst/>
              <a:gdLst/>
              <a:ahLst/>
              <a:cxnLst/>
              <a:rect l="l" t="t" r="r" b="b"/>
              <a:pathLst>
                <a:path w="1672281" h="658386">
                  <a:moveTo>
                    <a:pt x="0" y="0"/>
                  </a:moveTo>
                  <a:lnTo>
                    <a:pt x="1672281" y="0"/>
                  </a:lnTo>
                  <a:lnTo>
                    <a:pt x="1672281" y="658386"/>
                  </a:lnTo>
                  <a:lnTo>
                    <a:pt x="0" y="658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b="-99041"/>
              </a:stretch>
            </a:blipFill>
          </p:spPr>
        </p:sp>
        <p:sp>
          <p:nvSpPr>
            <p:cNvPr id="143" name="Freeform 44">
              <a:extLst>
                <a:ext uri="{FF2B5EF4-FFF2-40B4-BE49-F238E27FC236}">
                  <a16:creationId xmlns:a16="http://schemas.microsoft.com/office/drawing/2014/main" id="{98003300-D9E8-4E3F-ACE7-90B10026808F}"/>
                </a:ext>
              </a:extLst>
            </p:cNvPr>
            <p:cNvSpPr/>
            <p:nvPr/>
          </p:nvSpPr>
          <p:spPr>
            <a:xfrm>
              <a:off x="3344562" y="0"/>
              <a:ext cx="1672281" cy="658386"/>
            </a:xfrm>
            <a:custGeom>
              <a:avLst/>
              <a:gdLst/>
              <a:ahLst/>
              <a:cxnLst/>
              <a:rect l="l" t="t" r="r" b="b"/>
              <a:pathLst>
                <a:path w="1672281" h="658386">
                  <a:moveTo>
                    <a:pt x="0" y="0"/>
                  </a:moveTo>
                  <a:lnTo>
                    <a:pt x="1672281" y="0"/>
                  </a:lnTo>
                  <a:lnTo>
                    <a:pt x="1672281" y="658386"/>
                  </a:lnTo>
                  <a:lnTo>
                    <a:pt x="0" y="658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b="-99041"/>
              </a:stretch>
            </a:blipFill>
          </p:spPr>
        </p:sp>
      </p:grpSp>
      <p:pic>
        <p:nvPicPr>
          <p:cNvPr id="144" name="Рисунок 143">
            <a:extLst>
              <a:ext uri="{FF2B5EF4-FFF2-40B4-BE49-F238E27FC236}">
                <a16:creationId xmlns:a16="http://schemas.microsoft.com/office/drawing/2014/main" id="{B159988E-4B79-4352-A3CC-2F38E938AA7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355" y="2857500"/>
            <a:ext cx="3188191" cy="3188191"/>
          </a:xfrm>
          <a:prstGeom prst="rect">
            <a:avLst/>
          </a:prstGeom>
        </p:spPr>
      </p:pic>
      <p:sp>
        <p:nvSpPr>
          <p:cNvPr id="145" name="TextBox 20">
            <a:extLst>
              <a:ext uri="{FF2B5EF4-FFF2-40B4-BE49-F238E27FC236}">
                <a16:creationId xmlns:a16="http://schemas.microsoft.com/office/drawing/2014/main" id="{765FB067-54E3-435C-8951-5FF54885F59F}"/>
              </a:ext>
            </a:extLst>
          </p:cNvPr>
          <p:cNvSpPr txBox="1"/>
          <p:nvPr/>
        </p:nvSpPr>
        <p:spPr>
          <a:xfrm>
            <a:off x="7474120" y="6738306"/>
            <a:ext cx="3382186" cy="18067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776"/>
              </a:lnSpc>
              <a:spcBef>
                <a:spcPct val="0"/>
              </a:spcBef>
            </a:pPr>
            <a:r>
              <a:rPr lang="ru-RU" sz="3411" u="none" dirty="0" err="1">
                <a:solidFill>
                  <a:srgbClr val="000000"/>
                </a:solidFill>
                <a:ea typeface="Fraunces"/>
                <a:cs typeface="Fraunces"/>
                <a:sym typeface="Fraunces"/>
              </a:rPr>
              <a:t>Михайлец</a:t>
            </a:r>
            <a:r>
              <a:rPr lang="ru-RU" sz="3411" u="none" dirty="0">
                <a:solidFill>
                  <a:srgbClr val="000000"/>
                </a:solidFill>
                <a:ea typeface="Fraunces"/>
                <a:cs typeface="Fraunces"/>
                <a:sym typeface="Fraunces"/>
              </a:rPr>
              <a:t> Михаил Владимирович</a:t>
            </a:r>
            <a:endParaRPr lang="en-US" sz="3411" u="none" dirty="0">
              <a:solidFill>
                <a:srgbClr val="000000"/>
              </a:solidFill>
              <a:ea typeface="Fraunces"/>
              <a:cs typeface="Fraunces"/>
              <a:sym typeface="Fraunces"/>
            </a:endParaRPr>
          </a:p>
        </p:txBody>
      </p:sp>
      <p:sp>
        <p:nvSpPr>
          <p:cNvPr id="146" name="TextBox 21">
            <a:extLst>
              <a:ext uri="{FF2B5EF4-FFF2-40B4-BE49-F238E27FC236}">
                <a16:creationId xmlns:a16="http://schemas.microsoft.com/office/drawing/2014/main" id="{784575A9-31E6-41B6-AD60-06CF7A6E7721}"/>
              </a:ext>
            </a:extLst>
          </p:cNvPr>
          <p:cNvSpPr txBox="1"/>
          <p:nvPr/>
        </p:nvSpPr>
        <p:spPr>
          <a:xfrm>
            <a:off x="6644845" y="8771363"/>
            <a:ext cx="4998308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ru-RU" sz="1800" dirty="0">
                <a:solidFill>
                  <a:srgbClr val="000000"/>
                </a:solidFill>
                <a:ea typeface="Inter"/>
                <a:cs typeface="Inter"/>
                <a:sym typeface="Inter"/>
              </a:rPr>
              <a:t>Программист </a:t>
            </a:r>
            <a:r>
              <a:rPr lang="en-US" sz="1800" dirty="0">
                <a:solidFill>
                  <a:srgbClr val="000000"/>
                </a:solidFill>
                <a:ea typeface="Inter"/>
                <a:cs typeface="Inter"/>
                <a:sym typeface="Inter"/>
              </a:rPr>
              <a:t>backend</a:t>
            </a:r>
          </a:p>
        </p:txBody>
      </p:sp>
      <p:grpSp>
        <p:nvGrpSpPr>
          <p:cNvPr id="147" name="Group 29">
            <a:extLst>
              <a:ext uri="{FF2B5EF4-FFF2-40B4-BE49-F238E27FC236}">
                <a16:creationId xmlns:a16="http://schemas.microsoft.com/office/drawing/2014/main" id="{B1F58D59-7D6E-4BF8-B1FF-B136AC119103}"/>
              </a:ext>
            </a:extLst>
          </p:cNvPr>
          <p:cNvGrpSpPr/>
          <p:nvPr/>
        </p:nvGrpSpPr>
        <p:grpSpPr>
          <a:xfrm>
            <a:off x="7571117" y="2418263"/>
            <a:ext cx="3188192" cy="443862"/>
            <a:chOff x="0" y="0"/>
            <a:chExt cx="5016843" cy="658386"/>
          </a:xfrm>
        </p:grpSpPr>
        <p:sp>
          <p:nvSpPr>
            <p:cNvPr id="148" name="Freeform 30">
              <a:extLst>
                <a:ext uri="{FF2B5EF4-FFF2-40B4-BE49-F238E27FC236}">
                  <a16:creationId xmlns:a16="http://schemas.microsoft.com/office/drawing/2014/main" id="{975927BA-95F5-4667-8C92-885E0007ED44}"/>
                </a:ext>
              </a:extLst>
            </p:cNvPr>
            <p:cNvSpPr/>
            <p:nvPr/>
          </p:nvSpPr>
          <p:spPr>
            <a:xfrm>
              <a:off x="0" y="0"/>
              <a:ext cx="1672281" cy="658386"/>
            </a:xfrm>
            <a:custGeom>
              <a:avLst/>
              <a:gdLst/>
              <a:ahLst/>
              <a:cxnLst/>
              <a:rect l="l" t="t" r="r" b="b"/>
              <a:pathLst>
                <a:path w="1672281" h="658386">
                  <a:moveTo>
                    <a:pt x="0" y="0"/>
                  </a:moveTo>
                  <a:lnTo>
                    <a:pt x="1672281" y="0"/>
                  </a:lnTo>
                  <a:lnTo>
                    <a:pt x="1672281" y="658386"/>
                  </a:lnTo>
                  <a:lnTo>
                    <a:pt x="0" y="658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b="-99041"/>
              </a:stretch>
            </a:blipFill>
          </p:spPr>
        </p:sp>
        <p:sp>
          <p:nvSpPr>
            <p:cNvPr id="149" name="Freeform 31">
              <a:extLst>
                <a:ext uri="{FF2B5EF4-FFF2-40B4-BE49-F238E27FC236}">
                  <a16:creationId xmlns:a16="http://schemas.microsoft.com/office/drawing/2014/main" id="{744995BF-0F21-49E7-8FE7-52F6BA5B716B}"/>
                </a:ext>
              </a:extLst>
            </p:cNvPr>
            <p:cNvSpPr/>
            <p:nvPr/>
          </p:nvSpPr>
          <p:spPr>
            <a:xfrm>
              <a:off x="1672281" y="0"/>
              <a:ext cx="1672281" cy="658386"/>
            </a:xfrm>
            <a:custGeom>
              <a:avLst/>
              <a:gdLst/>
              <a:ahLst/>
              <a:cxnLst/>
              <a:rect l="l" t="t" r="r" b="b"/>
              <a:pathLst>
                <a:path w="1672281" h="658386">
                  <a:moveTo>
                    <a:pt x="0" y="0"/>
                  </a:moveTo>
                  <a:lnTo>
                    <a:pt x="1672281" y="0"/>
                  </a:lnTo>
                  <a:lnTo>
                    <a:pt x="1672281" y="658386"/>
                  </a:lnTo>
                  <a:lnTo>
                    <a:pt x="0" y="658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b="-99041"/>
              </a:stretch>
            </a:blipFill>
          </p:spPr>
        </p:sp>
        <p:sp>
          <p:nvSpPr>
            <p:cNvPr id="150" name="Freeform 32">
              <a:extLst>
                <a:ext uri="{FF2B5EF4-FFF2-40B4-BE49-F238E27FC236}">
                  <a16:creationId xmlns:a16="http://schemas.microsoft.com/office/drawing/2014/main" id="{EC00C864-67E7-47AF-93CB-00573D6C6F5F}"/>
                </a:ext>
              </a:extLst>
            </p:cNvPr>
            <p:cNvSpPr/>
            <p:nvPr/>
          </p:nvSpPr>
          <p:spPr>
            <a:xfrm>
              <a:off x="3344562" y="0"/>
              <a:ext cx="1672281" cy="658386"/>
            </a:xfrm>
            <a:custGeom>
              <a:avLst/>
              <a:gdLst/>
              <a:ahLst/>
              <a:cxnLst/>
              <a:rect l="l" t="t" r="r" b="b"/>
              <a:pathLst>
                <a:path w="1672281" h="658386">
                  <a:moveTo>
                    <a:pt x="0" y="0"/>
                  </a:moveTo>
                  <a:lnTo>
                    <a:pt x="1672281" y="0"/>
                  </a:lnTo>
                  <a:lnTo>
                    <a:pt x="1672281" y="658386"/>
                  </a:lnTo>
                  <a:lnTo>
                    <a:pt x="0" y="658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b="-99041"/>
              </a:stretch>
            </a:blipFill>
          </p:spPr>
        </p:sp>
      </p:grpSp>
      <p:grpSp>
        <p:nvGrpSpPr>
          <p:cNvPr id="151" name="Group 41">
            <a:extLst>
              <a:ext uri="{FF2B5EF4-FFF2-40B4-BE49-F238E27FC236}">
                <a16:creationId xmlns:a16="http://schemas.microsoft.com/office/drawing/2014/main" id="{24B67A96-DC7D-4C80-8A1D-FE79D9D1711D}"/>
              </a:ext>
            </a:extLst>
          </p:cNvPr>
          <p:cNvGrpSpPr/>
          <p:nvPr/>
        </p:nvGrpSpPr>
        <p:grpSpPr>
          <a:xfrm rot="-10800000">
            <a:off x="7546838" y="6068099"/>
            <a:ext cx="3188192" cy="443862"/>
            <a:chOff x="0" y="0"/>
            <a:chExt cx="5016843" cy="658386"/>
          </a:xfrm>
        </p:grpSpPr>
        <p:sp>
          <p:nvSpPr>
            <p:cNvPr id="152" name="Freeform 42">
              <a:extLst>
                <a:ext uri="{FF2B5EF4-FFF2-40B4-BE49-F238E27FC236}">
                  <a16:creationId xmlns:a16="http://schemas.microsoft.com/office/drawing/2014/main" id="{E68F2761-49B0-49EA-9B85-77E936652148}"/>
                </a:ext>
              </a:extLst>
            </p:cNvPr>
            <p:cNvSpPr/>
            <p:nvPr/>
          </p:nvSpPr>
          <p:spPr>
            <a:xfrm>
              <a:off x="0" y="0"/>
              <a:ext cx="1672281" cy="658386"/>
            </a:xfrm>
            <a:custGeom>
              <a:avLst/>
              <a:gdLst/>
              <a:ahLst/>
              <a:cxnLst/>
              <a:rect l="l" t="t" r="r" b="b"/>
              <a:pathLst>
                <a:path w="1672281" h="658386">
                  <a:moveTo>
                    <a:pt x="0" y="0"/>
                  </a:moveTo>
                  <a:lnTo>
                    <a:pt x="1672281" y="0"/>
                  </a:lnTo>
                  <a:lnTo>
                    <a:pt x="1672281" y="658386"/>
                  </a:lnTo>
                  <a:lnTo>
                    <a:pt x="0" y="658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b="-99041"/>
              </a:stretch>
            </a:blipFill>
          </p:spPr>
        </p:sp>
        <p:sp>
          <p:nvSpPr>
            <p:cNvPr id="153" name="Freeform 43">
              <a:extLst>
                <a:ext uri="{FF2B5EF4-FFF2-40B4-BE49-F238E27FC236}">
                  <a16:creationId xmlns:a16="http://schemas.microsoft.com/office/drawing/2014/main" id="{48D8D5FF-7F16-45CA-B81D-E82CCEA55FED}"/>
                </a:ext>
              </a:extLst>
            </p:cNvPr>
            <p:cNvSpPr/>
            <p:nvPr/>
          </p:nvSpPr>
          <p:spPr>
            <a:xfrm>
              <a:off x="1672281" y="0"/>
              <a:ext cx="1672281" cy="658386"/>
            </a:xfrm>
            <a:custGeom>
              <a:avLst/>
              <a:gdLst/>
              <a:ahLst/>
              <a:cxnLst/>
              <a:rect l="l" t="t" r="r" b="b"/>
              <a:pathLst>
                <a:path w="1672281" h="658386">
                  <a:moveTo>
                    <a:pt x="0" y="0"/>
                  </a:moveTo>
                  <a:lnTo>
                    <a:pt x="1672281" y="0"/>
                  </a:lnTo>
                  <a:lnTo>
                    <a:pt x="1672281" y="658386"/>
                  </a:lnTo>
                  <a:lnTo>
                    <a:pt x="0" y="658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b="-99041"/>
              </a:stretch>
            </a:blipFill>
          </p:spPr>
        </p:sp>
        <p:sp>
          <p:nvSpPr>
            <p:cNvPr id="154" name="Freeform 44">
              <a:extLst>
                <a:ext uri="{FF2B5EF4-FFF2-40B4-BE49-F238E27FC236}">
                  <a16:creationId xmlns:a16="http://schemas.microsoft.com/office/drawing/2014/main" id="{AA57653D-DB04-4E38-A4C5-E0FB8E939911}"/>
                </a:ext>
              </a:extLst>
            </p:cNvPr>
            <p:cNvSpPr/>
            <p:nvPr/>
          </p:nvSpPr>
          <p:spPr>
            <a:xfrm>
              <a:off x="3344562" y="0"/>
              <a:ext cx="1672281" cy="658386"/>
            </a:xfrm>
            <a:custGeom>
              <a:avLst/>
              <a:gdLst/>
              <a:ahLst/>
              <a:cxnLst/>
              <a:rect l="l" t="t" r="r" b="b"/>
              <a:pathLst>
                <a:path w="1672281" h="658386">
                  <a:moveTo>
                    <a:pt x="0" y="0"/>
                  </a:moveTo>
                  <a:lnTo>
                    <a:pt x="1672281" y="0"/>
                  </a:lnTo>
                  <a:lnTo>
                    <a:pt x="1672281" y="658386"/>
                  </a:lnTo>
                  <a:lnTo>
                    <a:pt x="0" y="658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b="-99041"/>
              </a:stretch>
            </a:blipFill>
          </p:spPr>
        </p:sp>
      </p:grpSp>
      <p:pic>
        <p:nvPicPr>
          <p:cNvPr id="155" name="Рисунок 154">
            <a:extLst>
              <a:ext uri="{FF2B5EF4-FFF2-40B4-BE49-F238E27FC236}">
                <a16:creationId xmlns:a16="http://schemas.microsoft.com/office/drawing/2014/main" id="{CE93B73C-C499-407F-8987-EED0D319655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904" y="2857500"/>
            <a:ext cx="3188191" cy="3188191"/>
          </a:xfrm>
          <a:prstGeom prst="rect">
            <a:avLst/>
          </a:prstGeom>
        </p:spPr>
      </p:pic>
      <p:sp>
        <p:nvSpPr>
          <p:cNvPr id="156" name="TextBox 20">
            <a:extLst>
              <a:ext uri="{FF2B5EF4-FFF2-40B4-BE49-F238E27FC236}">
                <a16:creationId xmlns:a16="http://schemas.microsoft.com/office/drawing/2014/main" id="{EBD11AC3-14CF-4BE4-8EB4-F7524BC0A148}"/>
              </a:ext>
            </a:extLst>
          </p:cNvPr>
          <p:cNvSpPr txBox="1"/>
          <p:nvPr/>
        </p:nvSpPr>
        <p:spPr>
          <a:xfrm>
            <a:off x="10798669" y="6738306"/>
            <a:ext cx="3382186" cy="18011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776"/>
              </a:lnSpc>
              <a:spcBef>
                <a:spcPct val="0"/>
              </a:spcBef>
            </a:pPr>
            <a:r>
              <a:rPr lang="ru-RU" sz="3411" u="none" dirty="0">
                <a:solidFill>
                  <a:srgbClr val="000000"/>
                </a:solidFill>
                <a:ea typeface="Fraunces"/>
                <a:cs typeface="Fraunces"/>
                <a:sym typeface="Fraunces"/>
              </a:rPr>
              <a:t>Чеглаков</a:t>
            </a:r>
          </a:p>
          <a:p>
            <a:pPr marL="0" lvl="0" indent="0" algn="ctr">
              <a:lnSpc>
                <a:spcPts val="4776"/>
              </a:lnSpc>
              <a:spcBef>
                <a:spcPct val="0"/>
              </a:spcBef>
            </a:pPr>
            <a:r>
              <a:rPr lang="ru-RU" sz="3411" dirty="0">
                <a:solidFill>
                  <a:srgbClr val="000000"/>
                </a:solidFill>
                <a:ea typeface="Fraunces"/>
                <a:cs typeface="Fraunces"/>
                <a:sym typeface="Fraunces"/>
              </a:rPr>
              <a:t>Андрей</a:t>
            </a:r>
          </a:p>
          <a:p>
            <a:pPr marL="0" lvl="0" indent="0" algn="ctr">
              <a:lnSpc>
                <a:spcPts val="4776"/>
              </a:lnSpc>
              <a:spcBef>
                <a:spcPct val="0"/>
              </a:spcBef>
            </a:pPr>
            <a:r>
              <a:rPr lang="ru-RU" sz="3411" u="none" dirty="0">
                <a:solidFill>
                  <a:srgbClr val="000000"/>
                </a:solidFill>
                <a:ea typeface="Fraunces"/>
                <a:cs typeface="Fraunces"/>
                <a:sym typeface="Fraunces"/>
              </a:rPr>
              <a:t>Евгеньевич</a:t>
            </a:r>
            <a:endParaRPr lang="en-US" sz="3411" u="none" dirty="0">
              <a:solidFill>
                <a:srgbClr val="000000"/>
              </a:solidFill>
              <a:ea typeface="Fraunces"/>
              <a:cs typeface="Fraunces"/>
              <a:sym typeface="Fraunces"/>
            </a:endParaRPr>
          </a:p>
        </p:txBody>
      </p:sp>
      <p:sp>
        <p:nvSpPr>
          <p:cNvPr id="157" name="TextBox 21">
            <a:extLst>
              <a:ext uri="{FF2B5EF4-FFF2-40B4-BE49-F238E27FC236}">
                <a16:creationId xmlns:a16="http://schemas.microsoft.com/office/drawing/2014/main" id="{6F022763-8AF5-492B-890C-1549CE204661}"/>
              </a:ext>
            </a:extLst>
          </p:cNvPr>
          <p:cNvSpPr txBox="1"/>
          <p:nvPr/>
        </p:nvSpPr>
        <p:spPr>
          <a:xfrm>
            <a:off x="9990608" y="8699722"/>
            <a:ext cx="4998308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ru-RU" sz="1800" dirty="0">
                <a:solidFill>
                  <a:srgbClr val="000000"/>
                </a:solidFill>
                <a:ea typeface="Inter"/>
                <a:cs typeface="Inter"/>
                <a:sym typeface="Inter"/>
              </a:rPr>
              <a:t>Разработчик интерфейса</a:t>
            </a:r>
            <a:endParaRPr lang="en-US" sz="1800" dirty="0">
              <a:solidFill>
                <a:srgbClr val="000000"/>
              </a:solidFill>
              <a:ea typeface="Inter"/>
              <a:cs typeface="Inter"/>
              <a:sym typeface="Inter"/>
            </a:endParaRPr>
          </a:p>
        </p:txBody>
      </p:sp>
      <p:grpSp>
        <p:nvGrpSpPr>
          <p:cNvPr id="158" name="Group 29">
            <a:extLst>
              <a:ext uri="{FF2B5EF4-FFF2-40B4-BE49-F238E27FC236}">
                <a16:creationId xmlns:a16="http://schemas.microsoft.com/office/drawing/2014/main" id="{0D40B8F7-DFAB-4BAC-9F36-E9B11E0F7F86}"/>
              </a:ext>
            </a:extLst>
          </p:cNvPr>
          <p:cNvGrpSpPr/>
          <p:nvPr/>
        </p:nvGrpSpPr>
        <p:grpSpPr>
          <a:xfrm>
            <a:off x="10895666" y="2418263"/>
            <a:ext cx="3188192" cy="443862"/>
            <a:chOff x="0" y="0"/>
            <a:chExt cx="5016843" cy="658386"/>
          </a:xfrm>
        </p:grpSpPr>
        <p:sp>
          <p:nvSpPr>
            <p:cNvPr id="159" name="Freeform 30">
              <a:extLst>
                <a:ext uri="{FF2B5EF4-FFF2-40B4-BE49-F238E27FC236}">
                  <a16:creationId xmlns:a16="http://schemas.microsoft.com/office/drawing/2014/main" id="{6FF18F9D-6230-4D0A-B98B-EA1E41DFE0BB}"/>
                </a:ext>
              </a:extLst>
            </p:cNvPr>
            <p:cNvSpPr/>
            <p:nvPr/>
          </p:nvSpPr>
          <p:spPr>
            <a:xfrm>
              <a:off x="0" y="0"/>
              <a:ext cx="1672281" cy="658386"/>
            </a:xfrm>
            <a:custGeom>
              <a:avLst/>
              <a:gdLst/>
              <a:ahLst/>
              <a:cxnLst/>
              <a:rect l="l" t="t" r="r" b="b"/>
              <a:pathLst>
                <a:path w="1672281" h="658386">
                  <a:moveTo>
                    <a:pt x="0" y="0"/>
                  </a:moveTo>
                  <a:lnTo>
                    <a:pt x="1672281" y="0"/>
                  </a:lnTo>
                  <a:lnTo>
                    <a:pt x="1672281" y="658386"/>
                  </a:lnTo>
                  <a:lnTo>
                    <a:pt x="0" y="658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b="-99041"/>
              </a:stretch>
            </a:blipFill>
          </p:spPr>
        </p:sp>
        <p:sp>
          <p:nvSpPr>
            <p:cNvPr id="160" name="Freeform 31">
              <a:extLst>
                <a:ext uri="{FF2B5EF4-FFF2-40B4-BE49-F238E27FC236}">
                  <a16:creationId xmlns:a16="http://schemas.microsoft.com/office/drawing/2014/main" id="{E37B51E4-F2EE-4FF5-BCD5-0436B59F8ED2}"/>
                </a:ext>
              </a:extLst>
            </p:cNvPr>
            <p:cNvSpPr/>
            <p:nvPr/>
          </p:nvSpPr>
          <p:spPr>
            <a:xfrm>
              <a:off x="1672281" y="0"/>
              <a:ext cx="1672281" cy="658386"/>
            </a:xfrm>
            <a:custGeom>
              <a:avLst/>
              <a:gdLst/>
              <a:ahLst/>
              <a:cxnLst/>
              <a:rect l="l" t="t" r="r" b="b"/>
              <a:pathLst>
                <a:path w="1672281" h="658386">
                  <a:moveTo>
                    <a:pt x="0" y="0"/>
                  </a:moveTo>
                  <a:lnTo>
                    <a:pt x="1672281" y="0"/>
                  </a:lnTo>
                  <a:lnTo>
                    <a:pt x="1672281" y="658386"/>
                  </a:lnTo>
                  <a:lnTo>
                    <a:pt x="0" y="658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b="-99041"/>
              </a:stretch>
            </a:blipFill>
          </p:spPr>
        </p:sp>
        <p:sp>
          <p:nvSpPr>
            <p:cNvPr id="161" name="Freeform 32">
              <a:extLst>
                <a:ext uri="{FF2B5EF4-FFF2-40B4-BE49-F238E27FC236}">
                  <a16:creationId xmlns:a16="http://schemas.microsoft.com/office/drawing/2014/main" id="{1D1CC17A-AF70-485B-921B-E9D80440369D}"/>
                </a:ext>
              </a:extLst>
            </p:cNvPr>
            <p:cNvSpPr/>
            <p:nvPr/>
          </p:nvSpPr>
          <p:spPr>
            <a:xfrm>
              <a:off x="3344562" y="0"/>
              <a:ext cx="1672281" cy="658386"/>
            </a:xfrm>
            <a:custGeom>
              <a:avLst/>
              <a:gdLst/>
              <a:ahLst/>
              <a:cxnLst/>
              <a:rect l="l" t="t" r="r" b="b"/>
              <a:pathLst>
                <a:path w="1672281" h="658386">
                  <a:moveTo>
                    <a:pt x="0" y="0"/>
                  </a:moveTo>
                  <a:lnTo>
                    <a:pt x="1672281" y="0"/>
                  </a:lnTo>
                  <a:lnTo>
                    <a:pt x="1672281" y="658386"/>
                  </a:lnTo>
                  <a:lnTo>
                    <a:pt x="0" y="658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b="-99041"/>
              </a:stretch>
            </a:blipFill>
          </p:spPr>
        </p:sp>
      </p:grpSp>
      <p:grpSp>
        <p:nvGrpSpPr>
          <p:cNvPr id="162" name="Group 41">
            <a:extLst>
              <a:ext uri="{FF2B5EF4-FFF2-40B4-BE49-F238E27FC236}">
                <a16:creationId xmlns:a16="http://schemas.microsoft.com/office/drawing/2014/main" id="{02C7BC29-BBD4-4BE5-9B7D-10B5CB170206}"/>
              </a:ext>
            </a:extLst>
          </p:cNvPr>
          <p:cNvGrpSpPr/>
          <p:nvPr/>
        </p:nvGrpSpPr>
        <p:grpSpPr>
          <a:xfrm rot="-10800000">
            <a:off x="10871387" y="6068099"/>
            <a:ext cx="3188192" cy="443862"/>
            <a:chOff x="0" y="0"/>
            <a:chExt cx="5016843" cy="658386"/>
          </a:xfrm>
        </p:grpSpPr>
        <p:sp>
          <p:nvSpPr>
            <p:cNvPr id="163" name="Freeform 42">
              <a:extLst>
                <a:ext uri="{FF2B5EF4-FFF2-40B4-BE49-F238E27FC236}">
                  <a16:creationId xmlns:a16="http://schemas.microsoft.com/office/drawing/2014/main" id="{3CDB4BB3-5787-44D5-B01E-5BD6A2154AC3}"/>
                </a:ext>
              </a:extLst>
            </p:cNvPr>
            <p:cNvSpPr/>
            <p:nvPr/>
          </p:nvSpPr>
          <p:spPr>
            <a:xfrm>
              <a:off x="0" y="0"/>
              <a:ext cx="1672281" cy="658386"/>
            </a:xfrm>
            <a:custGeom>
              <a:avLst/>
              <a:gdLst/>
              <a:ahLst/>
              <a:cxnLst/>
              <a:rect l="l" t="t" r="r" b="b"/>
              <a:pathLst>
                <a:path w="1672281" h="658386">
                  <a:moveTo>
                    <a:pt x="0" y="0"/>
                  </a:moveTo>
                  <a:lnTo>
                    <a:pt x="1672281" y="0"/>
                  </a:lnTo>
                  <a:lnTo>
                    <a:pt x="1672281" y="658386"/>
                  </a:lnTo>
                  <a:lnTo>
                    <a:pt x="0" y="658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b="-99041"/>
              </a:stretch>
            </a:blipFill>
          </p:spPr>
        </p:sp>
        <p:sp>
          <p:nvSpPr>
            <p:cNvPr id="164" name="Freeform 43">
              <a:extLst>
                <a:ext uri="{FF2B5EF4-FFF2-40B4-BE49-F238E27FC236}">
                  <a16:creationId xmlns:a16="http://schemas.microsoft.com/office/drawing/2014/main" id="{3A53ED30-93D2-4048-BD6E-B4DA2CF73409}"/>
                </a:ext>
              </a:extLst>
            </p:cNvPr>
            <p:cNvSpPr/>
            <p:nvPr/>
          </p:nvSpPr>
          <p:spPr>
            <a:xfrm>
              <a:off x="1672281" y="0"/>
              <a:ext cx="1672281" cy="658386"/>
            </a:xfrm>
            <a:custGeom>
              <a:avLst/>
              <a:gdLst/>
              <a:ahLst/>
              <a:cxnLst/>
              <a:rect l="l" t="t" r="r" b="b"/>
              <a:pathLst>
                <a:path w="1672281" h="658386">
                  <a:moveTo>
                    <a:pt x="0" y="0"/>
                  </a:moveTo>
                  <a:lnTo>
                    <a:pt x="1672281" y="0"/>
                  </a:lnTo>
                  <a:lnTo>
                    <a:pt x="1672281" y="658386"/>
                  </a:lnTo>
                  <a:lnTo>
                    <a:pt x="0" y="658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b="-99041"/>
              </a:stretch>
            </a:blipFill>
          </p:spPr>
        </p:sp>
        <p:sp>
          <p:nvSpPr>
            <p:cNvPr id="165" name="Freeform 44">
              <a:extLst>
                <a:ext uri="{FF2B5EF4-FFF2-40B4-BE49-F238E27FC236}">
                  <a16:creationId xmlns:a16="http://schemas.microsoft.com/office/drawing/2014/main" id="{1048BE50-F9CC-40C9-9B7D-7577178A248D}"/>
                </a:ext>
              </a:extLst>
            </p:cNvPr>
            <p:cNvSpPr/>
            <p:nvPr/>
          </p:nvSpPr>
          <p:spPr>
            <a:xfrm>
              <a:off x="3344562" y="0"/>
              <a:ext cx="1672281" cy="658386"/>
            </a:xfrm>
            <a:custGeom>
              <a:avLst/>
              <a:gdLst/>
              <a:ahLst/>
              <a:cxnLst/>
              <a:rect l="l" t="t" r="r" b="b"/>
              <a:pathLst>
                <a:path w="1672281" h="658386">
                  <a:moveTo>
                    <a:pt x="0" y="0"/>
                  </a:moveTo>
                  <a:lnTo>
                    <a:pt x="1672281" y="0"/>
                  </a:lnTo>
                  <a:lnTo>
                    <a:pt x="1672281" y="658386"/>
                  </a:lnTo>
                  <a:lnTo>
                    <a:pt x="0" y="658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b="-99041"/>
              </a:stretch>
            </a:blipFill>
          </p:spPr>
        </p:sp>
      </p:grpSp>
      <p:pic>
        <p:nvPicPr>
          <p:cNvPr id="166" name="Рисунок 165">
            <a:extLst>
              <a:ext uri="{FF2B5EF4-FFF2-40B4-BE49-F238E27FC236}">
                <a16:creationId xmlns:a16="http://schemas.microsoft.com/office/drawing/2014/main" id="{8FBFA2AF-6706-449A-82FE-8DC6977A90C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4453" y="2857500"/>
            <a:ext cx="3188191" cy="3188191"/>
          </a:xfrm>
          <a:prstGeom prst="rect">
            <a:avLst/>
          </a:prstGeom>
        </p:spPr>
      </p:pic>
      <p:sp>
        <p:nvSpPr>
          <p:cNvPr id="167" name="TextBox 20">
            <a:extLst>
              <a:ext uri="{FF2B5EF4-FFF2-40B4-BE49-F238E27FC236}">
                <a16:creationId xmlns:a16="http://schemas.microsoft.com/office/drawing/2014/main" id="{D9E841CC-2C9F-412A-9F95-61618ECBA986}"/>
              </a:ext>
            </a:extLst>
          </p:cNvPr>
          <p:cNvSpPr txBox="1"/>
          <p:nvPr/>
        </p:nvSpPr>
        <p:spPr>
          <a:xfrm>
            <a:off x="14123218" y="6738306"/>
            <a:ext cx="3382186" cy="24166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776"/>
              </a:lnSpc>
              <a:spcBef>
                <a:spcPct val="0"/>
              </a:spcBef>
            </a:pPr>
            <a:r>
              <a:rPr lang="ru-RU" sz="3411" u="none" dirty="0">
                <a:solidFill>
                  <a:srgbClr val="000000"/>
                </a:solidFill>
                <a:ea typeface="Fraunces"/>
                <a:cs typeface="Fraunces"/>
                <a:sym typeface="Fraunces"/>
              </a:rPr>
              <a:t>Шевырин </a:t>
            </a:r>
          </a:p>
          <a:p>
            <a:pPr marL="0" lvl="0" indent="0" algn="ctr">
              <a:lnSpc>
                <a:spcPts val="4776"/>
              </a:lnSpc>
              <a:spcBef>
                <a:spcPct val="0"/>
              </a:spcBef>
            </a:pPr>
            <a:r>
              <a:rPr lang="ru-RU" sz="3411" u="none" dirty="0">
                <a:solidFill>
                  <a:srgbClr val="000000"/>
                </a:solidFill>
                <a:ea typeface="Fraunces"/>
                <a:cs typeface="Fraunces"/>
                <a:sym typeface="Fraunces"/>
              </a:rPr>
              <a:t>Максим</a:t>
            </a:r>
          </a:p>
          <a:p>
            <a:pPr marL="0" lvl="0" indent="0" algn="ctr">
              <a:lnSpc>
                <a:spcPts val="4776"/>
              </a:lnSpc>
              <a:spcBef>
                <a:spcPct val="0"/>
              </a:spcBef>
            </a:pPr>
            <a:r>
              <a:rPr lang="ru-RU" sz="3411" dirty="0">
                <a:solidFill>
                  <a:srgbClr val="000000"/>
                </a:solidFill>
                <a:ea typeface="Fraunces"/>
                <a:cs typeface="Fraunces"/>
                <a:sym typeface="Fraunces"/>
              </a:rPr>
              <a:t>Евгеньевич</a:t>
            </a:r>
            <a:endParaRPr lang="ru-RU" sz="3411" u="none" dirty="0">
              <a:solidFill>
                <a:srgbClr val="000000"/>
              </a:solidFill>
              <a:ea typeface="Fraunces"/>
              <a:cs typeface="Fraunces"/>
              <a:sym typeface="Fraunces"/>
            </a:endParaRPr>
          </a:p>
          <a:p>
            <a:pPr marL="0" lvl="0" indent="0" algn="ctr">
              <a:lnSpc>
                <a:spcPts val="4776"/>
              </a:lnSpc>
              <a:spcBef>
                <a:spcPct val="0"/>
              </a:spcBef>
            </a:pPr>
            <a:endParaRPr lang="en-US" sz="3411" u="none" dirty="0">
              <a:solidFill>
                <a:srgbClr val="000000"/>
              </a:solidFill>
              <a:latin typeface="Fraunces"/>
              <a:ea typeface="Fraunces"/>
              <a:cs typeface="Fraunces"/>
              <a:sym typeface="Fraunces"/>
            </a:endParaRPr>
          </a:p>
        </p:txBody>
      </p:sp>
      <p:sp>
        <p:nvSpPr>
          <p:cNvPr id="168" name="TextBox 21">
            <a:extLst>
              <a:ext uri="{FF2B5EF4-FFF2-40B4-BE49-F238E27FC236}">
                <a16:creationId xmlns:a16="http://schemas.microsoft.com/office/drawing/2014/main" id="{DC0FC3E3-407F-498F-A99A-3736F518A85E}"/>
              </a:ext>
            </a:extLst>
          </p:cNvPr>
          <p:cNvSpPr txBox="1"/>
          <p:nvPr/>
        </p:nvSpPr>
        <p:spPr>
          <a:xfrm>
            <a:off x="13315157" y="8694143"/>
            <a:ext cx="4998308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ru-RU" sz="1800" dirty="0">
                <a:solidFill>
                  <a:srgbClr val="000000"/>
                </a:solidFill>
                <a:ea typeface="Inter"/>
                <a:cs typeface="Inter"/>
                <a:sym typeface="Inter"/>
              </a:rPr>
              <a:t>Программист </a:t>
            </a:r>
            <a:r>
              <a:rPr lang="en-US" sz="1800" dirty="0">
                <a:solidFill>
                  <a:srgbClr val="000000"/>
                </a:solidFill>
                <a:ea typeface="Inter"/>
                <a:cs typeface="Inter"/>
                <a:sym typeface="Inter"/>
              </a:rPr>
              <a:t>Frontend</a:t>
            </a:r>
          </a:p>
        </p:txBody>
      </p:sp>
      <p:grpSp>
        <p:nvGrpSpPr>
          <p:cNvPr id="169" name="Group 29">
            <a:extLst>
              <a:ext uri="{FF2B5EF4-FFF2-40B4-BE49-F238E27FC236}">
                <a16:creationId xmlns:a16="http://schemas.microsoft.com/office/drawing/2014/main" id="{3E713E75-C337-4BB8-A5DF-1326EA8DD9FA}"/>
              </a:ext>
            </a:extLst>
          </p:cNvPr>
          <p:cNvGrpSpPr/>
          <p:nvPr/>
        </p:nvGrpSpPr>
        <p:grpSpPr>
          <a:xfrm>
            <a:off x="14220215" y="2418263"/>
            <a:ext cx="3188192" cy="443862"/>
            <a:chOff x="0" y="0"/>
            <a:chExt cx="5016843" cy="658386"/>
          </a:xfrm>
        </p:grpSpPr>
        <p:sp>
          <p:nvSpPr>
            <p:cNvPr id="170" name="Freeform 30">
              <a:extLst>
                <a:ext uri="{FF2B5EF4-FFF2-40B4-BE49-F238E27FC236}">
                  <a16:creationId xmlns:a16="http://schemas.microsoft.com/office/drawing/2014/main" id="{9BD5FA35-8F0B-4739-B214-AC8C8036493F}"/>
                </a:ext>
              </a:extLst>
            </p:cNvPr>
            <p:cNvSpPr/>
            <p:nvPr/>
          </p:nvSpPr>
          <p:spPr>
            <a:xfrm>
              <a:off x="0" y="0"/>
              <a:ext cx="1672281" cy="658386"/>
            </a:xfrm>
            <a:custGeom>
              <a:avLst/>
              <a:gdLst/>
              <a:ahLst/>
              <a:cxnLst/>
              <a:rect l="l" t="t" r="r" b="b"/>
              <a:pathLst>
                <a:path w="1672281" h="658386">
                  <a:moveTo>
                    <a:pt x="0" y="0"/>
                  </a:moveTo>
                  <a:lnTo>
                    <a:pt x="1672281" y="0"/>
                  </a:lnTo>
                  <a:lnTo>
                    <a:pt x="1672281" y="658386"/>
                  </a:lnTo>
                  <a:lnTo>
                    <a:pt x="0" y="658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b="-99041"/>
              </a:stretch>
            </a:blipFill>
          </p:spPr>
        </p:sp>
        <p:sp>
          <p:nvSpPr>
            <p:cNvPr id="171" name="Freeform 31">
              <a:extLst>
                <a:ext uri="{FF2B5EF4-FFF2-40B4-BE49-F238E27FC236}">
                  <a16:creationId xmlns:a16="http://schemas.microsoft.com/office/drawing/2014/main" id="{D33A0872-18B2-455C-8817-D1377F02AA35}"/>
                </a:ext>
              </a:extLst>
            </p:cNvPr>
            <p:cNvSpPr/>
            <p:nvPr/>
          </p:nvSpPr>
          <p:spPr>
            <a:xfrm>
              <a:off x="1672281" y="0"/>
              <a:ext cx="1672281" cy="658386"/>
            </a:xfrm>
            <a:custGeom>
              <a:avLst/>
              <a:gdLst/>
              <a:ahLst/>
              <a:cxnLst/>
              <a:rect l="l" t="t" r="r" b="b"/>
              <a:pathLst>
                <a:path w="1672281" h="658386">
                  <a:moveTo>
                    <a:pt x="0" y="0"/>
                  </a:moveTo>
                  <a:lnTo>
                    <a:pt x="1672281" y="0"/>
                  </a:lnTo>
                  <a:lnTo>
                    <a:pt x="1672281" y="658386"/>
                  </a:lnTo>
                  <a:lnTo>
                    <a:pt x="0" y="658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b="-99041"/>
              </a:stretch>
            </a:blipFill>
          </p:spPr>
        </p:sp>
        <p:sp>
          <p:nvSpPr>
            <p:cNvPr id="172" name="Freeform 32">
              <a:extLst>
                <a:ext uri="{FF2B5EF4-FFF2-40B4-BE49-F238E27FC236}">
                  <a16:creationId xmlns:a16="http://schemas.microsoft.com/office/drawing/2014/main" id="{A93F4483-CEBF-4250-B507-37D32C4982A9}"/>
                </a:ext>
              </a:extLst>
            </p:cNvPr>
            <p:cNvSpPr/>
            <p:nvPr/>
          </p:nvSpPr>
          <p:spPr>
            <a:xfrm>
              <a:off x="3344562" y="0"/>
              <a:ext cx="1672281" cy="658386"/>
            </a:xfrm>
            <a:custGeom>
              <a:avLst/>
              <a:gdLst/>
              <a:ahLst/>
              <a:cxnLst/>
              <a:rect l="l" t="t" r="r" b="b"/>
              <a:pathLst>
                <a:path w="1672281" h="658386">
                  <a:moveTo>
                    <a:pt x="0" y="0"/>
                  </a:moveTo>
                  <a:lnTo>
                    <a:pt x="1672281" y="0"/>
                  </a:lnTo>
                  <a:lnTo>
                    <a:pt x="1672281" y="658386"/>
                  </a:lnTo>
                  <a:lnTo>
                    <a:pt x="0" y="658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b="-99041"/>
              </a:stretch>
            </a:blipFill>
          </p:spPr>
        </p:sp>
      </p:grpSp>
      <p:grpSp>
        <p:nvGrpSpPr>
          <p:cNvPr id="173" name="Group 41">
            <a:extLst>
              <a:ext uri="{FF2B5EF4-FFF2-40B4-BE49-F238E27FC236}">
                <a16:creationId xmlns:a16="http://schemas.microsoft.com/office/drawing/2014/main" id="{FF6DAE87-484B-4F23-BCE9-F20175565AB6}"/>
              </a:ext>
            </a:extLst>
          </p:cNvPr>
          <p:cNvGrpSpPr/>
          <p:nvPr/>
        </p:nvGrpSpPr>
        <p:grpSpPr>
          <a:xfrm rot="-10800000">
            <a:off x="14195936" y="6068099"/>
            <a:ext cx="3188192" cy="443862"/>
            <a:chOff x="0" y="0"/>
            <a:chExt cx="5016843" cy="658386"/>
          </a:xfrm>
        </p:grpSpPr>
        <p:sp>
          <p:nvSpPr>
            <p:cNvPr id="174" name="Freeform 42">
              <a:extLst>
                <a:ext uri="{FF2B5EF4-FFF2-40B4-BE49-F238E27FC236}">
                  <a16:creationId xmlns:a16="http://schemas.microsoft.com/office/drawing/2014/main" id="{380BD87A-C898-42B0-9397-662BC9A9D2E0}"/>
                </a:ext>
              </a:extLst>
            </p:cNvPr>
            <p:cNvSpPr/>
            <p:nvPr/>
          </p:nvSpPr>
          <p:spPr>
            <a:xfrm>
              <a:off x="0" y="0"/>
              <a:ext cx="1672281" cy="658386"/>
            </a:xfrm>
            <a:custGeom>
              <a:avLst/>
              <a:gdLst/>
              <a:ahLst/>
              <a:cxnLst/>
              <a:rect l="l" t="t" r="r" b="b"/>
              <a:pathLst>
                <a:path w="1672281" h="658386">
                  <a:moveTo>
                    <a:pt x="0" y="0"/>
                  </a:moveTo>
                  <a:lnTo>
                    <a:pt x="1672281" y="0"/>
                  </a:lnTo>
                  <a:lnTo>
                    <a:pt x="1672281" y="658386"/>
                  </a:lnTo>
                  <a:lnTo>
                    <a:pt x="0" y="658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b="-99041"/>
              </a:stretch>
            </a:blipFill>
          </p:spPr>
        </p:sp>
        <p:sp>
          <p:nvSpPr>
            <p:cNvPr id="175" name="Freeform 43">
              <a:extLst>
                <a:ext uri="{FF2B5EF4-FFF2-40B4-BE49-F238E27FC236}">
                  <a16:creationId xmlns:a16="http://schemas.microsoft.com/office/drawing/2014/main" id="{A3A83E8B-5E84-4446-BC0B-E912CF3FE581}"/>
                </a:ext>
              </a:extLst>
            </p:cNvPr>
            <p:cNvSpPr/>
            <p:nvPr/>
          </p:nvSpPr>
          <p:spPr>
            <a:xfrm>
              <a:off x="1672281" y="0"/>
              <a:ext cx="1672281" cy="658386"/>
            </a:xfrm>
            <a:custGeom>
              <a:avLst/>
              <a:gdLst/>
              <a:ahLst/>
              <a:cxnLst/>
              <a:rect l="l" t="t" r="r" b="b"/>
              <a:pathLst>
                <a:path w="1672281" h="658386">
                  <a:moveTo>
                    <a:pt x="0" y="0"/>
                  </a:moveTo>
                  <a:lnTo>
                    <a:pt x="1672281" y="0"/>
                  </a:lnTo>
                  <a:lnTo>
                    <a:pt x="1672281" y="658386"/>
                  </a:lnTo>
                  <a:lnTo>
                    <a:pt x="0" y="658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b="-99041"/>
              </a:stretch>
            </a:blipFill>
          </p:spPr>
        </p:sp>
        <p:sp>
          <p:nvSpPr>
            <p:cNvPr id="176" name="Freeform 44">
              <a:extLst>
                <a:ext uri="{FF2B5EF4-FFF2-40B4-BE49-F238E27FC236}">
                  <a16:creationId xmlns:a16="http://schemas.microsoft.com/office/drawing/2014/main" id="{7493B161-91D7-4869-B8BC-F3CDCACEF5BE}"/>
                </a:ext>
              </a:extLst>
            </p:cNvPr>
            <p:cNvSpPr/>
            <p:nvPr/>
          </p:nvSpPr>
          <p:spPr>
            <a:xfrm>
              <a:off x="3344562" y="0"/>
              <a:ext cx="1672281" cy="658386"/>
            </a:xfrm>
            <a:custGeom>
              <a:avLst/>
              <a:gdLst/>
              <a:ahLst/>
              <a:cxnLst/>
              <a:rect l="l" t="t" r="r" b="b"/>
              <a:pathLst>
                <a:path w="1672281" h="658386">
                  <a:moveTo>
                    <a:pt x="0" y="0"/>
                  </a:moveTo>
                  <a:lnTo>
                    <a:pt x="1672281" y="0"/>
                  </a:lnTo>
                  <a:lnTo>
                    <a:pt x="1672281" y="658386"/>
                  </a:lnTo>
                  <a:lnTo>
                    <a:pt x="0" y="658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b="-99041"/>
              </a:stretch>
            </a:blipFill>
          </p:spPr>
        </p:sp>
      </p:grpSp>
      <p:pic>
        <p:nvPicPr>
          <p:cNvPr id="177" name="Рисунок 176">
            <a:extLst>
              <a:ext uri="{FF2B5EF4-FFF2-40B4-BE49-F238E27FC236}">
                <a16:creationId xmlns:a16="http://schemas.microsoft.com/office/drawing/2014/main" id="{765D5B28-8AEA-4198-B6AE-F444A03A873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9002" y="2857500"/>
            <a:ext cx="3188191" cy="318819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729073" y="4174942"/>
            <a:ext cx="10829854" cy="1087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00"/>
              </a:lnSpc>
              <a:spcBef>
                <a:spcPct val="0"/>
              </a:spcBef>
            </a:pPr>
            <a:r>
              <a:rPr lang="ru-RU" sz="6500" b="1" u="none" dirty="0">
                <a:solidFill>
                  <a:srgbClr val="000000"/>
                </a:solidFill>
                <a:latin typeface="+mj-lt"/>
                <a:ea typeface="Fraunces SemiBold"/>
                <a:cs typeface="Fraunces SemiBold"/>
                <a:sym typeface="Fraunces SemiBold"/>
              </a:rPr>
              <a:t>Спасибо за внимание!</a:t>
            </a:r>
            <a:endParaRPr lang="en-US" sz="6500" b="1" u="none" dirty="0">
              <a:solidFill>
                <a:srgbClr val="000000"/>
              </a:solidFill>
              <a:latin typeface="+mj-lt"/>
              <a:ea typeface="Fraunces SemiBold"/>
              <a:cs typeface="Fraunces SemiBold"/>
              <a:sym typeface="Fraunces SemiBold"/>
            </a:endParaRPr>
          </a:p>
        </p:txBody>
      </p:sp>
      <p:sp>
        <p:nvSpPr>
          <p:cNvPr id="5" name="Freeform 5"/>
          <p:cNvSpPr/>
          <p:nvPr/>
        </p:nvSpPr>
        <p:spPr>
          <a:xfrm rot="9407499">
            <a:off x="-343789" y="-2531432"/>
            <a:ext cx="9665267" cy="5482842"/>
          </a:xfrm>
          <a:custGeom>
            <a:avLst/>
            <a:gdLst/>
            <a:ahLst/>
            <a:cxnLst/>
            <a:rect l="l" t="t" r="r" b="b"/>
            <a:pathLst>
              <a:path w="9665267" h="5482842">
                <a:moveTo>
                  <a:pt x="0" y="0"/>
                </a:moveTo>
                <a:lnTo>
                  <a:pt x="9665267" y="0"/>
                </a:lnTo>
                <a:lnTo>
                  <a:pt x="9665267" y="5482842"/>
                </a:lnTo>
                <a:lnTo>
                  <a:pt x="0" y="54828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517276">
            <a:off x="14307862" y="-2531432"/>
            <a:ext cx="9665267" cy="5482842"/>
          </a:xfrm>
          <a:custGeom>
            <a:avLst/>
            <a:gdLst/>
            <a:ahLst/>
            <a:cxnLst/>
            <a:rect l="l" t="t" r="r" b="b"/>
            <a:pathLst>
              <a:path w="9665267" h="5482842">
                <a:moveTo>
                  <a:pt x="0" y="0"/>
                </a:moveTo>
                <a:lnTo>
                  <a:pt x="9665267" y="0"/>
                </a:lnTo>
                <a:lnTo>
                  <a:pt x="9665267" y="5482842"/>
                </a:lnTo>
                <a:lnTo>
                  <a:pt x="0" y="54828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9166631">
            <a:off x="-3333084" y="6610770"/>
            <a:ext cx="9589619" cy="5439930"/>
          </a:xfrm>
          <a:custGeom>
            <a:avLst/>
            <a:gdLst/>
            <a:ahLst/>
            <a:cxnLst/>
            <a:rect l="l" t="t" r="r" b="b"/>
            <a:pathLst>
              <a:path w="9589619" h="5439930">
                <a:moveTo>
                  <a:pt x="0" y="0"/>
                </a:moveTo>
                <a:lnTo>
                  <a:pt x="9589619" y="0"/>
                </a:lnTo>
                <a:lnTo>
                  <a:pt x="9589619" y="5439930"/>
                </a:lnTo>
                <a:lnTo>
                  <a:pt x="0" y="54399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8331866">
            <a:off x="11222416" y="6374449"/>
            <a:ext cx="9589619" cy="5439930"/>
          </a:xfrm>
          <a:custGeom>
            <a:avLst/>
            <a:gdLst/>
            <a:ahLst/>
            <a:cxnLst/>
            <a:rect l="l" t="t" r="r" b="b"/>
            <a:pathLst>
              <a:path w="9589619" h="5439930">
                <a:moveTo>
                  <a:pt x="0" y="0"/>
                </a:moveTo>
                <a:lnTo>
                  <a:pt x="9589620" y="0"/>
                </a:lnTo>
                <a:lnTo>
                  <a:pt x="9589620" y="5439930"/>
                </a:lnTo>
                <a:lnTo>
                  <a:pt x="0" y="54399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570</Words>
  <Application>Microsoft Office PowerPoint</Application>
  <PresentationFormat>Произвольный</PresentationFormat>
  <Paragraphs>97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Fraunces</vt:lpstr>
      <vt:lpstr>Montserrat</vt:lpstr>
      <vt:lpstr>Calibri</vt:lpstr>
      <vt:lpstr>Fraunces SemiBold</vt:lpstr>
      <vt:lpstr>Arial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Андрей Чеглаков</dc:creator>
  <cp:lastModifiedBy>Андрей Чеглаков</cp:lastModifiedBy>
  <cp:revision>21</cp:revision>
  <dcterms:created xsi:type="dcterms:W3CDTF">2006-08-16T00:00:00Z</dcterms:created>
  <dcterms:modified xsi:type="dcterms:W3CDTF">2025-01-23T05:02:54Z</dcterms:modified>
  <dc:identifier>DAGc935NuW8</dc:identifier>
</cp:coreProperties>
</file>