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30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4630400" cy="8229600"/>
  <p:notesSz cx="8229600" cy="14630400"/>
  <p:embeddedFontLst>
    <p:embeddedFont>
      <p:font typeface="Montserrat" pitchFamily="34" charset="0"/>
      <p:bold r:id="rId19"/>
    </p:embeddedFont>
    <p:embeddedFont>
      <p:font typeface="Montserrat" pitchFamily="34" charset="-122"/>
      <p:bold r:id="rId20"/>
    </p:embeddedFont>
    <p:embeddedFont>
      <p:font typeface="Montserrat" pitchFamily="34" charset="-120"/>
      <p:bold r:id="rId21"/>
    </p:embeddedFont>
    <p:embeddedFont>
      <p:font typeface="Heebo Light" pitchFamily="34" charset="0"/>
      <p:bold r:id="rId22"/>
    </p:embeddedFont>
    <p:embeddedFont>
      <p:font typeface="Heebo Light" pitchFamily="34" charset="-122"/>
      <p:bold r:id="rId23"/>
    </p:embeddedFont>
    <p:embeddedFont>
      <p:font typeface="Heebo Light" pitchFamily="34" charset="-120"/>
      <p:bold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svg"/><Relationship Id="rId8" Type="http://schemas.openxmlformats.org/officeDocument/2006/relationships/image" Target="../media/image13.png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20.png"/><Relationship Id="rId14" Type="http://schemas.openxmlformats.org/officeDocument/2006/relationships/image" Target="../media/image19.svg"/><Relationship Id="rId13" Type="http://schemas.openxmlformats.org/officeDocument/2006/relationships/image" Target="../media/image18.svg"/><Relationship Id="rId12" Type="http://schemas.openxmlformats.org/officeDocument/2006/relationships/image" Target="../media/image17.sv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svg"/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5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38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40.svg"/><Relationship Id="rId4" Type="http://schemas.openxmlformats.org/officeDocument/2006/relationships/image" Target="../media/image7.png"/><Relationship Id="rId33" Type="http://schemas.openxmlformats.org/officeDocument/2006/relationships/notesSlide" Target="../notesSlides/notesSlide9.xml"/><Relationship Id="rId32" Type="http://schemas.openxmlformats.org/officeDocument/2006/relationships/slideLayout" Target="../slideLayouts/slideLayout10.xml"/><Relationship Id="rId31" Type="http://schemas.openxmlformats.org/officeDocument/2006/relationships/image" Target="../media/image5.png"/><Relationship Id="rId30" Type="http://schemas.openxmlformats.org/officeDocument/2006/relationships/image" Target="../media/image44.png"/><Relationship Id="rId3" Type="http://schemas.openxmlformats.org/officeDocument/2006/relationships/tags" Target="../tags/tag12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image" Target="../media/image43.svg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11.xml"/><Relationship Id="rId19" Type="http://schemas.openxmlformats.org/officeDocument/2006/relationships/image" Target="../media/image42.svg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41.sv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383" y="2509560"/>
            <a:ext cx="4814768" cy="320980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55" y="2509520"/>
            <a:ext cx="11485245" cy="310324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45990" y="1201420"/>
            <a:ext cx="5138420" cy="17697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8800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AIvision</a:t>
            </a:r>
            <a:endParaRPr lang="en-US" sz="8800" dirty="0">
              <a:solidFill>
                <a:schemeClr val="bg1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6" name="Text 1"/>
          <p:cNvSpPr/>
          <p:nvPr/>
        </p:nvSpPr>
        <p:spPr>
          <a:xfrm>
            <a:off x="128905" y="6233795"/>
            <a:ext cx="13538835" cy="12052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32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Черников Никита</a:t>
            </a:r>
            <a:endParaRPr lang="en-US" sz="3200" dirty="0"/>
          </a:p>
        </p:txBody>
      </p:sp>
      <p:sp>
        <p:nvSpPr>
          <p:cNvPr id="7" name="Text 2"/>
          <p:cNvSpPr/>
          <p:nvPr/>
        </p:nvSpPr>
        <p:spPr>
          <a:xfrm>
            <a:off x="545783" y="7652742"/>
            <a:ext cx="13538835" cy="1172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28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Налоговый колледж, 1 курс, Разработка и управление программным обеспечением</a:t>
            </a:r>
            <a:endParaRPr lang="en-US" sz="28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315" y="7769860"/>
            <a:ext cx="1878965" cy="356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684848"/>
            <a:ext cx="7434024" cy="523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Динамика за время акселератора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781407" y="1455301"/>
            <a:ext cx="349925" cy="286464"/>
          </a:xfrm>
          <a:prstGeom prst="roundRect">
            <a:avLst>
              <a:gd name="adj" fmla="val 19642"/>
            </a:avLst>
          </a:prstGeom>
          <a:solidFill>
            <a:srgbClr val="1E0C41"/>
          </a:solidFill>
        </p:spPr>
      </p:sp>
      <p:sp>
        <p:nvSpPr>
          <p:cNvPr id="4" name="Text 2"/>
          <p:cNvSpPr/>
          <p:nvPr/>
        </p:nvSpPr>
        <p:spPr>
          <a:xfrm>
            <a:off x="881777" y="1505426"/>
            <a:ext cx="149185" cy="186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10</a:t>
            </a:r>
            <a:endParaRPr lang="en-US" sz="1050" dirty="0"/>
          </a:p>
        </p:txBody>
      </p:sp>
      <p:sp>
        <p:nvSpPr>
          <p:cNvPr id="5" name="Shape 3"/>
          <p:cNvSpPr/>
          <p:nvPr/>
        </p:nvSpPr>
        <p:spPr>
          <a:xfrm>
            <a:off x="7303770" y="1880830"/>
            <a:ext cx="22860" cy="4780955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6" name="Shape 4"/>
          <p:cNvSpPr/>
          <p:nvPr/>
        </p:nvSpPr>
        <p:spPr>
          <a:xfrm>
            <a:off x="6647378" y="2057757"/>
            <a:ext cx="502325" cy="22860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7" name="Shape 5"/>
          <p:cNvSpPr/>
          <p:nvPr/>
        </p:nvSpPr>
        <p:spPr>
          <a:xfrm>
            <a:off x="7126843" y="1880830"/>
            <a:ext cx="376714" cy="376714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189649" y="1912203"/>
            <a:ext cx="251103" cy="31396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4384715" y="1938338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01.04 – 14.04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81407" y="2274094"/>
            <a:ext cx="5696545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Выявили ключевые проблемы. Провели анализ и сегментацию целевой аудитории.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7480697" y="2974777"/>
            <a:ext cx="502325" cy="22860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12" name="Shape 10"/>
          <p:cNvSpPr/>
          <p:nvPr/>
        </p:nvSpPr>
        <p:spPr>
          <a:xfrm>
            <a:off x="7126843" y="2797850"/>
            <a:ext cx="376714" cy="376714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189649" y="2829223"/>
            <a:ext cx="251103" cy="31396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8152448" y="2855357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15.04 – 29.04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152448" y="3191113"/>
            <a:ext cx="5696545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Предложили инновационное решение. Описали работу продукта. Определились с технологическим стеком.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647378" y="3796903"/>
            <a:ext cx="502325" cy="22860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17" name="Shape 15"/>
          <p:cNvSpPr/>
          <p:nvPr/>
        </p:nvSpPr>
        <p:spPr>
          <a:xfrm>
            <a:off x="7126843" y="3619976"/>
            <a:ext cx="376714" cy="376714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189649" y="3651349"/>
            <a:ext cx="251103" cy="31396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4384715" y="3677483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30.04 – 14.05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81407" y="4013240"/>
            <a:ext cx="5696545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Провели конкурентный анализ, выявили преимущества, рассчитали объём рынка.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480697" y="4619149"/>
            <a:ext cx="502325" cy="22860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22" name="Shape 20"/>
          <p:cNvSpPr/>
          <p:nvPr/>
        </p:nvSpPr>
        <p:spPr>
          <a:xfrm>
            <a:off x="7126843" y="4442222"/>
            <a:ext cx="376714" cy="376714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189649" y="4473595"/>
            <a:ext cx="251103" cy="31396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950" dirty="0"/>
          </a:p>
        </p:txBody>
      </p:sp>
      <p:sp>
        <p:nvSpPr>
          <p:cNvPr id="24" name="Text 22"/>
          <p:cNvSpPr/>
          <p:nvPr/>
        </p:nvSpPr>
        <p:spPr>
          <a:xfrm>
            <a:off x="8152448" y="4499729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15.05 – 22.05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152448" y="4835485"/>
            <a:ext cx="5696545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Составили бизнес-модель. Разработали стратегию развития проекта и рассчитали стоимость каждого этапа.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6647378" y="5441394"/>
            <a:ext cx="502325" cy="22860"/>
          </a:xfrm>
          <a:prstGeom prst="roundRect">
            <a:avLst>
              <a:gd name="adj" fmla="val 307674"/>
            </a:avLst>
          </a:prstGeom>
          <a:solidFill>
            <a:srgbClr val="4A2C85"/>
          </a:solidFill>
        </p:spPr>
      </p:sp>
      <p:sp>
        <p:nvSpPr>
          <p:cNvPr id="27" name="Shape 25"/>
          <p:cNvSpPr/>
          <p:nvPr/>
        </p:nvSpPr>
        <p:spPr>
          <a:xfrm>
            <a:off x="7126843" y="5264467"/>
            <a:ext cx="376714" cy="376714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189649" y="5295840"/>
            <a:ext cx="251103" cy="31396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1950" dirty="0"/>
          </a:p>
        </p:txBody>
      </p:sp>
      <p:sp>
        <p:nvSpPr>
          <p:cNvPr id="29" name="Text 27"/>
          <p:cNvSpPr/>
          <p:nvPr/>
        </p:nvSpPr>
        <p:spPr>
          <a:xfrm>
            <a:off x="4384715" y="5321975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23.05 – 30.05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81407" y="5657731"/>
            <a:ext cx="5696545" cy="2328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Подготовка презентации и питча к Демо-дню.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032510" y="6939915"/>
            <a:ext cx="12816483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За время акселератора команда прошла полный путь от выявления проблемы до готового питча — от анализа рынка до проработанной бизнес-модели и стратегии развития.</a:t>
            </a:r>
            <a:endParaRPr lang="en-US" dirty="0"/>
          </a:p>
        </p:txBody>
      </p:sp>
      <p:sp>
        <p:nvSpPr>
          <p:cNvPr id="32" name="Shape 30"/>
          <p:cNvSpPr/>
          <p:nvPr/>
        </p:nvSpPr>
        <p:spPr>
          <a:xfrm>
            <a:off x="781407" y="6800850"/>
            <a:ext cx="22860" cy="743903"/>
          </a:xfrm>
          <a:prstGeom prst="rect">
            <a:avLst/>
          </a:prstGeom>
          <a:solidFill>
            <a:srgbClr val="481C9E"/>
          </a:solidFill>
        </p:spPr>
      </p:sp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3135" y="7406005"/>
            <a:ext cx="2247265" cy="823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6989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Команда 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931081"/>
            <a:ext cx="3978116" cy="22682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36665" y="622855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chemeClr val="bg1"/>
                </a:solidFill>
              </a:rPr>
              <a:t>Черников Никита Игоревич</a:t>
            </a:r>
            <a:endParaRPr lang="ru-RU" alt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35635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2928" y="2931081"/>
            <a:ext cx="3978116" cy="22682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32928" y="545449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ru-RU" alt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25943" y="6035635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2067" y="2931081"/>
            <a:ext cx="3978116" cy="22682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72067" y="545449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857462" y="6064210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305" y="7234555"/>
            <a:ext cx="2676525" cy="981075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5555655" y="622855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chemeClr val="bg1"/>
                </a:solidFill>
              </a:rPr>
              <a:t>Петров Александр Анатольевич</a:t>
            </a:r>
            <a:endParaRPr lang="ru-RU" alt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 1"/>
          <p:cNvSpPr/>
          <p:nvPr/>
        </p:nvSpPr>
        <p:spPr>
          <a:xfrm>
            <a:off x="10174645" y="622855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chemeClr val="bg1"/>
                </a:solidFill>
              </a:rPr>
              <a:t>Ковалев Степан Павлович</a:t>
            </a:r>
            <a:endParaRPr lang="ru-RU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657582"/>
            <a:ext cx="5023842" cy="628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Название проекта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07" y="1752838"/>
            <a:ext cx="2975253" cy="29752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85216" y="1730573"/>
            <a:ext cx="2511862" cy="3139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ФИО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4585216" y="2222540"/>
            <a:ext cx="9271278" cy="303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Должность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81407" y="5128617"/>
            <a:ext cx="13067586" cy="303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Телефон:</a:t>
            </a: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79651403557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81407" y="5632013"/>
            <a:ext cx="13067586" cy="303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Почта:</a:t>
            </a: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nikita.chernika50@gmail.com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81407" y="6135410"/>
            <a:ext cx="13067586" cy="303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Telegram:</a:t>
            </a: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@h808tbrake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214592" y="1285756"/>
            <a:ext cx="6936700" cy="8665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800"/>
              </a:lnSpc>
              <a:buNone/>
            </a:pPr>
            <a:r>
              <a:rPr lang="en-US" sz="5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Место для QR-кода</a:t>
            </a:r>
            <a:endParaRPr lang="en-US" sz="5450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305" y="7248525"/>
            <a:ext cx="26765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225" y="266660"/>
            <a:ext cx="3969425" cy="496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Продукт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14017665" y="170378"/>
            <a:ext cx="141327" cy="1727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01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793790" y="1874044"/>
            <a:ext cx="13042821" cy="2159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Андроид приложение AIvision</a:t>
            </a: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— голосовой ИИ-помощник для незрячих и слабовидящих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93790" y="2326124"/>
            <a:ext cx="2046684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функции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2699147"/>
            <a:ext cx="3108365" cy="1416010"/>
          </a:xfrm>
          <a:prstGeom prst="roundRect">
            <a:avLst>
              <a:gd name="adj" fmla="val 471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2865477"/>
            <a:ext cx="476250" cy="476250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89" y="2996446"/>
            <a:ext cx="214313" cy="21431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60120" y="3452813"/>
            <a:ext cx="2775704" cy="4960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Распознавание препятствий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4013240" y="2699147"/>
            <a:ext cx="3108365" cy="1416010"/>
          </a:xfrm>
          <a:prstGeom prst="roundRect">
            <a:avLst>
              <a:gd name="adj" fmla="val 471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70" y="2865477"/>
            <a:ext cx="476250" cy="476250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0539" y="2996446"/>
            <a:ext cx="214313" cy="21431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179570" y="3452813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Чтение текста</a:t>
            </a:r>
            <a:endParaRPr lang="en-US" sz="1550" dirty="0"/>
          </a:p>
        </p:txBody>
      </p:sp>
      <p:sp>
        <p:nvSpPr>
          <p:cNvPr id="15" name="Shape 9"/>
          <p:cNvSpPr/>
          <p:nvPr/>
        </p:nvSpPr>
        <p:spPr>
          <a:xfrm>
            <a:off x="793790" y="4226243"/>
            <a:ext cx="3108365" cy="1168003"/>
          </a:xfrm>
          <a:prstGeom prst="roundRect">
            <a:avLst>
              <a:gd name="adj" fmla="val 571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" y="4392573"/>
            <a:ext cx="476250" cy="47625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089" y="4523542"/>
            <a:ext cx="214313" cy="214312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60120" y="4979908"/>
            <a:ext cx="2381131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Голосовое управление</a:t>
            </a:r>
            <a:endParaRPr lang="en-US" sz="1550" dirty="0"/>
          </a:p>
        </p:txBody>
      </p:sp>
      <p:sp>
        <p:nvSpPr>
          <p:cNvPr id="19" name="Shape 11"/>
          <p:cNvSpPr/>
          <p:nvPr/>
        </p:nvSpPr>
        <p:spPr>
          <a:xfrm>
            <a:off x="4013240" y="4226243"/>
            <a:ext cx="3108365" cy="1168003"/>
          </a:xfrm>
          <a:prstGeom prst="roundRect">
            <a:avLst>
              <a:gd name="adj" fmla="val 571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570" y="4392573"/>
            <a:ext cx="476250" cy="476250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0539" y="4523542"/>
            <a:ext cx="214313" cy="214312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4179570" y="4979908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 оффлайн</a:t>
            </a:r>
            <a:endParaRPr lang="en-US" sz="1550" dirty="0"/>
          </a:p>
        </p:txBody>
      </p:sp>
      <p:sp>
        <p:nvSpPr>
          <p:cNvPr id="23" name="Text 13"/>
          <p:cNvSpPr/>
          <p:nvPr/>
        </p:nvSpPr>
        <p:spPr>
          <a:xfrm>
            <a:off x="7516416" y="2326124"/>
            <a:ext cx="2684621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Новизна и преимущества</a:t>
            </a:r>
            <a:endParaRPr lang="en-US" sz="1550" dirty="0"/>
          </a:p>
        </p:txBody>
      </p:sp>
      <p:sp>
        <p:nvSpPr>
          <p:cNvPr id="24" name="Shape 14"/>
          <p:cNvSpPr/>
          <p:nvPr/>
        </p:nvSpPr>
        <p:spPr>
          <a:xfrm>
            <a:off x="7516416" y="2699147"/>
            <a:ext cx="3108365" cy="1586151"/>
          </a:xfrm>
          <a:prstGeom prst="roundRect">
            <a:avLst>
              <a:gd name="adj" fmla="val 6918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556" y="2699147"/>
            <a:ext cx="91440" cy="1586151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7766566" y="2880717"/>
            <a:ext cx="2519601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Отечественный продукт</a:t>
            </a:r>
            <a:endParaRPr lang="en-US" sz="1550" dirty="0"/>
          </a:p>
        </p:txBody>
      </p:sp>
      <p:sp>
        <p:nvSpPr>
          <p:cNvPr id="27" name="Text 16"/>
          <p:cNvSpPr/>
          <p:nvPr/>
        </p:nvSpPr>
        <p:spPr>
          <a:xfrm>
            <a:off x="7766566" y="3239810"/>
            <a:ext cx="2676644" cy="8639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Первое отечественное Android-приложение с оффлайн-обработкой видеопотока для незрячих</a:t>
            </a:r>
            <a:endParaRPr lang="en-US" sz="1250" dirty="0"/>
          </a:p>
        </p:txBody>
      </p:sp>
      <p:sp>
        <p:nvSpPr>
          <p:cNvPr id="28" name="Shape 17"/>
          <p:cNvSpPr/>
          <p:nvPr/>
        </p:nvSpPr>
        <p:spPr>
          <a:xfrm>
            <a:off x="10735866" y="2699147"/>
            <a:ext cx="3108365" cy="1586151"/>
          </a:xfrm>
          <a:prstGeom prst="roundRect">
            <a:avLst>
              <a:gd name="adj" fmla="val 6918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3006" y="2699147"/>
            <a:ext cx="91440" cy="1586151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10986016" y="2880717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Два в одном</a:t>
            </a:r>
            <a:endParaRPr lang="en-US" sz="1550" dirty="0"/>
          </a:p>
        </p:txBody>
      </p:sp>
      <p:sp>
        <p:nvSpPr>
          <p:cNvPr id="31" name="Text 19"/>
          <p:cNvSpPr/>
          <p:nvPr/>
        </p:nvSpPr>
        <p:spPr>
          <a:xfrm>
            <a:off x="10986016" y="3239810"/>
            <a:ext cx="2676644" cy="6479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Распознавание препятствий + распознавание текста в одном приложении</a:t>
            </a:r>
            <a:endParaRPr lang="en-US" sz="1250" dirty="0"/>
          </a:p>
        </p:txBody>
      </p:sp>
      <p:sp>
        <p:nvSpPr>
          <p:cNvPr id="32" name="Shape 20"/>
          <p:cNvSpPr/>
          <p:nvPr/>
        </p:nvSpPr>
        <p:spPr>
          <a:xfrm>
            <a:off x="7516416" y="4396383"/>
            <a:ext cx="3108365" cy="1370171"/>
          </a:xfrm>
          <a:prstGeom prst="roundRect">
            <a:avLst>
              <a:gd name="adj" fmla="val 8008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3556" y="4396383"/>
            <a:ext cx="91440" cy="1370171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7766566" y="4577953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On-device AI</a:t>
            </a:r>
            <a:endParaRPr lang="en-US" sz="1550" dirty="0"/>
          </a:p>
        </p:txBody>
      </p:sp>
      <p:sp>
        <p:nvSpPr>
          <p:cNvPr id="35" name="Text 22"/>
          <p:cNvSpPr/>
          <p:nvPr/>
        </p:nvSpPr>
        <p:spPr>
          <a:xfrm>
            <a:off x="7766566" y="4937046"/>
            <a:ext cx="2676644" cy="4319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Данные не покидают устройство — полная конфиденциальность</a:t>
            </a:r>
            <a:endParaRPr lang="en-US" sz="1250" dirty="0"/>
          </a:p>
        </p:txBody>
      </p:sp>
      <p:sp>
        <p:nvSpPr>
          <p:cNvPr id="36" name="Shape 23"/>
          <p:cNvSpPr/>
          <p:nvPr/>
        </p:nvSpPr>
        <p:spPr>
          <a:xfrm>
            <a:off x="10735866" y="4396383"/>
            <a:ext cx="3108365" cy="1370171"/>
          </a:xfrm>
          <a:prstGeom prst="roundRect">
            <a:avLst>
              <a:gd name="adj" fmla="val 8008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pic>
        <p:nvPicPr>
          <p:cNvPr id="37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3006" y="4396383"/>
            <a:ext cx="91440" cy="1370171"/>
          </a:xfrm>
          <a:prstGeom prst="rect">
            <a:avLst/>
          </a:prstGeom>
        </p:spPr>
      </p:pic>
      <p:sp>
        <p:nvSpPr>
          <p:cNvPr id="38" name="Text 24"/>
          <p:cNvSpPr/>
          <p:nvPr/>
        </p:nvSpPr>
        <p:spPr>
          <a:xfrm>
            <a:off x="10986016" y="4577953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Перспектива</a:t>
            </a:r>
            <a:endParaRPr lang="en-US" sz="1550" dirty="0"/>
          </a:p>
        </p:txBody>
      </p:sp>
      <p:sp>
        <p:nvSpPr>
          <p:cNvPr id="39" name="Text 25"/>
          <p:cNvSpPr/>
          <p:nvPr/>
        </p:nvSpPr>
        <p:spPr>
          <a:xfrm>
            <a:off x="10986016" y="4937046"/>
            <a:ext cx="2676644" cy="6479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Интеграция с умными очками Hands-free по доступной цене для людей с ОВЗ</a:t>
            </a:r>
            <a:endParaRPr lang="en-US" sz="1250" dirty="0"/>
          </a:p>
        </p:txBody>
      </p:sp>
      <p:sp>
        <p:nvSpPr>
          <p:cNvPr id="40" name="Text 26"/>
          <p:cNvSpPr/>
          <p:nvPr/>
        </p:nvSpPr>
        <p:spPr>
          <a:xfrm>
            <a:off x="793790" y="6058257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Технологии</a:t>
            </a:r>
            <a:endParaRPr lang="en-US" sz="1550" dirty="0"/>
          </a:p>
        </p:txBody>
      </p:sp>
      <p:sp>
        <p:nvSpPr>
          <p:cNvPr id="41" name="Shape 27"/>
          <p:cNvSpPr/>
          <p:nvPr/>
        </p:nvSpPr>
        <p:spPr>
          <a:xfrm>
            <a:off x="793790" y="6472952"/>
            <a:ext cx="4273510" cy="476250"/>
          </a:xfrm>
          <a:prstGeom prst="roundRect">
            <a:avLst>
              <a:gd name="adj" fmla="val 48009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11423" y="6592014"/>
            <a:ext cx="238125" cy="238125"/>
          </a:xfrm>
          <a:prstGeom prst="rect">
            <a:avLst/>
          </a:prstGeom>
        </p:spPr>
      </p:pic>
      <p:sp>
        <p:nvSpPr>
          <p:cNvPr id="43" name="Text 28"/>
          <p:cNvSpPr/>
          <p:nvPr/>
        </p:nvSpPr>
        <p:spPr>
          <a:xfrm>
            <a:off x="952500" y="7060287"/>
            <a:ext cx="2368987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Компьютерное зрение</a:t>
            </a:r>
            <a:endParaRPr lang="en-US" sz="1550" dirty="0"/>
          </a:p>
        </p:txBody>
      </p:sp>
      <p:sp>
        <p:nvSpPr>
          <p:cNvPr id="44" name="Shape 29"/>
          <p:cNvSpPr/>
          <p:nvPr/>
        </p:nvSpPr>
        <p:spPr>
          <a:xfrm>
            <a:off x="5178385" y="6472952"/>
            <a:ext cx="4273510" cy="476250"/>
          </a:xfrm>
          <a:prstGeom prst="roundRect">
            <a:avLst>
              <a:gd name="adj" fmla="val 48009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45" name="Image 1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6018" y="6592014"/>
            <a:ext cx="238125" cy="238125"/>
          </a:xfrm>
          <a:prstGeom prst="rect">
            <a:avLst/>
          </a:prstGeom>
        </p:spPr>
      </p:pic>
      <p:sp>
        <p:nvSpPr>
          <p:cNvPr id="46" name="Text 30"/>
          <p:cNvSpPr/>
          <p:nvPr/>
        </p:nvSpPr>
        <p:spPr>
          <a:xfrm>
            <a:off x="5337096" y="7060287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Нейросети</a:t>
            </a:r>
            <a:endParaRPr lang="en-US" sz="1550" dirty="0"/>
          </a:p>
        </p:txBody>
      </p:sp>
      <p:sp>
        <p:nvSpPr>
          <p:cNvPr id="47" name="Shape 31"/>
          <p:cNvSpPr/>
          <p:nvPr/>
        </p:nvSpPr>
        <p:spPr>
          <a:xfrm>
            <a:off x="9562981" y="6472952"/>
            <a:ext cx="4273510" cy="476250"/>
          </a:xfrm>
          <a:prstGeom prst="roundRect">
            <a:avLst>
              <a:gd name="adj" fmla="val 48009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48" name="Image 14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0614" y="6592014"/>
            <a:ext cx="238125" cy="238125"/>
          </a:xfrm>
          <a:prstGeom prst="rect">
            <a:avLst/>
          </a:prstGeom>
        </p:spPr>
      </p:pic>
      <p:sp>
        <p:nvSpPr>
          <p:cNvPr id="49" name="Text 32"/>
          <p:cNvSpPr/>
          <p:nvPr/>
        </p:nvSpPr>
        <p:spPr>
          <a:xfrm>
            <a:off x="9721691" y="7060287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Text-to-Speech</a:t>
            </a:r>
            <a:endParaRPr lang="en-US" sz="1550" dirty="0"/>
          </a:p>
        </p:txBody>
      </p:sp>
      <p:pic>
        <p:nvPicPr>
          <p:cNvPr id="50" name="Изображение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82475" y="7458075"/>
            <a:ext cx="24479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0373" y="363657"/>
            <a:ext cx="2764393" cy="3455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1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Проблема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13856295" y="362347"/>
            <a:ext cx="98465" cy="1052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02</a:t>
            </a:r>
            <a:endParaRPr lang="en-US" sz="650" dirty="0"/>
          </a:p>
        </p:txBody>
      </p:sp>
      <p:sp>
        <p:nvSpPr>
          <p:cNvPr id="6" name="Shape 4"/>
          <p:cNvSpPr/>
          <p:nvPr/>
        </p:nvSpPr>
        <p:spPr>
          <a:xfrm>
            <a:off x="595630" y="1134110"/>
            <a:ext cx="13439775" cy="558800"/>
          </a:xfrm>
          <a:prstGeom prst="roundRect">
            <a:avLst>
              <a:gd name="adj" fmla="val 14294"/>
            </a:avLst>
          </a:prstGeom>
          <a:solidFill>
            <a:srgbClr val="450707"/>
          </a:solidFill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20" y="1236980"/>
            <a:ext cx="387985" cy="346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77290" y="1443990"/>
            <a:ext cx="12970510" cy="487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Отсутствие доступного отечественного приложения для незрячих, работающего онлайн в реальном времени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1177290" y="2232025"/>
            <a:ext cx="534670" cy="7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Кто страдает?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690" y="2016760"/>
            <a:ext cx="385445" cy="4483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182370" y="2595880"/>
            <a:ext cx="1936750" cy="185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Незрячи</a:t>
            </a:r>
            <a:r>
              <a:rPr lang="ru-RU" alt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</a:t>
            </a: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слабовидящи</a:t>
            </a:r>
            <a:r>
              <a:rPr lang="ru-RU" alt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 </a:t>
            </a:r>
            <a:endParaRPr lang="ru-RU" alt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ru-RU" alt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жители России </a:t>
            </a:r>
            <a:r>
              <a:rPr lang="ru-RU" altLang="en-US" sz="1500">
                <a:solidFill>
                  <a:schemeClr val="bg1"/>
                </a:solidFill>
                <a:sym typeface="+mn-ea"/>
              </a:rPr>
              <a:t>Инвалидов по зрению официально 300 тыс чел)</a:t>
            </a:r>
            <a:endParaRPr lang="ru-RU" alt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177290" y="3446145"/>
            <a:ext cx="1475740" cy="185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Причины проблемы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094105" y="4769485"/>
            <a:ext cx="1382395" cy="185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Последствия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44500" y="3150235"/>
            <a:ext cx="601980" cy="57658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94105" y="5283200"/>
            <a:ext cx="2751455" cy="185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Зависимость от посторонней помощи</a:t>
            </a:r>
            <a:endParaRPr 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endParaRPr 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ru-RU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Риск травм при самостоятельном передвижении </a:t>
            </a:r>
            <a:endParaRPr lang="ru-RU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endParaRPr lang="ru-RU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ru-RU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Невозможность читать вывески</a:t>
            </a: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ru-RU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номера автобусов и любой текст</a:t>
            </a:r>
            <a:r>
              <a:rPr lang="ru-RU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ru-RU" sz="16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500" y="4524375"/>
            <a:ext cx="401320" cy="43053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8006080" y="2666365"/>
            <a:ext cx="6135370" cy="864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Доля слабовидящих жителей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en-US" sz="3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России старше 15 лет</a:t>
            </a:r>
            <a:endParaRPr lang="en-US" sz="300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760" y="3264535"/>
            <a:ext cx="6142355" cy="4223385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8006001" y="4503896"/>
            <a:ext cx="6036588" cy="1315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endParaRPr lang="en-US" sz="850" dirty="0"/>
          </a:p>
        </p:txBody>
      </p:sp>
      <p:sp>
        <p:nvSpPr>
          <p:cNvPr id="29" name="Text 7"/>
          <p:cNvSpPr/>
          <p:nvPr/>
        </p:nvSpPr>
        <p:spPr>
          <a:xfrm>
            <a:off x="1182370" y="3726815"/>
            <a:ext cx="1936750" cy="185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ru-RU" alt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Зарубежные сервисы заблокированы</a:t>
            </a:r>
            <a:endParaRPr lang="ru-RU" alt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350"/>
              </a:lnSpc>
              <a:buNone/>
            </a:pPr>
            <a:r>
              <a:rPr lang="ru-RU" alt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Аналоиг требуют подключения к интернету </a:t>
            </a:r>
            <a:endParaRPr lang="ru-RU" alt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6240" y="7207885"/>
            <a:ext cx="26765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5070" y="268407"/>
            <a:ext cx="1842968" cy="2303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31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14157325" y="325120"/>
            <a:ext cx="76200" cy="7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03</a:t>
            </a:r>
            <a:endParaRPr lang="en-US" sz="20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45110" y="589280"/>
            <a:ext cx="13836650" cy="796925"/>
          </a:xfrm>
          <a:prstGeom prst="roundRect">
            <a:avLst>
              <a:gd name="adj" fmla="val 14709"/>
            </a:avLst>
          </a:prstGeom>
          <a:solidFill>
            <a:srgbClr val="183A13"/>
          </a:solidFill>
        </p:spPr>
      </p:sp>
      <p:sp>
        <p:nvSpPr>
          <p:cNvPr id="7" name="Text 4"/>
          <p:cNvSpPr/>
          <p:nvPr/>
        </p:nvSpPr>
        <p:spPr>
          <a:xfrm>
            <a:off x="396875" y="935355"/>
            <a:ext cx="14062075" cy="2901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Первый отечественный оффлайн-ассистент для незрячих и слабовидящих с голосовым оповещением </a:t>
            </a:r>
            <a:endParaRPr lang="en-US" sz="2000" b="1" dirty="0">
              <a:solidFill>
                <a:srgbClr val="FFFFFF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  <a:p>
            <a:pPr marL="0" indent="0" algn="l">
              <a:lnSpc>
                <a:spcPts val="600"/>
              </a:lnSpc>
              <a:buNone/>
            </a:pPr>
            <a:endParaRPr lang="en-US" sz="2000" b="1" dirty="0">
              <a:solidFill>
                <a:srgbClr val="FFFFFF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  <a:p>
            <a:pPr marL="0" indent="0" algn="l">
              <a:lnSpc>
                <a:spcPts val="600"/>
              </a:lnSpc>
              <a:buNone/>
            </a:pPr>
            <a:endParaRPr lang="en-US" sz="2000" b="1" dirty="0">
              <a:solidFill>
                <a:srgbClr val="FFFFFF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  <a:p>
            <a:pPr marL="0" indent="0" algn="l">
              <a:lnSpc>
                <a:spcPts val="6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 препятствиях и чтением текста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80645" y="1788160"/>
            <a:ext cx="7766685" cy="1131570"/>
          </a:xfrm>
          <a:prstGeom prst="roundRect">
            <a:avLst>
              <a:gd name="adj" fmla="val 799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396558" y="2007473"/>
            <a:ext cx="921425" cy="1227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300 мс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06730" y="2419985"/>
            <a:ext cx="4563110" cy="2451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Распознавание препятствий за 300 миллисекунд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80645" y="2955290"/>
            <a:ext cx="7766050" cy="1131570"/>
          </a:xfrm>
          <a:prstGeom prst="roundRect">
            <a:avLst>
              <a:gd name="adj" fmla="val 799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>
            <a:endParaRPr lang="ru-RU" altLang="en-US"/>
          </a:p>
        </p:txBody>
      </p:sp>
      <p:sp>
        <p:nvSpPr>
          <p:cNvPr id="13" name="Text 9"/>
          <p:cNvSpPr/>
          <p:nvPr/>
        </p:nvSpPr>
        <p:spPr>
          <a:xfrm>
            <a:off x="396558" y="3123684"/>
            <a:ext cx="921425" cy="1227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Оффлайн</a:t>
            </a:r>
            <a:endParaRPr lang="en-US" sz="2000" dirty="0"/>
          </a:p>
        </p:txBody>
      </p:sp>
      <p:sp>
        <p:nvSpPr>
          <p:cNvPr id="14" name="Text 10"/>
          <p:cNvSpPr/>
          <p:nvPr/>
        </p:nvSpPr>
        <p:spPr>
          <a:xfrm>
            <a:off x="396558" y="3482459"/>
            <a:ext cx="4563308" cy="781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Работа без интернета — модели хранятся на устройстве</a:t>
            </a:r>
            <a:endParaRPr lang="en-US" sz="20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80645" y="4122420"/>
            <a:ext cx="7766685" cy="1131570"/>
          </a:xfrm>
          <a:prstGeom prst="roundRect">
            <a:avLst>
              <a:gd name="adj" fmla="val 799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506730" y="4266565"/>
            <a:ext cx="921385" cy="1708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Бесплатно</a:t>
            </a:r>
            <a:r>
              <a:rPr lang="ru-RU" alt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</a:t>
            </a:r>
            <a:endParaRPr lang="ru-RU" altLang="en-US" sz="20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96558" y="4720590"/>
            <a:ext cx="4563308" cy="781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Бесплатная базовая версия для всех пользователей</a:t>
            </a:r>
            <a:endParaRPr lang="en-US" sz="20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80645" y="5289550"/>
            <a:ext cx="7766685" cy="1131570"/>
          </a:xfrm>
          <a:prstGeom prst="roundRect">
            <a:avLst>
              <a:gd name="adj" fmla="val 799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96558" y="5457706"/>
            <a:ext cx="921425" cy="1227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Отечественное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244793" y="5859661"/>
            <a:ext cx="4563308" cy="781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Российская разработка, не зависящая от зарубежных сервисов</a:t>
            </a:r>
            <a:endParaRPr lang="en-US" sz="20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1"/>
          <a:srcRect t="-114" r="642"/>
          <a:stretch>
            <a:fillRect/>
          </a:stretch>
        </p:blipFill>
        <p:spPr>
          <a:xfrm>
            <a:off x="8081010" y="2269490"/>
            <a:ext cx="3147060" cy="3905885"/>
          </a:xfrm>
          <a:prstGeom prst="rect">
            <a:avLst/>
          </a:prstGeom>
        </p:spPr>
      </p:pic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2245995"/>
            <a:ext cx="3068955" cy="3905885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5" y="7172960"/>
            <a:ext cx="2676525" cy="981075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396875" y="7423150"/>
            <a:ext cx="13836650" cy="481330"/>
          </a:xfrm>
          <a:prstGeom prst="roundRect">
            <a:avLst>
              <a:gd name="adj" fmla="val 14709"/>
            </a:avLst>
          </a:prstGeom>
          <a:solidFill>
            <a:srgbClr val="022349"/>
          </a:solidFill>
        </p:spPr>
        <p:txBody>
          <a:bodyPr/>
          <a:p>
            <a:endParaRPr lang="ru-RU" altLang="en-US"/>
          </a:p>
        </p:txBody>
      </p:sp>
      <p:sp>
        <p:nvSpPr>
          <p:cNvPr id="25" name="Text 18"/>
          <p:cNvSpPr/>
          <p:nvPr/>
        </p:nvSpPr>
        <p:spPr>
          <a:xfrm>
            <a:off x="636270" y="7637780"/>
            <a:ext cx="13523595" cy="3714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Перспектива:</a:t>
            </a:r>
            <a:r>
              <a:rPr lang="en-US" sz="15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Умные очки Hands-free до </a:t>
            </a:r>
            <a:r>
              <a:rPr lang="en-US" sz="15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50 000 рублей</a:t>
            </a:r>
            <a:r>
              <a:rPr lang="en-US" sz="15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— против 300 000 рублей у аналогов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0250" y="511215"/>
            <a:ext cx="3455551" cy="4318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1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Принцип работы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14143077" y="223838"/>
            <a:ext cx="123111" cy="142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04</a:t>
            </a:r>
            <a:endParaRPr lang="en-US" sz="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1690" y="104140"/>
            <a:ext cx="4552315" cy="27019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60640" y="1836420"/>
            <a:ext cx="1523365" cy="6140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Голосовое оповещение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6305550" y="1878965"/>
            <a:ext cx="1343660" cy="571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Анализ на устройстве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4631690" y="1836420"/>
            <a:ext cx="1419860" cy="409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Наведение камеры</a:t>
            </a:r>
            <a:endParaRPr lang="en-US" sz="150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460" y="618490"/>
            <a:ext cx="610235" cy="61023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159931" y="5816798"/>
            <a:ext cx="1727716" cy="2158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350" dirty="0"/>
          </a:p>
        </p:txBody>
      </p:sp>
      <p:sp>
        <p:nvSpPr>
          <p:cNvPr id="20" name="Text 12"/>
          <p:cNvSpPr/>
          <p:nvPr/>
        </p:nvSpPr>
        <p:spPr>
          <a:xfrm>
            <a:off x="5159931" y="6083141"/>
            <a:ext cx="4310420" cy="1778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5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5602" y="5435203"/>
            <a:ext cx="276344" cy="276344"/>
          </a:xfrm>
          <a:prstGeom prst="rect">
            <a:avLst/>
          </a:prstGeom>
        </p:spPr>
      </p:pic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0" y="618490"/>
            <a:ext cx="610235" cy="610235"/>
          </a:xfrm>
          <a:prstGeom prst="rect">
            <a:avLst/>
          </a:prstGeom>
        </p:spPr>
      </p:pic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235" y="511175"/>
            <a:ext cx="610235" cy="61023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5760" y="511175"/>
            <a:ext cx="706755" cy="630555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875" y="7248525"/>
            <a:ext cx="2676525" cy="981075"/>
          </a:xfrm>
          <a:prstGeom prst="rect">
            <a:avLst/>
          </a:prstGeom>
        </p:spPr>
      </p:pic>
      <p:pic>
        <p:nvPicPr>
          <p:cNvPr id="36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5555" y="652780"/>
            <a:ext cx="643890" cy="596265"/>
          </a:xfrm>
          <a:prstGeom prst="rect">
            <a:avLst/>
          </a:prstGeom>
        </p:spPr>
      </p:pic>
      <p:pic>
        <p:nvPicPr>
          <p:cNvPr id="37" name="Изображение 36" descr="1cb4b10d-cb08-428e-a0db-f09271f800d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" y="3484880"/>
            <a:ext cx="5112385" cy="3686810"/>
          </a:xfrm>
          <a:prstGeom prst="rect">
            <a:avLst/>
          </a:prstGeom>
        </p:spPr>
      </p:pic>
      <p:pic>
        <p:nvPicPr>
          <p:cNvPr id="39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460" y="511175"/>
            <a:ext cx="610235" cy="610235"/>
          </a:xfrm>
          <a:prstGeom prst="rect">
            <a:avLst/>
          </a:prstGeom>
        </p:spPr>
      </p:pic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0" y="511175"/>
            <a:ext cx="610235" cy="610235"/>
          </a:xfrm>
          <a:prstGeom prst="rect">
            <a:avLst/>
          </a:prstGeom>
        </p:spPr>
      </p:pic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5555" y="545465"/>
            <a:ext cx="643890" cy="596265"/>
          </a:xfrm>
          <a:prstGeom prst="rect">
            <a:avLst/>
          </a:prstGeom>
        </p:spPr>
      </p:pic>
      <p:pic>
        <p:nvPicPr>
          <p:cNvPr id="42" name="Изображение 41" descr="e216346f-e75f-4ea9-9261-8ec81ed592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5765" y="3484880"/>
            <a:ext cx="4451985" cy="3686810"/>
          </a:xfrm>
          <a:prstGeom prst="rect">
            <a:avLst/>
          </a:prstGeom>
        </p:spPr>
      </p:pic>
      <p:pic>
        <p:nvPicPr>
          <p:cNvPr id="43" name="Изображение 42" descr="0240840b-4f49-47d3-8226-ec2eb6240e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3470" y="3484880"/>
            <a:ext cx="464693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3653"/>
            <a:ext cx="5103614" cy="637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Рынок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13836531" y="405130"/>
            <a:ext cx="181808" cy="2482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05</a:t>
            </a:r>
            <a:endParaRPr lang="en-US" sz="1250" dirty="0"/>
          </a:p>
        </p:txBody>
      </p:sp>
      <p:sp>
        <p:nvSpPr>
          <p:cNvPr id="5" name="Text 3"/>
          <p:cNvSpPr/>
          <p:nvPr>
            <p:custDataLst>
              <p:tags r:id="rId1"/>
            </p:custDataLst>
          </p:nvPr>
        </p:nvSpPr>
        <p:spPr>
          <a:xfrm>
            <a:off x="1003459" y="2338387"/>
            <a:ext cx="3775115" cy="6736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123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лрд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₽</a:t>
            </a:r>
            <a:endParaRPr lang="en-US" sz="5300" dirty="0"/>
          </a:p>
        </p:txBody>
      </p:sp>
      <p:sp>
        <p:nvSpPr>
          <p:cNvPr id="6" name="Text 4"/>
          <p:cNvSpPr/>
          <p:nvPr>
            <p:custDataLst>
              <p:tags r:id="rId2"/>
            </p:custDataLst>
          </p:nvPr>
        </p:nvSpPr>
        <p:spPr>
          <a:xfrm>
            <a:off x="1615202" y="3251835"/>
            <a:ext cx="2551748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TAM</a:t>
            </a:r>
            <a:endParaRPr lang="en-US" sz="2000" dirty="0"/>
          </a:p>
        </p:txBody>
      </p:sp>
      <p:sp>
        <p:nvSpPr>
          <p:cNvPr id="7" name="Text 5"/>
          <p:cNvSpPr/>
          <p:nvPr>
            <p:custDataLst>
              <p:tags r:id="rId3"/>
            </p:custDataLst>
          </p:nvPr>
        </p:nvSpPr>
        <p:spPr>
          <a:xfrm>
            <a:off x="793790" y="3680817"/>
            <a:ext cx="4194572" cy="6205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Общий российский рынок ассистивных технологий</a:t>
            </a:r>
            <a:r>
              <a:rPr lang="ru-RU" alt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(1)</a:t>
            </a:r>
            <a:endParaRPr lang="ru-RU" altLang="en-US" sz="16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</p:txBody>
      </p:sp>
      <p:sp>
        <p:nvSpPr>
          <p:cNvPr id="8" name="Text 6"/>
          <p:cNvSpPr/>
          <p:nvPr>
            <p:custDataLst>
              <p:tags r:id="rId4"/>
            </p:custDataLst>
          </p:nvPr>
        </p:nvSpPr>
        <p:spPr>
          <a:xfrm>
            <a:off x="5427583" y="2338387"/>
            <a:ext cx="3775115" cy="6736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38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лрд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₽</a:t>
            </a:r>
            <a:endParaRPr lang="en-US" sz="5300" dirty="0"/>
          </a:p>
        </p:txBody>
      </p:sp>
      <p:sp>
        <p:nvSpPr>
          <p:cNvPr id="9" name="Text 7"/>
          <p:cNvSpPr/>
          <p:nvPr>
            <p:custDataLst>
              <p:tags r:id="rId5"/>
            </p:custDataLst>
          </p:nvPr>
        </p:nvSpPr>
        <p:spPr>
          <a:xfrm>
            <a:off x="6039326" y="3251835"/>
            <a:ext cx="2551748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SAM</a:t>
            </a:r>
            <a:endParaRPr lang="en-US" sz="2000" dirty="0"/>
          </a:p>
        </p:txBody>
      </p:sp>
      <p:sp>
        <p:nvSpPr>
          <p:cNvPr id="10" name="Text 8"/>
          <p:cNvSpPr/>
          <p:nvPr>
            <p:custDataLst>
              <p:tags r:id="rId6"/>
            </p:custDataLst>
          </p:nvPr>
        </p:nvSpPr>
        <p:spPr>
          <a:xfrm>
            <a:off x="5217914" y="3680817"/>
            <a:ext cx="4194572" cy="6205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Сегмент для людей с нарушением зрения — 31% от TAM </a:t>
            </a:r>
            <a:endParaRPr lang="en-US" sz="1600" dirty="0"/>
          </a:p>
        </p:txBody>
      </p:sp>
      <p:sp>
        <p:nvSpPr>
          <p:cNvPr id="11" name="Text 9"/>
          <p:cNvSpPr/>
          <p:nvPr>
            <p:custDataLst>
              <p:tags r:id="rId7"/>
            </p:custDataLst>
          </p:nvPr>
        </p:nvSpPr>
        <p:spPr>
          <a:xfrm>
            <a:off x="9851708" y="2338387"/>
            <a:ext cx="3775115" cy="6736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381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</a:t>
            </a:r>
            <a:r>
              <a:rPr lang="ru-RU" alt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лн </a:t>
            </a:r>
            <a:r>
              <a:rPr lang="en-US" sz="5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₽</a:t>
            </a:r>
            <a:endParaRPr lang="en-US" sz="5300" dirty="0"/>
          </a:p>
        </p:txBody>
      </p:sp>
      <p:sp>
        <p:nvSpPr>
          <p:cNvPr id="12" name="Text 10"/>
          <p:cNvSpPr/>
          <p:nvPr>
            <p:custDataLst>
              <p:tags r:id="rId8"/>
            </p:custDataLst>
          </p:nvPr>
        </p:nvSpPr>
        <p:spPr>
          <a:xfrm>
            <a:off x="10463451" y="3251835"/>
            <a:ext cx="2551748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SOM</a:t>
            </a:r>
            <a:endParaRPr lang="en-US" sz="2000" dirty="0"/>
          </a:p>
        </p:txBody>
      </p:sp>
      <p:sp>
        <p:nvSpPr>
          <p:cNvPr id="13" name="Text 11"/>
          <p:cNvSpPr/>
          <p:nvPr>
            <p:custDataLst>
              <p:tags r:id="rId9"/>
            </p:custDataLst>
          </p:nvPr>
        </p:nvSpPr>
        <p:spPr>
          <a:xfrm>
            <a:off x="9642038" y="3680817"/>
            <a:ext cx="4194572" cy="6205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Реально достижимый рынок — 1% от SAM по пессимистичному сценарию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93790" y="4576882"/>
            <a:ext cx="2551748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Ниша продукта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793790" y="5405557"/>
            <a:ext cx="13042821" cy="1122521"/>
          </a:xfrm>
          <a:prstGeom prst="roundRect">
            <a:avLst>
              <a:gd name="adj" fmla="val 7638"/>
            </a:avLst>
          </a:prstGeom>
          <a:solidFill>
            <a:srgbClr val="1E0C41"/>
          </a:solidFill>
        </p:spPr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63" y="5695355"/>
            <a:ext cx="255151" cy="204073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57087" y="5640229"/>
            <a:ext cx="12175450" cy="6205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Мобильный ИИ-ассистент для незрячих и слабовидящих на платформе Android, работающий в реальном времени, оффлайн, с фокусом на распознавание препятствий, чтение текста и навигацию.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93790" y="7327702"/>
            <a:ext cx="13042821" cy="2482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Источник: </a:t>
            </a:r>
            <a:r>
              <a:rPr lang="ru-RU" alt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1 - </a:t>
            </a:r>
            <a:r>
              <a:rPr lang="en-US" sz="1250" u="sng" dirty="0">
                <a:solidFill>
                  <a:srgbClr val="8252E0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medvestnik.ru</a:t>
            </a:r>
            <a:endParaRPr lang="en-US" sz="1250" dirty="0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0370" y="7163435"/>
            <a:ext cx="26765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9025" y="926068"/>
            <a:ext cx="5122307" cy="549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Конкурентный анализ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13861415" y="334764"/>
            <a:ext cx="156448" cy="1996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1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06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769025" y="2205871"/>
            <a:ext cx="13092351" cy="4054912"/>
          </a:xfrm>
          <a:prstGeom prst="roundRect">
            <a:avLst>
              <a:gd name="adj" fmla="val 182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52500" y="2302788"/>
            <a:ext cx="1824633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Ключевые показатели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136225" y="2302788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AIvision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316141" y="2302788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Lookout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7496056" y="2302788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Be My Eyes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9675971" y="2302788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Seeing AI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11855887" y="2302788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Envision AI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952500" y="2987873"/>
            <a:ext cx="1824633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Работа без интернета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3136225" y="2987873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5316141" y="2987873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7496056" y="2987873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9675971" y="2987873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Частично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11855887" y="2987873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Частично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952500" y="3672959"/>
            <a:ext cx="1824633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ИИ — распознавание препятствий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3136225" y="3672959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Полное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316141" y="3672959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Частичное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7496056" y="3672959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Отсутствует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9675971" y="3672959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Частичное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11855887" y="3672959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Частичное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952500" y="4358045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Отечественный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3136225" y="4358045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5316141" y="4358045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7496056" y="4358045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9675971" y="4358045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11855887" y="4358045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30" name="Text 28"/>
          <p:cNvSpPr/>
          <p:nvPr/>
        </p:nvSpPr>
        <p:spPr>
          <a:xfrm>
            <a:off x="952500" y="4793694"/>
            <a:ext cx="1824633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Голос в реальном времени</a:t>
            </a:r>
            <a:endParaRPr lang="en-US" sz="1350" dirty="0"/>
          </a:p>
        </p:txBody>
      </p:sp>
      <p:sp>
        <p:nvSpPr>
          <p:cNvPr id="31" name="Text 29"/>
          <p:cNvSpPr/>
          <p:nvPr/>
        </p:nvSpPr>
        <p:spPr>
          <a:xfrm>
            <a:off x="3136225" y="4793694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32" name="Text 30"/>
          <p:cNvSpPr/>
          <p:nvPr/>
        </p:nvSpPr>
        <p:spPr>
          <a:xfrm>
            <a:off x="5316141" y="4793694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33" name="Text 31"/>
          <p:cNvSpPr/>
          <p:nvPr/>
        </p:nvSpPr>
        <p:spPr>
          <a:xfrm>
            <a:off x="7496056" y="4793694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34" name="Text 32"/>
          <p:cNvSpPr/>
          <p:nvPr/>
        </p:nvSpPr>
        <p:spPr>
          <a:xfrm>
            <a:off x="9675971" y="4793694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35" name="Text 33"/>
          <p:cNvSpPr/>
          <p:nvPr/>
        </p:nvSpPr>
        <p:spPr>
          <a:xfrm>
            <a:off x="11855887" y="4793694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36" name="Text 34"/>
          <p:cNvSpPr/>
          <p:nvPr/>
        </p:nvSpPr>
        <p:spPr>
          <a:xfrm>
            <a:off x="952500" y="5478780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Доступен для России</a:t>
            </a:r>
            <a:endParaRPr lang="en-US" sz="1350" dirty="0"/>
          </a:p>
        </p:txBody>
      </p:sp>
      <p:sp>
        <p:nvSpPr>
          <p:cNvPr id="37" name="Text 35"/>
          <p:cNvSpPr/>
          <p:nvPr/>
        </p:nvSpPr>
        <p:spPr>
          <a:xfrm>
            <a:off x="3136225" y="547878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38" name="Text 36"/>
          <p:cNvSpPr/>
          <p:nvPr/>
        </p:nvSpPr>
        <p:spPr>
          <a:xfrm>
            <a:off x="5316141" y="547878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39" name="Text 37"/>
          <p:cNvSpPr/>
          <p:nvPr/>
        </p:nvSpPr>
        <p:spPr>
          <a:xfrm>
            <a:off x="7496056" y="547878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 (заблокирован)</a:t>
            </a:r>
            <a:endParaRPr lang="en-US" sz="1350" dirty="0"/>
          </a:p>
        </p:txBody>
      </p:sp>
      <p:sp>
        <p:nvSpPr>
          <p:cNvPr id="40" name="Text 38"/>
          <p:cNvSpPr/>
          <p:nvPr/>
        </p:nvSpPr>
        <p:spPr>
          <a:xfrm>
            <a:off x="9675971" y="547878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41" name="Text 39"/>
          <p:cNvSpPr/>
          <p:nvPr/>
        </p:nvSpPr>
        <p:spPr>
          <a:xfrm>
            <a:off x="11855887" y="5478780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</a:t>
            </a:r>
            <a:endParaRPr lang="en-US" sz="1350" dirty="0"/>
          </a:p>
        </p:txBody>
      </p:sp>
      <p:sp>
        <p:nvSpPr>
          <p:cNvPr id="42" name="Text 40"/>
          <p:cNvSpPr/>
          <p:nvPr/>
        </p:nvSpPr>
        <p:spPr>
          <a:xfrm>
            <a:off x="952500" y="5914430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Бесплатное</a:t>
            </a:r>
            <a:endParaRPr lang="en-US" sz="1350" dirty="0"/>
          </a:p>
        </p:txBody>
      </p:sp>
      <p:sp>
        <p:nvSpPr>
          <p:cNvPr id="43" name="Text 41"/>
          <p:cNvSpPr/>
          <p:nvPr/>
        </p:nvSpPr>
        <p:spPr>
          <a:xfrm>
            <a:off x="3136225" y="591443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Базовая версия</a:t>
            </a:r>
            <a:endParaRPr lang="en-US" sz="1350" dirty="0"/>
          </a:p>
        </p:txBody>
      </p:sp>
      <p:sp>
        <p:nvSpPr>
          <p:cNvPr id="44" name="Text 42"/>
          <p:cNvSpPr/>
          <p:nvPr/>
        </p:nvSpPr>
        <p:spPr>
          <a:xfrm>
            <a:off x="5316141" y="591443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45" name="Text 43"/>
          <p:cNvSpPr/>
          <p:nvPr/>
        </p:nvSpPr>
        <p:spPr>
          <a:xfrm>
            <a:off x="7496056" y="591443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46" name="Text 44"/>
          <p:cNvSpPr/>
          <p:nvPr/>
        </p:nvSpPr>
        <p:spPr>
          <a:xfrm>
            <a:off x="9675971" y="5914430"/>
            <a:ext cx="182082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</a:t>
            </a:r>
            <a:endParaRPr lang="en-US" sz="1350" dirty="0"/>
          </a:p>
        </p:txBody>
      </p:sp>
      <p:sp>
        <p:nvSpPr>
          <p:cNvPr id="47" name="Text 45"/>
          <p:cNvSpPr/>
          <p:nvPr/>
        </p:nvSpPr>
        <p:spPr>
          <a:xfrm>
            <a:off x="11855887" y="5914430"/>
            <a:ext cx="1824633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Нет (подписка)</a:t>
            </a:r>
            <a:endParaRPr lang="en-US" sz="1350" dirty="0"/>
          </a:p>
        </p:txBody>
      </p:sp>
      <p:sp>
        <p:nvSpPr>
          <p:cNvPr id="48" name="Shape 46"/>
          <p:cNvSpPr/>
          <p:nvPr/>
        </p:nvSpPr>
        <p:spPr>
          <a:xfrm>
            <a:off x="769025" y="6414016"/>
            <a:ext cx="13092351" cy="889397"/>
          </a:xfrm>
          <a:prstGeom prst="roundRect">
            <a:avLst>
              <a:gd name="adj" fmla="val 8301"/>
            </a:avLst>
          </a:prstGeom>
          <a:solidFill>
            <a:srgbClr val="183A13"/>
          </a:solidFill>
        </p:spPr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761" y="6770053"/>
            <a:ext cx="219670" cy="175736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334453" y="6655118"/>
            <a:ext cx="12345472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AIvision</a:t>
            </a:r>
            <a:r>
              <a:rPr lang="en-US" sz="20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— единственное решение, сочетающее полное оффлайн-распознавание препятствий, отечественное происхождение и доступность для российских пользователей.</a:t>
            </a:r>
            <a:endParaRPr lang="en-US" sz="2000" dirty="0"/>
          </a:p>
        </p:txBody>
      </p:sp>
      <p:pic>
        <p:nvPicPr>
          <p:cNvPr id="51" name="Изображение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85" y="7581265"/>
            <a:ext cx="2676525" cy="648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619244"/>
            <a:ext cx="4186476" cy="5232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Бизнес-модель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781407" y="1389698"/>
            <a:ext cx="349925" cy="286464"/>
          </a:xfrm>
          <a:prstGeom prst="roundRect">
            <a:avLst>
              <a:gd name="adj" fmla="val 19642"/>
            </a:avLst>
          </a:prstGeom>
          <a:solidFill>
            <a:srgbClr val="1E0C41"/>
          </a:solidFill>
        </p:spPr>
      </p:sp>
      <p:sp>
        <p:nvSpPr>
          <p:cNvPr id="4" name="Text 2"/>
          <p:cNvSpPr/>
          <p:nvPr/>
        </p:nvSpPr>
        <p:spPr>
          <a:xfrm>
            <a:off x="881777" y="1439823"/>
            <a:ext cx="149185" cy="186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07</a:t>
            </a:r>
            <a:endParaRPr lang="en-US" sz="1050" dirty="0"/>
          </a:p>
        </p:txBody>
      </p:sp>
      <p:sp>
        <p:nvSpPr>
          <p:cNvPr id="5" name="Shape 3"/>
          <p:cNvSpPr/>
          <p:nvPr/>
        </p:nvSpPr>
        <p:spPr>
          <a:xfrm>
            <a:off x="781407" y="1815227"/>
            <a:ext cx="4273391" cy="1617345"/>
          </a:xfrm>
          <a:prstGeom prst="roundRect">
            <a:avLst>
              <a:gd name="adj" fmla="val 434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56429" y="1990249"/>
            <a:ext cx="2267783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партнёры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56429" y="2326005"/>
            <a:ext cx="3923348" cy="6986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ВОС, фонд «Со-единение», реабилитационные центры, производители умных очков (Solos, Envision), вузы (НГТУ НЭТИ)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178385" y="1815227"/>
            <a:ext cx="4273510" cy="1617345"/>
          </a:xfrm>
          <a:prstGeom prst="roundRect">
            <a:avLst>
              <a:gd name="adj" fmla="val 434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53407" y="1990249"/>
            <a:ext cx="3308033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виды деятельности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53407" y="2326005"/>
            <a:ext cx="3923467" cy="931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Разработка и обучение нейросетей, сбор датасетов российской городской среды, разработка Android-приложения, тестирование с незрячими пользователями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9575483" y="1815227"/>
            <a:ext cx="4273510" cy="1617345"/>
          </a:xfrm>
          <a:prstGeom prst="roundRect">
            <a:avLst>
              <a:gd name="adj" fmla="val 434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50504" y="1990249"/>
            <a:ext cx="2911554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Ценностное предложение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750504" y="2326005"/>
            <a:ext cx="3923467" cy="931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Бесплатное быстрое оффлайн-приложение для самостоятельной навигации, импортозамещающее заблокированные сервисы, полностью анонимное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781407" y="3571637"/>
            <a:ext cx="4273391" cy="2010370"/>
          </a:xfrm>
          <a:prstGeom prst="roundRect">
            <a:avLst>
              <a:gd name="adj" fmla="val 3499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71669" y="3761899"/>
            <a:ext cx="3038475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Потребительские сегменты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71669" y="4097655"/>
            <a:ext cx="3892868" cy="12508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130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B2C:</a:t>
            </a: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Незрячие, слабовидящие, пожилые люди</a:t>
            </a:r>
            <a:endParaRPr lang="en-US" sz="1300" dirty="0"/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130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B2G:</a:t>
            </a: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Социальный фонд РФ</a:t>
            </a:r>
            <a:endParaRPr lang="en-US" sz="1300" dirty="0"/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130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B2B:</a:t>
            </a: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Реабилитационные центры, школы-интернаты, ВОС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178385" y="3571637"/>
            <a:ext cx="4273510" cy="2010370"/>
          </a:xfrm>
          <a:prstGeom prst="roundRect">
            <a:avLst>
              <a:gd name="adj" fmla="val 3499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368647" y="3761899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Каналы сбыта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368647" y="4097655"/>
            <a:ext cx="3892987" cy="12940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RuStore и Google Play для B2C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Партнёрство с ВОС и региональными НКО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Рекомендации через реабилитационные центры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Участие в тендерах для B2G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9575483" y="3571637"/>
            <a:ext cx="4273510" cy="2010370"/>
          </a:xfrm>
          <a:prstGeom prst="roundRect">
            <a:avLst>
              <a:gd name="adj" fmla="val 3499"/>
            </a:avLst>
          </a:prstGeom>
          <a:solidFill>
            <a:srgbClr val="0D0A2C">
              <a:alpha val="95000"/>
            </a:srgbClr>
          </a:solidFill>
          <a:ln w="22860">
            <a:solidFill>
              <a:srgbClr val="4A2C8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765744" y="3761899"/>
            <a:ext cx="3359706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Взаимоотношения с клиентом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765744" y="4097655"/>
            <a:ext cx="3892987" cy="12940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Бесплатная техподдержка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Канал обратной связи для улучшения моделей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Регулярные обновления</a:t>
            </a:r>
            <a:endParaRPr lang="en-US" sz="1300" dirty="0"/>
          </a:p>
          <a:p>
            <a:pPr indent="0" algn="l">
              <a:lnSpc>
                <a:spcPts val="1800"/>
              </a:lnSpc>
              <a:buSzPct val="100000"/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Обучение пользователей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81407" y="5844659"/>
            <a:ext cx="2093238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Структура затрат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81407" y="6229826"/>
            <a:ext cx="6329601" cy="10612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ФОТ разработчиков и ML-инженеров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Вычислительные ресурсы (облако для обучения моделей)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Сбор и разметка данных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Маркетинг и юридическое сопровождение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7527012" y="5844659"/>
            <a:ext cx="3087767" cy="261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Потоки поступления дохода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527012" y="6229826"/>
            <a:ext cx="6329601" cy="1337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Донаты от пользователей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Платные расширенные функции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B2B-лицензии для учреждений (50 000–100 000 руб./год)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Гранты (ФСИ «Старт-1», ФПГ, соцгранты)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Партнёрства с производителями умных очков (комиссия за интеграцию)</a:t>
            </a:r>
            <a:endParaRPr lang="en-US" sz="1300" dirty="0"/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0370" y="7567295"/>
            <a:ext cx="2676525" cy="547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9025" y="662583"/>
            <a:ext cx="4283631" cy="5149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Стратегия развития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9025" y="1416963"/>
            <a:ext cx="344448" cy="280868"/>
          </a:xfrm>
          <a:prstGeom prst="roundRect">
            <a:avLst>
              <a:gd name="adj" fmla="val 19715"/>
            </a:avLst>
          </a:prstGeom>
          <a:solidFill>
            <a:srgbClr val="1E0C41"/>
          </a:solidFill>
        </p:spPr>
      </p:sp>
      <p:sp>
        <p:nvSpPr>
          <p:cNvPr id="4" name="Text 2"/>
          <p:cNvSpPr/>
          <p:nvPr/>
        </p:nvSpPr>
        <p:spPr>
          <a:xfrm>
            <a:off x="867847" y="1466374"/>
            <a:ext cx="146804" cy="1820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08</a:t>
            </a:r>
            <a:endParaRPr lang="en-US" sz="1000" dirty="0"/>
          </a:p>
        </p:txBody>
      </p:sp>
      <p:sp>
        <p:nvSpPr>
          <p:cNvPr id="5" name="Shape 3"/>
          <p:cNvSpPr/>
          <p:nvPr>
            <p:custDataLst>
              <p:tags r:id="rId1"/>
            </p:custDataLst>
          </p:nvPr>
        </p:nvSpPr>
        <p:spPr>
          <a:xfrm>
            <a:off x="1016198" y="2244447"/>
            <a:ext cx="6238994" cy="164783"/>
          </a:xfrm>
          <a:prstGeom prst="roundRect">
            <a:avLst>
              <a:gd name="adj" fmla="val 4200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6" name="Shape 4"/>
          <p:cNvSpPr/>
          <p:nvPr>
            <p:custDataLst>
              <p:tags r:id="rId2"/>
            </p:custDataLst>
          </p:nvPr>
        </p:nvSpPr>
        <p:spPr>
          <a:xfrm>
            <a:off x="769025" y="2079665"/>
            <a:ext cx="494348" cy="494348"/>
          </a:xfrm>
          <a:prstGeom prst="roundRect">
            <a:avLst>
              <a:gd name="adj" fmla="val 9248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612" y="2203252"/>
            <a:ext cx="247174" cy="247174"/>
          </a:xfrm>
          <a:prstGeom prst="rect">
            <a:avLst/>
          </a:prstGeom>
        </p:spPr>
      </p:pic>
      <p:sp>
        <p:nvSpPr>
          <p:cNvPr id="8" name="Text 5"/>
          <p:cNvSpPr/>
          <p:nvPr>
            <p:custDataLst>
              <p:tags r:id="rId6"/>
            </p:custDataLst>
          </p:nvPr>
        </p:nvSpPr>
        <p:spPr>
          <a:xfrm>
            <a:off x="933807" y="2693670"/>
            <a:ext cx="2291120" cy="2574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 — Разработка MVP</a:t>
            </a:r>
            <a:endParaRPr lang="en-US" sz="1600" dirty="0"/>
          </a:p>
        </p:txBody>
      </p:sp>
      <p:sp>
        <p:nvSpPr>
          <p:cNvPr id="9" name="Text 6"/>
          <p:cNvSpPr/>
          <p:nvPr>
            <p:custDataLst>
              <p:tags r:id="rId7"/>
            </p:custDataLst>
          </p:nvPr>
        </p:nvSpPr>
        <p:spPr>
          <a:xfrm>
            <a:off x="933807" y="3022878"/>
            <a:ext cx="6156722" cy="9101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Формирование команды, сбор и разметка датасетов, разработка и обучение базовых нейросетевых моделей, создание прототипа Android-приложения, тестирование с участием 10–20 незрячих пользователей через ВОС, подача заявок на гранты.</a:t>
            </a:r>
            <a:endParaRPr lang="en-US" sz="1250" dirty="0"/>
          </a:p>
        </p:txBody>
      </p:sp>
      <p:sp>
        <p:nvSpPr>
          <p:cNvPr id="10" name="Text 7"/>
          <p:cNvSpPr/>
          <p:nvPr>
            <p:custDataLst>
              <p:tags r:id="rId8"/>
            </p:custDataLst>
          </p:nvPr>
        </p:nvSpPr>
        <p:spPr>
          <a:xfrm>
            <a:off x="933807" y="4004786"/>
            <a:ext cx="6156722" cy="2275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6 мес. · 2 млн руб</a:t>
            </a:r>
            <a:r>
              <a:rPr lang="en-US" sz="12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1250" dirty="0"/>
          </a:p>
        </p:txBody>
      </p:sp>
      <p:sp>
        <p:nvSpPr>
          <p:cNvPr id="11" name="Shape 8"/>
          <p:cNvSpPr/>
          <p:nvPr>
            <p:custDataLst>
              <p:tags r:id="rId9"/>
            </p:custDataLst>
          </p:nvPr>
        </p:nvSpPr>
        <p:spPr>
          <a:xfrm>
            <a:off x="7622143" y="1997273"/>
            <a:ext cx="6239113" cy="164783"/>
          </a:xfrm>
          <a:prstGeom prst="roundRect">
            <a:avLst>
              <a:gd name="adj" fmla="val 4200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Shape 9"/>
          <p:cNvSpPr/>
          <p:nvPr>
            <p:custDataLst>
              <p:tags r:id="rId10"/>
            </p:custDataLst>
          </p:nvPr>
        </p:nvSpPr>
        <p:spPr>
          <a:xfrm>
            <a:off x="7374969" y="1832491"/>
            <a:ext cx="494348" cy="494348"/>
          </a:xfrm>
          <a:prstGeom prst="roundRect">
            <a:avLst>
              <a:gd name="adj" fmla="val 9248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98556" y="1956078"/>
            <a:ext cx="247174" cy="247174"/>
          </a:xfrm>
          <a:prstGeom prst="rect">
            <a:avLst/>
          </a:prstGeom>
        </p:spPr>
      </p:pic>
      <p:sp>
        <p:nvSpPr>
          <p:cNvPr id="14" name="Text 10"/>
          <p:cNvSpPr/>
          <p:nvPr>
            <p:custDataLst>
              <p:tags r:id="rId13"/>
            </p:custDataLst>
          </p:nvPr>
        </p:nvSpPr>
        <p:spPr>
          <a:xfrm>
            <a:off x="7539752" y="2446496"/>
            <a:ext cx="4250888" cy="2574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 — Доработка и пилотное внедрение</a:t>
            </a:r>
            <a:endParaRPr lang="en-US" sz="1600" dirty="0"/>
          </a:p>
        </p:txBody>
      </p:sp>
      <p:sp>
        <p:nvSpPr>
          <p:cNvPr id="15" name="Text 11"/>
          <p:cNvSpPr/>
          <p:nvPr>
            <p:custDataLst>
              <p:tags r:id="rId14"/>
            </p:custDataLst>
          </p:nvPr>
        </p:nvSpPr>
        <p:spPr>
          <a:xfrm>
            <a:off x="7539752" y="2775704"/>
            <a:ext cx="6156841" cy="9101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Оптимизация пайплайна обработки видеопотока, добавление оценки расстояния до препятствий, разработка голосового управления, интеграция с RuStore, пилотное внедрение в 2–3 реабилитационных центрах, подготовка документации для сертификации.</a:t>
            </a:r>
            <a:endParaRPr lang="en-US" sz="1250" dirty="0"/>
          </a:p>
        </p:txBody>
      </p:sp>
      <p:sp>
        <p:nvSpPr>
          <p:cNvPr id="16" name="Text 12"/>
          <p:cNvSpPr/>
          <p:nvPr>
            <p:custDataLst>
              <p:tags r:id="rId15"/>
            </p:custDataLst>
          </p:nvPr>
        </p:nvSpPr>
        <p:spPr>
          <a:xfrm>
            <a:off x="7539752" y="3757613"/>
            <a:ext cx="6156841" cy="2275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8–12 мес. · 1 млн руб</a:t>
            </a:r>
            <a:r>
              <a:rPr lang="en-US" sz="12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1250" dirty="0"/>
          </a:p>
        </p:txBody>
      </p:sp>
      <p:sp>
        <p:nvSpPr>
          <p:cNvPr id="17" name="Shape 13"/>
          <p:cNvSpPr/>
          <p:nvPr>
            <p:custDataLst>
              <p:tags r:id="rId16"/>
            </p:custDataLst>
          </p:nvPr>
        </p:nvSpPr>
        <p:spPr>
          <a:xfrm>
            <a:off x="1016198" y="4928711"/>
            <a:ext cx="6238994" cy="164783"/>
          </a:xfrm>
          <a:prstGeom prst="roundRect">
            <a:avLst>
              <a:gd name="adj" fmla="val 4200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8" name="Shape 14"/>
          <p:cNvSpPr/>
          <p:nvPr>
            <p:custDataLst>
              <p:tags r:id="rId17"/>
            </p:custDataLst>
          </p:nvPr>
        </p:nvSpPr>
        <p:spPr>
          <a:xfrm>
            <a:off x="769025" y="4763929"/>
            <a:ext cx="494348" cy="494348"/>
          </a:xfrm>
          <a:prstGeom prst="roundRect">
            <a:avLst>
              <a:gd name="adj" fmla="val 9248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2612" y="4887516"/>
            <a:ext cx="247174" cy="247174"/>
          </a:xfrm>
          <a:prstGeom prst="rect">
            <a:avLst/>
          </a:prstGeom>
        </p:spPr>
      </p:pic>
      <p:sp>
        <p:nvSpPr>
          <p:cNvPr id="20" name="Text 15"/>
          <p:cNvSpPr/>
          <p:nvPr>
            <p:custDataLst>
              <p:tags r:id="rId20"/>
            </p:custDataLst>
          </p:nvPr>
        </p:nvSpPr>
        <p:spPr>
          <a:xfrm>
            <a:off x="933807" y="5377934"/>
            <a:ext cx="3556873" cy="2574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 — Запуск и масштабирование</a:t>
            </a:r>
            <a:endParaRPr lang="en-US" sz="1600" dirty="0"/>
          </a:p>
        </p:txBody>
      </p:sp>
      <p:sp>
        <p:nvSpPr>
          <p:cNvPr id="21" name="Text 16"/>
          <p:cNvSpPr/>
          <p:nvPr>
            <p:custDataLst>
              <p:tags r:id="rId21"/>
            </p:custDataLst>
          </p:nvPr>
        </p:nvSpPr>
        <p:spPr>
          <a:xfrm>
            <a:off x="933807" y="5707142"/>
            <a:ext cx="6156722" cy="6825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Публичный релиз в RuStore и Google Play, маркетинговая кампания, достижение 50 000 установок, внедрение премиум-подписки, начало работы с B2B-клиентами, подача заявки в реестр отечественного ПО.</a:t>
            </a:r>
            <a:endParaRPr lang="en-US" sz="1250" dirty="0"/>
          </a:p>
        </p:txBody>
      </p:sp>
      <p:sp>
        <p:nvSpPr>
          <p:cNvPr id="22" name="Text 17"/>
          <p:cNvSpPr/>
          <p:nvPr>
            <p:custDataLst>
              <p:tags r:id="rId22"/>
            </p:custDataLst>
          </p:nvPr>
        </p:nvSpPr>
        <p:spPr>
          <a:xfrm>
            <a:off x="933807" y="6461522"/>
            <a:ext cx="6156722" cy="2275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7–12 мес. · 1,2 млн руб</a:t>
            </a:r>
            <a:r>
              <a:rPr lang="en-US" sz="12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1250" dirty="0"/>
          </a:p>
        </p:txBody>
      </p:sp>
      <p:sp>
        <p:nvSpPr>
          <p:cNvPr id="23" name="Shape 18"/>
          <p:cNvSpPr/>
          <p:nvPr>
            <p:custDataLst>
              <p:tags r:id="rId23"/>
            </p:custDataLst>
          </p:nvPr>
        </p:nvSpPr>
        <p:spPr>
          <a:xfrm>
            <a:off x="7622143" y="4681538"/>
            <a:ext cx="6239113" cy="164783"/>
          </a:xfrm>
          <a:prstGeom prst="roundRect">
            <a:avLst>
              <a:gd name="adj" fmla="val 4200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4" name="Shape 19"/>
          <p:cNvSpPr/>
          <p:nvPr>
            <p:custDataLst>
              <p:tags r:id="rId24"/>
            </p:custDataLst>
          </p:nvPr>
        </p:nvSpPr>
        <p:spPr>
          <a:xfrm>
            <a:off x="7374969" y="4516755"/>
            <a:ext cx="494348" cy="494348"/>
          </a:xfrm>
          <a:prstGeom prst="roundRect">
            <a:avLst>
              <a:gd name="adj" fmla="val 9248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25" name="Image 3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98556" y="4640342"/>
            <a:ext cx="247174" cy="247174"/>
          </a:xfrm>
          <a:prstGeom prst="rect">
            <a:avLst/>
          </a:prstGeom>
        </p:spPr>
      </p:pic>
      <p:sp>
        <p:nvSpPr>
          <p:cNvPr id="26" name="Text 20"/>
          <p:cNvSpPr/>
          <p:nvPr>
            <p:custDataLst>
              <p:tags r:id="rId27"/>
            </p:custDataLst>
          </p:nvPr>
        </p:nvSpPr>
        <p:spPr>
          <a:xfrm>
            <a:off x="7539752" y="5130760"/>
            <a:ext cx="5063371" cy="2574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 — Развитие и интеграция с умными очками</a:t>
            </a:r>
            <a:endParaRPr lang="en-US" sz="1600" dirty="0"/>
          </a:p>
        </p:txBody>
      </p:sp>
      <p:sp>
        <p:nvSpPr>
          <p:cNvPr id="27" name="Text 21"/>
          <p:cNvSpPr/>
          <p:nvPr>
            <p:custDataLst>
              <p:tags r:id="rId28"/>
            </p:custDataLst>
          </p:nvPr>
        </p:nvSpPr>
        <p:spPr>
          <a:xfrm>
            <a:off x="7539752" y="5459968"/>
            <a:ext cx="6156841" cy="6825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Разработка интеграции с популярными моделями умных очков, выпуск версии для Hands-free, расширение функционала (распознавание лиц, купюр, цветов), выход на рынки СНГ, публичный релиз в App Store.</a:t>
            </a:r>
            <a:endParaRPr lang="en-US" sz="1250" dirty="0"/>
          </a:p>
        </p:txBody>
      </p:sp>
      <p:sp>
        <p:nvSpPr>
          <p:cNvPr id="28" name="Text 22"/>
          <p:cNvSpPr/>
          <p:nvPr>
            <p:custDataLst>
              <p:tags r:id="rId29"/>
            </p:custDataLst>
          </p:nvPr>
        </p:nvSpPr>
        <p:spPr>
          <a:xfrm>
            <a:off x="7539752" y="6214348"/>
            <a:ext cx="6156841" cy="2275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12 мес. · 1,5 млн руб</a:t>
            </a:r>
            <a:r>
              <a:rPr lang="en-US" sz="12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1250" dirty="0"/>
          </a:p>
        </p:txBody>
      </p:sp>
      <p:sp>
        <p:nvSpPr>
          <p:cNvPr id="29" name="Shape 23"/>
          <p:cNvSpPr/>
          <p:nvPr/>
        </p:nvSpPr>
        <p:spPr>
          <a:xfrm>
            <a:off x="769025" y="6988493"/>
            <a:ext cx="13092351" cy="578525"/>
          </a:xfrm>
          <a:prstGeom prst="roundRect">
            <a:avLst>
              <a:gd name="adj" fmla="val 11965"/>
            </a:avLst>
          </a:prstGeom>
          <a:solidFill>
            <a:srgbClr val="183A13"/>
          </a:solidFill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3807" y="7210306"/>
            <a:ext cx="205978" cy="164783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1304568" y="7201416"/>
            <a:ext cx="12392025" cy="2275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Итоговый бюджет проекта: 5,7 млн рублей</a:t>
            </a:r>
            <a:endParaRPr lang="en-US" sz="2000" dirty="0"/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602845" y="7644765"/>
            <a:ext cx="1981835" cy="4883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10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1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2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3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4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5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6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7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8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19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20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1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2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3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4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5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6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7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8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29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3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30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31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32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33.xml><?xml version="1.0" encoding="utf-8"?>
<p:tagLst xmlns:p="http://schemas.openxmlformats.org/presentationml/2006/main">
  <p:tag name="KSO_WM_DIAGRAM_VIRTUALLY_FRAME" val="{&quot;height&quot;:382.40622047244096,&quot;left&quot;:60.553149606299215,&quot;top&quot;:144.29062992125984,&quot;width&quot;:1030.8843307086615}"/>
</p:tagLst>
</file>

<file path=ppt/tags/tag4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5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6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7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8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ags/tag9.xml><?xml version="1.0" encoding="utf-8"?>
<p:tagLst xmlns:p="http://schemas.openxmlformats.org/presentationml/2006/main">
  <p:tag name="KSO_WM_DIAGRAM_VIRTUALLY_FRAME" val="{&quot;height&quot;:154.56566929133862,&quot;left&quot;:62.50314960629921,&quot;top&quot;:184.12496062992125,&quot;width&quot;:1026.993700787401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5897</Words>
  <Application>WPS Presentation</Application>
  <PresentationFormat>On-screen Show (16:9)</PresentationFormat>
  <Paragraphs>370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Montserrat</vt:lpstr>
      <vt:lpstr>Montserrat</vt:lpstr>
      <vt:lpstr>Montserrat</vt:lpstr>
      <vt:lpstr>Heebo Light</vt:lpstr>
      <vt:lpstr>Heebo Light</vt:lpstr>
      <vt:lpstr>Heebo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11</cp:revision>
  <dcterms:created xsi:type="dcterms:W3CDTF">2026-05-01T22:02:00Z</dcterms:created>
  <dcterms:modified xsi:type="dcterms:W3CDTF">2026-05-04T15:30:05Z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11C34F9D9CC748899CC23DDAB1EBCB2D_12</vt:lpwstr>
  </property>
  <property fmtid="{D5CDD505-2E9C-101B-9397-08002B2CF9AE}" pid="3" name="KSOProductBuildVer">
    <vt:lpwstr>1049-12.2.0.23202</vt:lpwstr>
  </property>
</Properties>
</file>