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5"/>
    <p:sldMasterId id="214748367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Lato Black"/>
      <p:bold r:id="rId21"/>
      <p:boldItalic r:id="rId22"/>
    </p:embeddedFont>
    <p:embeddedFont>
      <p:font typeface="PT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BFFEBB-AE90-4D32-8D94-E7C6C8FC8997}">
  <a:tblStyle styleId="{B8BFFEBB-AE90-4D32-8D94-E7C6C8FC899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551976D9-ECFF-4B87-8962-B9BB3C9C861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LatoBlack-boldItalic.fntdata"/><Relationship Id="rId21" Type="http://schemas.openxmlformats.org/officeDocument/2006/relationships/font" Target="fonts/LatoBlack-bold.fntdata"/><Relationship Id="rId24" Type="http://schemas.openxmlformats.org/officeDocument/2006/relationships/font" Target="fonts/PTSans-bold.fntdata"/><Relationship Id="rId23" Type="http://schemas.openxmlformats.org/officeDocument/2006/relationships/font" Target="fonts/PTSa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PTSans-boldItalic.fntdata"/><Relationship Id="rId25" Type="http://schemas.openxmlformats.org/officeDocument/2006/relationships/font" Target="fonts/PTSans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e025945f7_2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29e025945f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e025945f7_2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29e025945f7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e025945f7_2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9e025945f7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e025945f7_2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29e025945f7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e025945f7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29e025945f7_2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e025945f7_2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29e025945f7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e025945f7_2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29e025945f7_2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9e025945f7_2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g29e025945f7_2_1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9e025945f7_2_1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29e025945f7_2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8 или 9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9e025945f7_2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29e025945f7_2_16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9e025945f7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29e025945f7_2_16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9e025945f7_2_1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29e025945f7_2_1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9b85b4244e_2_2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g29b85b4244e_2_2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3" name="Google Shape;93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4" name="Google Shape;94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1" name="Google Shape;101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2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htc-online.ru/catalog/vive-accessories/treker-vive-3-0/" TargetMode="External"/><Relationship Id="rId4" Type="http://schemas.openxmlformats.org/officeDocument/2006/relationships/hyperlink" Target="https://virtuality.club/store/sistemi-pozicionnogo-trekinga/trekeri-i-datchiki/komplekt-datchikov-dvizhenija-kat-loco-s/" TargetMode="External"/><Relationship Id="rId5" Type="http://schemas.openxmlformats.org/officeDocument/2006/relationships/hyperlink" Target="https://virtual-ghost.com/product/kat-shoes-2-0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18.jpg"/><Relationship Id="rId5" Type="http://schemas.openxmlformats.org/officeDocument/2006/relationships/image" Target="../media/image25.png"/><Relationship Id="rId6" Type="http://schemas.openxmlformats.org/officeDocument/2006/relationships/image" Target="../media/image26.jpg"/><Relationship Id="rId7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9550" y="1225868"/>
            <a:ext cx="4612005" cy="3917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4711" y="176347"/>
            <a:ext cx="1166760" cy="81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75536" y="263647"/>
            <a:ext cx="1333778" cy="643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9320" y="218669"/>
            <a:ext cx="1505872" cy="64390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7"/>
          <p:cNvSpPr txBox="1"/>
          <p:nvPr/>
        </p:nvSpPr>
        <p:spPr>
          <a:xfrm>
            <a:off x="313620" y="4416708"/>
            <a:ext cx="42279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«Step by step»</a:t>
            </a:r>
            <a:endParaRPr b="1" i="0" sz="20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2" name="Google Shape;112;p27"/>
          <p:cNvSpPr txBox="1"/>
          <p:nvPr/>
        </p:nvSpPr>
        <p:spPr>
          <a:xfrm>
            <a:off x="313620" y="1954493"/>
            <a:ext cx="4597800" cy="807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Инерциальный трекинг нижних конечностей</a:t>
            </a:r>
            <a:endParaRPr b="0" i="0" sz="24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13" name="Google Shape;11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08496" y="263804"/>
            <a:ext cx="739609" cy="725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/>
          <p:nvPr/>
        </p:nvSpPr>
        <p:spPr>
          <a:xfrm>
            <a:off x="424325" y="1772072"/>
            <a:ext cx="4517700" cy="19863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Улучшения естественности передвижений в виртуальной и дополнительной реальности на подвижных платформах;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Интерференции с другими устройствами;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Ограничение свободы движения;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Легкость настройки оборудования.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8"/>
          <p:cNvSpPr txBox="1"/>
          <p:nvPr/>
        </p:nvSpPr>
        <p:spPr>
          <a:xfrm>
            <a:off x="4942036" y="1772072"/>
            <a:ext cx="3889800" cy="19863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❖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Комплекс инерциальных датчиков отслеживания движений, способный работать с боговой и скользящей дорожками. Программное обеспечение анализа движений нижних конечностей;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❖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Комплекс не виляет работоспособность других устройств;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❖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Технология не требует обязательного использования маркеров, внешних сенсоров, визуального контакта;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❖"/>
            </a:pPr>
            <a:r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надо продумывать планировочное размещение оборудования.</a:t>
            </a:r>
            <a:endParaRPr/>
          </a:p>
          <a:p>
            <a:pPr indent="-952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6182775" y="234975"/>
            <a:ext cx="23901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Паспорт проекта </a:t>
            </a:r>
            <a:endParaRPr b="0" i="0" sz="20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1" name="Google Shape;121;p28"/>
          <p:cNvSpPr txBox="1"/>
          <p:nvPr/>
        </p:nvSpPr>
        <p:spPr>
          <a:xfrm>
            <a:off x="411260" y="835569"/>
            <a:ext cx="8500800" cy="3567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Инерциальный трекинг нижних конечностей</a:t>
            </a:r>
            <a:endParaRPr b="0" i="0" sz="1200" u="none" cap="none" strike="noStrike">
              <a:solidFill>
                <a:srgbClr val="0B5394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22" name="Google Shape;122;p28"/>
          <p:cNvSpPr/>
          <p:nvPr/>
        </p:nvSpPr>
        <p:spPr>
          <a:xfrm>
            <a:off x="424325" y="4375094"/>
            <a:ext cx="4572000" cy="632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54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TechNet.</a:t>
            </a:r>
            <a:endParaRPr b="0" i="0" sz="10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Neurotechnologies, virtual and full reality technologies, Wireless communication technologies and “internet of things”.</a:t>
            </a:r>
            <a:endParaRPr b="0" i="0" sz="10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411260" y="1223642"/>
            <a:ext cx="8407500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(потенциальный): </a:t>
            </a: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разработчик</a:t>
            </a: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, производитель AR/VR тренажёров </a:t>
            </a:r>
            <a:endParaRPr b="0" i="0" sz="1200" u="none" cap="none" strike="noStrike">
              <a:solidFill>
                <a:srgbClr val="0B5394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/>
          <p:nvPr>
            <p:ph idx="1" type="body"/>
          </p:nvPr>
        </p:nvSpPr>
        <p:spPr>
          <a:xfrm>
            <a:off x="375432" y="874502"/>
            <a:ext cx="8598000" cy="33944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None/>
            </a:pPr>
            <a:r>
              <a:rPr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Проблемы с системами отслеживания из интервью:</a:t>
            </a:r>
            <a:endParaRPr/>
          </a:p>
          <a:p>
            <a:pPr indent="-292958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Потери сигнала у трекеров. Сигналы могут быть затруднены, если присутствуют предметы или препятствия на пути лазерного луча. Это может приводить к потере отслеживания и некорректному позиционированию.</a:t>
            </a:r>
            <a:endParaRPr/>
          </a:p>
          <a:p>
            <a:pPr indent="-292958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</a:rPr>
              <a:t>Неподходящие условия освещения. Слишком сильный свет или слишком темные условия могут затруднить видимость меток и привести к ошибкам в трекинге.</a:t>
            </a:r>
            <a:endParaRPr/>
          </a:p>
          <a:p>
            <a:pPr indent="-292958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Трудности в трекинге быстрого движения. Камера может не успеть зафиксировать движение.</a:t>
            </a:r>
            <a:endParaRPr/>
          </a:p>
          <a:p>
            <a:pPr indent="-292958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Затруднения в трекинге нескольких объектов. Камера может иметь затруднения в отслеживании определенных меток или перемещаться между ними.</a:t>
            </a:r>
            <a:endParaRPr/>
          </a:p>
          <a:p>
            <a:pPr indent="-292958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14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Ограниченная область видимости. Для анализа камерой захвата требуется, </a:t>
            </a:r>
            <a:r>
              <a:rPr lang="ru" sz="1300">
                <a:solidFill>
                  <a:schemeClr val="dk1"/>
                </a:solidFill>
              </a:rPr>
              <a:t>чтобы</a:t>
            </a: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метка не выходила за поле зрения и не перекрывалась другими объектами. Для корректного отслеживания лазерным оптическим трекером требуется, чтобы лазерная точка всегда находилась в зоне видимости датчиков. Это может ограничивать возможность свободно передвигаться и изменять положение ног.</a:t>
            </a:r>
            <a:endParaRPr/>
          </a:p>
        </p:txBody>
      </p:sp>
      <p:sp>
        <p:nvSpPr>
          <p:cNvPr id="129" name="Google Shape;129;p29"/>
          <p:cNvSpPr txBox="1"/>
          <p:nvPr/>
        </p:nvSpPr>
        <p:spPr>
          <a:xfrm>
            <a:off x="273132" y="223217"/>
            <a:ext cx="8700300" cy="424205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Инсайты, полученные из интервью с пользователями</a:t>
            </a:r>
            <a:endParaRPr b="0" i="0" sz="2000" u="none" cap="none" strike="noStrik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/>
        </p:nvSpPr>
        <p:spPr>
          <a:xfrm>
            <a:off x="5546470" y="165207"/>
            <a:ext cx="3254241" cy="435494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0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135" name="Google Shape;135;p30"/>
          <p:cNvGrpSpPr/>
          <p:nvPr/>
        </p:nvGrpSpPr>
        <p:grpSpPr>
          <a:xfrm>
            <a:off x="4870059" y="1674185"/>
            <a:ext cx="4133102" cy="2169720"/>
            <a:chOff x="254021" y="894789"/>
            <a:chExt cx="4133102" cy="2410800"/>
          </a:xfrm>
        </p:grpSpPr>
        <p:sp>
          <p:nvSpPr>
            <p:cNvPr id="136" name="Google Shape;136;p30"/>
            <p:cNvSpPr txBox="1"/>
            <p:nvPr/>
          </p:nvSpPr>
          <p:spPr>
            <a:xfrm>
              <a:off x="254021" y="894790"/>
              <a:ext cx="4116900" cy="50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92500" lnSpcReduction="10000"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66066"/>
                <a:buFont typeface="Arial"/>
                <a:buNone/>
              </a:pPr>
              <a:r>
                <a:rPr b="1" i="0" lang="ru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Основной пользователь: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0"/>
            <p:cNvSpPr txBox="1"/>
            <p:nvPr/>
          </p:nvSpPr>
          <p:spPr>
            <a:xfrm>
              <a:off x="2006012" y="1402478"/>
              <a:ext cx="2261646" cy="15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19"/>
                <a:buFont typeface="Arial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Подобные тренажеры закупаются компаниями для моделирования чрезвычайных ситуация и обучения сотрудников –  пользователей.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0"/>
            <p:cNvSpPr/>
            <p:nvPr/>
          </p:nvSpPr>
          <p:spPr>
            <a:xfrm>
              <a:off x="254023" y="894789"/>
              <a:ext cx="4133100" cy="2410800"/>
            </a:xfrm>
            <a:prstGeom prst="rect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9" name="Google Shape;139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5015" y="1390625"/>
              <a:ext cx="1355827" cy="13558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30"/>
          <p:cNvGrpSpPr/>
          <p:nvPr/>
        </p:nvGrpSpPr>
        <p:grpSpPr>
          <a:xfrm>
            <a:off x="355167" y="1674311"/>
            <a:ext cx="4216833" cy="2169594"/>
            <a:chOff x="4774623" y="1888626"/>
            <a:chExt cx="4026001" cy="2270400"/>
          </a:xfrm>
        </p:grpSpPr>
        <p:sp>
          <p:nvSpPr>
            <p:cNvPr id="141" name="Google Shape;141;p30"/>
            <p:cNvSpPr txBox="1"/>
            <p:nvPr/>
          </p:nvSpPr>
          <p:spPr>
            <a:xfrm>
              <a:off x="4774623" y="1888626"/>
              <a:ext cx="4026000" cy="44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85000" lnSpcReduction="10000"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61110"/>
                <a:buFont typeface="Arial"/>
                <a:buNone/>
              </a:pPr>
              <a:r>
                <a:rPr b="1" i="0" lang="ru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Основной заказчик (покупатель):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0"/>
            <p:cNvSpPr txBox="1"/>
            <p:nvPr/>
          </p:nvSpPr>
          <p:spPr>
            <a:xfrm>
              <a:off x="6353056" y="2366774"/>
              <a:ext cx="2339235" cy="16811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Разработчики и производители виртуальных тренажеров, сталкивающиеся с проблемой отслеживания движений нижних конечностей желающие использовать инерциальный или гибридный метод трекинга.   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0"/>
            <p:cNvSpPr/>
            <p:nvPr/>
          </p:nvSpPr>
          <p:spPr>
            <a:xfrm>
              <a:off x="4774624" y="1888626"/>
              <a:ext cx="4026000" cy="2270400"/>
            </a:xfrm>
            <a:prstGeom prst="rect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4" name="Google Shape;144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59196" y="2471815"/>
              <a:ext cx="1009290" cy="100928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/>
          <p:nvPr/>
        </p:nvSpPr>
        <p:spPr>
          <a:xfrm>
            <a:off x="5895199" y="3307802"/>
            <a:ext cx="162300" cy="1142100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1"/>
          <p:cNvSpPr/>
          <p:nvPr/>
        </p:nvSpPr>
        <p:spPr>
          <a:xfrm>
            <a:off x="6620770" y="3026782"/>
            <a:ext cx="162300" cy="14232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1"/>
          <p:cNvSpPr/>
          <p:nvPr/>
        </p:nvSpPr>
        <p:spPr>
          <a:xfrm>
            <a:off x="6233377" y="3171825"/>
            <a:ext cx="162300" cy="1278300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1"/>
          <p:cNvSpPr/>
          <p:nvPr/>
        </p:nvSpPr>
        <p:spPr>
          <a:xfrm>
            <a:off x="6992293" y="2850015"/>
            <a:ext cx="162300" cy="15999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1"/>
          <p:cNvSpPr/>
          <p:nvPr/>
        </p:nvSpPr>
        <p:spPr>
          <a:xfrm>
            <a:off x="7369913" y="2618916"/>
            <a:ext cx="162300" cy="18357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1"/>
          <p:cNvSpPr/>
          <p:nvPr/>
        </p:nvSpPr>
        <p:spPr>
          <a:xfrm>
            <a:off x="7756633" y="2410354"/>
            <a:ext cx="162300" cy="20397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1"/>
          <p:cNvSpPr txBox="1"/>
          <p:nvPr/>
        </p:nvSpPr>
        <p:spPr>
          <a:xfrm flipH="1">
            <a:off x="5732459" y="4484298"/>
            <a:ext cx="778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1"/>
          <p:cNvSpPr txBox="1"/>
          <p:nvPr/>
        </p:nvSpPr>
        <p:spPr>
          <a:xfrm>
            <a:off x="6503288" y="4476014"/>
            <a:ext cx="807300" cy="41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1"/>
          <p:cNvSpPr txBox="1"/>
          <p:nvPr/>
        </p:nvSpPr>
        <p:spPr>
          <a:xfrm>
            <a:off x="7268054" y="4479541"/>
            <a:ext cx="925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31"/>
          <p:cNvCxnSpPr/>
          <p:nvPr/>
        </p:nvCxnSpPr>
        <p:spPr>
          <a:xfrm flipH="1" rot="10800000">
            <a:off x="5821105" y="2250160"/>
            <a:ext cx="1839300" cy="990600"/>
          </a:xfrm>
          <a:prstGeom prst="straightConnector1">
            <a:avLst/>
          </a:prstGeom>
          <a:noFill/>
          <a:ln cap="flat" cmpd="sng" w="57150">
            <a:solidFill>
              <a:srgbClr val="33CCC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9" name="Google Shape;159;p31"/>
          <p:cNvSpPr/>
          <p:nvPr/>
        </p:nvSpPr>
        <p:spPr>
          <a:xfrm>
            <a:off x="1418234" y="1069122"/>
            <a:ext cx="2576566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Выручка российских компаний, занимающихся разработкой VR-тренажеров для Hard Skills в 2022 году выросла на 33% до 540 </a:t>
            </a:r>
            <a:r>
              <a:rPr lang="ru" sz="1200"/>
              <a:t>млрд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руб.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1"/>
          <p:cNvSpPr/>
          <p:nvPr/>
        </p:nvSpPr>
        <p:spPr>
          <a:xfrm>
            <a:off x="5331740" y="1002409"/>
            <a:ext cx="36918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мнению экспертов, в течение последующих лет прогнозируется увеличение поставок VR оборудования на 30%: в результате, в 2026 году продажи могут составить 35,1 млн. штук. А мировой объем рынка VR в 2024 составит $44,7 млрд, следует из отчета Research and Markets.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31"/>
          <p:cNvGrpSpPr/>
          <p:nvPr/>
        </p:nvGrpSpPr>
        <p:grpSpPr>
          <a:xfrm>
            <a:off x="-29322" y="833718"/>
            <a:ext cx="1528758" cy="1519251"/>
            <a:chOff x="-29322" y="833718"/>
            <a:chExt cx="1528758" cy="1519251"/>
          </a:xfrm>
        </p:grpSpPr>
        <p:grpSp>
          <p:nvGrpSpPr>
            <p:cNvPr id="162" name="Google Shape;162;p31"/>
            <p:cNvGrpSpPr/>
            <p:nvPr/>
          </p:nvGrpSpPr>
          <p:grpSpPr>
            <a:xfrm rot="2514888">
              <a:off x="164232" y="1084970"/>
              <a:ext cx="1141649" cy="1016747"/>
              <a:chOff x="3557667" y="2256916"/>
              <a:chExt cx="3081412" cy="2562939"/>
            </a:xfrm>
          </p:grpSpPr>
          <p:grpSp>
            <p:nvGrpSpPr>
              <p:cNvPr id="163" name="Google Shape;163;p31"/>
              <p:cNvGrpSpPr/>
              <p:nvPr/>
            </p:nvGrpSpPr>
            <p:grpSpPr>
              <a:xfrm>
                <a:off x="3557667" y="2256916"/>
                <a:ext cx="3081412" cy="2562939"/>
                <a:chOff x="3275498" y="2192715"/>
                <a:chExt cx="2579235" cy="2216117"/>
              </a:xfrm>
            </p:grpSpPr>
            <p:sp>
              <p:nvSpPr>
                <p:cNvPr id="164" name="Google Shape;164;p31"/>
                <p:cNvSpPr/>
                <p:nvPr/>
              </p:nvSpPr>
              <p:spPr>
                <a:xfrm>
                  <a:off x="3330087" y="2197479"/>
                  <a:ext cx="2480066" cy="2211353"/>
                </a:xfrm>
                <a:custGeom>
                  <a:rect b="b" l="l" r="r" t="t"/>
                  <a:pathLst>
                    <a:path extrusionOk="0" h="2211353" w="2480066">
                      <a:moveTo>
                        <a:pt x="647110" y="0"/>
                      </a:moveTo>
                      <a:lnTo>
                        <a:pt x="1865718" y="0"/>
                      </a:lnTo>
                      <a:lnTo>
                        <a:pt x="1868840" y="14004"/>
                      </a:lnTo>
                      <a:cubicBezTo>
                        <a:pt x="1882830" y="64371"/>
                        <a:pt x="1903757" y="107371"/>
                        <a:pt x="1929768" y="122757"/>
                      </a:cubicBezTo>
                      <a:cubicBezTo>
                        <a:pt x="1947109" y="133015"/>
                        <a:pt x="1975256" y="136129"/>
                        <a:pt x="2008350" y="134251"/>
                      </a:cubicBezTo>
                      <a:lnTo>
                        <a:pt x="2049415" y="127251"/>
                      </a:lnTo>
                      <a:lnTo>
                        <a:pt x="2479830" y="988081"/>
                      </a:lnTo>
                      <a:lnTo>
                        <a:pt x="2433052" y="1006100"/>
                      </a:lnTo>
                      <a:cubicBezTo>
                        <a:pt x="2381542" y="1028488"/>
                        <a:pt x="2342954" y="1053894"/>
                        <a:pt x="2340516" y="1076580"/>
                      </a:cubicBezTo>
                      <a:cubicBezTo>
                        <a:pt x="2337264" y="1106828"/>
                        <a:pt x="2395029" y="1162489"/>
                        <a:pt x="2463627" y="1211793"/>
                      </a:cubicBezTo>
                      <a:lnTo>
                        <a:pt x="2480066" y="1222802"/>
                      </a:lnTo>
                      <a:lnTo>
                        <a:pt x="2048979" y="2084975"/>
                      </a:lnTo>
                      <a:lnTo>
                        <a:pt x="2004685" y="2056970"/>
                      </a:lnTo>
                      <a:cubicBezTo>
                        <a:pt x="1955985" y="2028991"/>
                        <a:pt x="1912573" y="2013182"/>
                        <a:pt x="1892913" y="2024761"/>
                      </a:cubicBezTo>
                      <a:cubicBezTo>
                        <a:pt x="1866699" y="2040200"/>
                        <a:pt x="1856496" y="2119766"/>
                        <a:pt x="1857858" y="2204233"/>
                      </a:cubicBezTo>
                      <a:lnTo>
                        <a:pt x="1858209" y="2211353"/>
                      </a:lnTo>
                      <a:lnTo>
                        <a:pt x="666777" y="2211353"/>
                      </a:lnTo>
                      <a:lnTo>
                        <a:pt x="681706" y="2156021"/>
                      </a:lnTo>
                      <a:cubicBezTo>
                        <a:pt x="694030" y="2101225"/>
                        <a:pt x="696291" y="2055079"/>
                        <a:pt x="679415" y="2039723"/>
                      </a:cubicBezTo>
                      <a:cubicBezTo>
                        <a:pt x="651288" y="2014130"/>
                        <a:pt x="534844" y="2042071"/>
                        <a:pt x="438019" y="2081036"/>
                      </a:cubicBezTo>
                      <a:lnTo>
                        <a:pt x="425784" y="2086467"/>
                      </a:lnTo>
                      <a:lnTo>
                        <a:pt x="0" y="1234900"/>
                      </a:lnTo>
                      <a:lnTo>
                        <a:pt x="58134" y="1202946"/>
                      </a:lnTo>
                      <a:cubicBezTo>
                        <a:pt x="126496" y="1159290"/>
                        <a:pt x="183845" y="1109284"/>
                        <a:pt x="179876" y="1079121"/>
                      </a:cubicBezTo>
                      <a:cubicBezTo>
                        <a:pt x="175908" y="1048959"/>
                        <a:pt x="106653" y="1008477"/>
                        <a:pt x="28369" y="976727"/>
                      </a:cubicBezTo>
                      <a:lnTo>
                        <a:pt x="3903" y="968647"/>
                      </a:lnTo>
                      <a:lnTo>
                        <a:pt x="420439" y="135576"/>
                      </a:lnTo>
                      <a:lnTo>
                        <a:pt x="466328" y="156978"/>
                      </a:lnTo>
                      <a:cubicBezTo>
                        <a:pt x="516078" y="177632"/>
                        <a:pt x="561769" y="188534"/>
                        <a:pt x="584688" y="179009"/>
                      </a:cubicBezTo>
                      <a:cubicBezTo>
                        <a:pt x="615248" y="166309"/>
                        <a:pt x="635885" y="104595"/>
                        <a:pt x="645113" y="382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165;p31"/>
                <p:cNvSpPr/>
                <p:nvPr/>
              </p:nvSpPr>
              <p:spPr>
                <a:xfrm>
                  <a:off x="3745514" y="219271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166;p31"/>
                <p:cNvSpPr/>
                <p:nvPr/>
              </p:nvSpPr>
              <p:spPr>
                <a:xfrm>
                  <a:off x="5005811" y="2194283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167;p31"/>
                <p:cNvSpPr/>
                <p:nvPr/>
              </p:nvSpPr>
              <p:spPr>
                <a:xfrm>
                  <a:off x="5475533" y="311372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168;p31"/>
                <p:cNvSpPr/>
                <p:nvPr/>
              </p:nvSpPr>
              <p:spPr>
                <a:xfrm>
                  <a:off x="3275498" y="3115294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169;p31"/>
                <p:cNvSpPr/>
                <p:nvPr/>
              </p:nvSpPr>
              <p:spPr>
                <a:xfrm>
                  <a:off x="3757927" y="4031583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170;p31"/>
                <p:cNvSpPr/>
                <p:nvPr/>
              </p:nvSpPr>
              <p:spPr>
                <a:xfrm>
                  <a:off x="5008908" y="403304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1" name="Google Shape;171;p31"/>
              <p:cNvGrpSpPr/>
              <p:nvPr/>
            </p:nvGrpSpPr>
            <p:grpSpPr>
              <a:xfrm>
                <a:off x="3764464" y="2470459"/>
                <a:ext cx="2679567" cy="2159384"/>
                <a:chOff x="3275498" y="2192715"/>
                <a:chExt cx="2579235" cy="2216117"/>
              </a:xfrm>
            </p:grpSpPr>
            <p:sp>
              <p:nvSpPr>
                <p:cNvPr id="172" name="Google Shape;172;p31"/>
                <p:cNvSpPr/>
                <p:nvPr/>
              </p:nvSpPr>
              <p:spPr>
                <a:xfrm>
                  <a:off x="3330087" y="2197479"/>
                  <a:ext cx="2480066" cy="2211353"/>
                </a:xfrm>
                <a:custGeom>
                  <a:rect b="b" l="l" r="r" t="t"/>
                  <a:pathLst>
                    <a:path extrusionOk="0" h="2211353" w="2480066">
                      <a:moveTo>
                        <a:pt x="647110" y="0"/>
                      </a:moveTo>
                      <a:lnTo>
                        <a:pt x="1865718" y="0"/>
                      </a:lnTo>
                      <a:lnTo>
                        <a:pt x="1868840" y="14004"/>
                      </a:lnTo>
                      <a:cubicBezTo>
                        <a:pt x="1882830" y="64371"/>
                        <a:pt x="1903757" y="107371"/>
                        <a:pt x="1929768" y="122757"/>
                      </a:cubicBezTo>
                      <a:cubicBezTo>
                        <a:pt x="1947109" y="133015"/>
                        <a:pt x="1975256" y="136129"/>
                        <a:pt x="2008350" y="134251"/>
                      </a:cubicBezTo>
                      <a:lnTo>
                        <a:pt x="2049415" y="127251"/>
                      </a:lnTo>
                      <a:lnTo>
                        <a:pt x="2479830" y="988081"/>
                      </a:lnTo>
                      <a:lnTo>
                        <a:pt x="2433052" y="1006100"/>
                      </a:lnTo>
                      <a:cubicBezTo>
                        <a:pt x="2381542" y="1028488"/>
                        <a:pt x="2342954" y="1053894"/>
                        <a:pt x="2340516" y="1076580"/>
                      </a:cubicBezTo>
                      <a:cubicBezTo>
                        <a:pt x="2337264" y="1106828"/>
                        <a:pt x="2395029" y="1162489"/>
                        <a:pt x="2463627" y="1211793"/>
                      </a:cubicBezTo>
                      <a:lnTo>
                        <a:pt x="2480066" y="1222802"/>
                      </a:lnTo>
                      <a:lnTo>
                        <a:pt x="2048979" y="2084975"/>
                      </a:lnTo>
                      <a:lnTo>
                        <a:pt x="2004685" y="2056970"/>
                      </a:lnTo>
                      <a:cubicBezTo>
                        <a:pt x="1955985" y="2028991"/>
                        <a:pt x="1912573" y="2013182"/>
                        <a:pt x="1892913" y="2024761"/>
                      </a:cubicBezTo>
                      <a:cubicBezTo>
                        <a:pt x="1866699" y="2040200"/>
                        <a:pt x="1856496" y="2119766"/>
                        <a:pt x="1857858" y="2204233"/>
                      </a:cubicBezTo>
                      <a:lnTo>
                        <a:pt x="1858209" y="2211353"/>
                      </a:lnTo>
                      <a:lnTo>
                        <a:pt x="666777" y="2211353"/>
                      </a:lnTo>
                      <a:lnTo>
                        <a:pt x="681706" y="2156021"/>
                      </a:lnTo>
                      <a:cubicBezTo>
                        <a:pt x="694030" y="2101225"/>
                        <a:pt x="696291" y="2055079"/>
                        <a:pt x="679415" y="2039723"/>
                      </a:cubicBezTo>
                      <a:cubicBezTo>
                        <a:pt x="651288" y="2014130"/>
                        <a:pt x="534844" y="2042071"/>
                        <a:pt x="438019" y="2081036"/>
                      </a:cubicBezTo>
                      <a:lnTo>
                        <a:pt x="425784" y="2086467"/>
                      </a:lnTo>
                      <a:lnTo>
                        <a:pt x="0" y="1234900"/>
                      </a:lnTo>
                      <a:lnTo>
                        <a:pt x="58134" y="1202946"/>
                      </a:lnTo>
                      <a:cubicBezTo>
                        <a:pt x="126496" y="1159290"/>
                        <a:pt x="183845" y="1109284"/>
                        <a:pt x="179876" y="1079121"/>
                      </a:cubicBezTo>
                      <a:cubicBezTo>
                        <a:pt x="175908" y="1048959"/>
                        <a:pt x="106653" y="1008477"/>
                        <a:pt x="28369" y="976727"/>
                      </a:cubicBezTo>
                      <a:lnTo>
                        <a:pt x="3903" y="968647"/>
                      </a:lnTo>
                      <a:lnTo>
                        <a:pt x="420439" y="135576"/>
                      </a:lnTo>
                      <a:lnTo>
                        <a:pt x="466328" y="156978"/>
                      </a:lnTo>
                      <a:cubicBezTo>
                        <a:pt x="516078" y="177632"/>
                        <a:pt x="561769" y="188534"/>
                        <a:pt x="584688" y="179009"/>
                      </a:cubicBezTo>
                      <a:cubicBezTo>
                        <a:pt x="615248" y="166309"/>
                        <a:pt x="635885" y="104595"/>
                        <a:pt x="645113" y="382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31"/>
                <p:cNvSpPr/>
                <p:nvPr/>
              </p:nvSpPr>
              <p:spPr>
                <a:xfrm>
                  <a:off x="3745514" y="219271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174;p31"/>
                <p:cNvSpPr/>
                <p:nvPr/>
              </p:nvSpPr>
              <p:spPr>
                <a:xfrm>
                  <a:off x="5005811" y="2194283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175;p31"/>
                <p:cNvSpPr/>
                <p:nvPr/>
              </p:nvSpPr>
              <p:spPr>
                <a:xfrm>
                  <a:off x="5475533" y="311372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176;p31"/>
                <p:cNvSpPr/>
                <p:nvPr/>
              </p:nvSpPr>
              <p:spPr>
                <a:xfrm>
                  <a:off x="3275498" y="3115294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177;p31"/>
                <p:cNvSpPr/>
                <p:nvPr/>
              </p:nvSpPr>
              <p:spPr>
                <a:xfrm>
                  <a:off x="3757927" y="4031583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178;p31"/>
                <p:cNvSpPr/>
                <p:nvPr/>
              </p:nvSpPr>
              <p:spPr>
                <a:xfrm>
                  <a:off x="5008908" y="403304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179" name="Google Shape;17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7764" y="1333076"/>
              <a:ext cx="562216" cy="5622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0" name="Google Shape;180;p31"/>
          <p:cNvGrpSpPr/>
          <p:nvPr/>
        </p:nvGrpSpPr>
        <p:grpSpPr>
          <a:xfrm>
            <a:off x="3801246" y="836010"/>
            <a:ext cx="1528758" cy="1519251"/>
            <a:chOff x="3882079" y="831505"/>
            <a:chExt cx="1528758" cy="1519251"/>
          </a:xfrm>
        </p:grpSpPr>
        <p:grpSp>
          <p:nvGrpSpPr>
            <p:cNvPr id="181" name="Google Shape;181;p31"/>
            <p:cNvGrpSpPr/>
            <p:nvPr/>
          </p:nvGrpSpPr>
          <p:grpSpPr>
            <a:xfrm rot="2514888">
              <a:off x="4075633" y="1082757"/>
              <a:ext cx="1141649" cy="1016747"/>
              <a:chOff x="3557667" y="2256916"/>
              <a:chExt cx="3081412" cy="2562939"/>
            </a:xfrm>
          </p:grpSpPr>
          <p:grpSp>
            <p:nvGrpSpPr>
              <p:cNvPr id="182" name="Google Shape;182;p31"/>
              <p:cNvGrpSpPr/>
              <p:nvPr/>
            </p:nvGrpSpPr>
            <p:grpSpPr>
              <a:xfrm>
                <a:off x="3557667" y="2256916"/>
                <a:ext cx="3081412" cy="2562939"/>
                <a:chOff x="3275498" y="2192715"/>
                <a:chExt cx="2579235" cy="2216117"/>
              </a:xfrm>
            </p:grpSpPr>
            <p:sp>
              <p:nvSpPr>
                <p:cNvPr id="183" name="Google Shape;183;p31"/>
                <p:cNvSpPr/>
                <p:nvPr/>
              </p:nvSpPr>
              <p:spPr>
                <a:xfrm>
                  <a:off x="3330087" y="2197479"/>
                  <a:ext cx="2480066" cy="2211353"/>
                </a:xfrm>
                <a:custGeom>
                  <a:rect b="b" l="l" r="r" t="t"/>
                  <a:pathLst>
                    <a:path extrusionOk="0" h="2211353" w="2480066">
                      <a:moveTo>
                        <a:pt x="647110" y="0"/>
                      </a:moveTo>
                      <a:lnTo>
                        <a:pt x="1865718" y="0"/>
                      </a:lnTo>
                      <a:lnTo>
                        <a:pt x="1868840" y="14004"/>
                      </a:lnTo>
                      <a:cubicBezTo>
                        <a:pt x="1882830" y="64371"/>
                        <a:pt x="1903757" y="107371"/>
                        <a:pt x="1929768" y="122757"/>
                      </a:cubicBezTo>
                      <a:cubicBezTo>
                        <a:pt x="1947109" y="133015"/>
                        <a:pt x="1975256" y="136129"/>
                        <a:pt x="2008350" y="134251"/>
                      </a:cubicBezTo>
                      <a:lnTo>
                        <a:pt x="2049415" y="127251"/>
                      </a:lnTo>
                      <a:lnTo>
                        <a:pt x="2479830" y="988081"/>
                      </a:lnTo>
                      <a:lnTo>
                        <a:pt x="2433052" y="1006100"/>
                      </a:lnTo>
                      <a:cubicBezTo>
                        <a:pt x="2381542" y="1028488"/>
                        <a:pt x="2342954" y="1053894"/>
                        <a:pt x="2340516" y="1076580"/>
                      </a:cubicBezTo>
                      <a:cubicBezTo>
                        <a:pt x="2337264" y="1106828"/>
                        <a:pt x="2395029" y="1162489"/>
                        <a:pt x="2463627" y="1211793"/>
                      </a:cubicBezTo>
                      <a:lnTo>
                        <a:pt x="2480066" y="1222802"/>
                      </a:lnTo>
                      <a:lnTo>
                        <a:pt x="2048979" y="2084975"/>
                      </a:lnTo>
                      <a:lnTo>
                        <a:pt x="2004685" y="2056970"/>
                      </a:lnTo>
                      <a:cubicBezTo>
                        <a:pt x="1955985" y="2028991"/>
                        <a:pt x="1912573" y="2013182"/>
                        <a:pt x="1892913" y="2024761"/>
                      </a:cubicBezTo>
                      <a:cubicBezTo>
                        <a:pt x="1866699" y="2040200"/>
                        <a:pt x="1856496" y="2119766"/>
                        <a:pt x="1857858" y="2204233"/>
                      </a:cubicBezTo>
                      <a:lnTo>
                        <a:pt x="1858209" y="2211353"/>
                      </a:lnTo>
                      <a:lnTo>
                        <a:pt x="666777" y="2211353"/>
                      </a:lnTo>
                      <a:lnTo>
                        <a:pt x="681706" y="2156021"/>
                      </a:lnTo>
                      <a:cubicBezTo>
                        <a:pt x="694030" y="2101225"/>
                        <a:pt x="696291" y="2055079"/>
                        <a:pt x="679415" y="2039723"/>
                      </a:cubicBezTo>
                      <a:cubicBezTo>
                        <a:pt x="651288" y="2014130"/>
                        <a:pt x="534844" y="2042071"/>
                        <a:pt x="438019" y="2081036"/>
                      </a:cubicBezTo>
                      <a:lnTo>
                        <a:pt x="425784" y="2086467"/>
                      </a:lnTo>
                      <a:lnTo>
                        <a:pt x="0" y="1234900"/>
                      </a:lnTo>
                      <a:lnTo>
                        <a:pt x="58134" y="1202946"/>
                      </a:lnTo>
                      <a:cubicBezTo>
                        <a:pt x="126496" y="1159290"/>
                        <a:pt x="183845" y="1109284"/>
                        <a:pt x="179876" y="1079121"/>
                      </a:cubicBezTo>
                      <a:cubicBezTo>
                        <a:pt x="175908" y="1048959"/>
                        <a:pt x="106653" y="1008477"/>
                        <a:pt x="28369" y="976727"/>
                      </a:cubicBezTo>
                      <a:lnTo>
                        <a:pt x="3903" y="968647"/>
                      </a:lnTo>
                      <a:lnTo>
                        <a:pt x="420439" y="135576"/>
                      </a:lnTo>
                      <a:lnTo>
                        <a:pt x="466328" y="156978"/>
                      </a:lnTo>
                      <a:cubicBezTo>
                        <a:pt x="516078" y="177632"/>
                        <a:pt x="561769" y="188534"/>
                        <a:pt x="584688" y="179009"/>
                      </a:cubicBezTo>
                      <a:cubicBezTo>
                        <a:pt x="615248" y="166309"/>
                        <a:pt x="635885" y="104595"/>
                        <a:pt x="645113" y="382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184;p31"/>
                <p:cNvSpPr/>
                <p:nvPr/>
              </p:nvSpPr>
              <p:spPr>
                <a:xfrm>
                  <a:off x="3745514" y="219271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85;p31"/>
                <p:cNvSpPr/>
                <p:nvPr/>
              </p:nvSpPr>
              <p:spPr>
                <a:xfrm>
                  <a:off x="5005811" y="2194283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186;p31"/>
                <p:cNvSpPr/>
                <p:nvPr/>
              </p:nvSpPr>
              <p:spPr>
                <a:xfrm>
                  <a:off x="5475533" y="311372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187;p31"/>
                <p:cNvSpPr/>
                <p:nvPr/>
              </p:nvSpPr>
              <p:spPr>
                <a:xfrm>
                  <a:off x="3275498" y="3115294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" name="Google Shape;188;p31"/>
                <p:cNvSpPr/>
                <p:nvPr/>
              </p:nvSpPr>
              <p:spPr>
                <a:xfrm>
                  <a:off x="3757927" y="4031583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" name="Google Shape;189;p31"/>
                <p:cNvSpPr/>
                <p:nvPr/>
              </p:nvSpPr>
              <p:spPr>
                <a:xfrm>
                  <a:off x="5008908" y="4033045"/>
                  <a:ext cx="379200" cy="369300"/>
                </a:xfrm>
                <a:prstGeom prst="flowChartConnector">
                  <a:avLst/>
                </a:prstGeom>
                <a:gradFill>
                  <a:gsLst>
                    <a:gs pos="0">
                      <a:srgbClr val="5EFCE8"/>
                    </a:gs>
                    <a:gs pos="68000">
                      <a:srgbClr val="736EFE"/>
                    </a:gs>
                    <a:gs pos="100000">
                      <a:srgbClr val="736EFE"/>
                    </a:gs>
                  </a:gsLst>
                  <a:lin ang="2819984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0" name="Google Shape;190;p31"/>
              <p:cNvGrpSpPr/>
              <p:nvPr/>
            </p:nvGrpSpPr>
            <p:grpSpPr>
              <a:xfrm>
                <a:off x="3764464" y="2470459"/>
                <a:ext cx="2679567" cy="2159384"/>
                <a:chOff x="3275498" y="2192715"/>
                <a:chExt cx="2579235" cy="2216117"/>
              </a:xfrm>
            </p:grpSpPr>
            <p:sp>
              <p:nvSpPr>
                <p:cNvPr id="191" name="Google Shape;191;p31"/>
                <p:cNvSpPr/>
                <p:nvPr/>
              </p:nvSpPr>
              <p:spPr>
                <a:xfrm>
                  <a:off x="3330087" y="2197479"/>
                  <a:ext cx="2480066" cy="2211353"/>
                </a:xfrm>
                <a:custGeom>
                  <a:rect b="b" l="l" r="r" t="t"/>
                  <a:pathLst>
                    <a:path extrusionOk="0" h="2211353" w="2480066">
                      <a:moveTo>
                        <a:pt x="647110" y="0"/>
                      </a:moveTo>
                      <a:lnTo>
                        <a:pt x="1865718" y="0"/>
                      </a:lnTo>
                      <a:lnTo>
                        <a:pt x="1868840" y="14004"/>
                      </a:lnTo>
                      <a:cubicBezTo>
                        <a:pt x="1882830" y="64371"/>
                        <a:pt x="1903757" y="107371"/>
                        <a:pt x="1929768" y="122757"/>
                      </a:cubicBezTo>
                      <a:cubicBezTo>
                        <a:pt x="1947109" y="133015"/>
                        <a:pt x="1975256" y="136129"/>
                        <a:pt x="2008350" y="134251"/>
                      </a:cubicBezTo>
                      <a:lnTo>
                        <a:pt x="2049415" y="127251"/>
                      </a:lnTo>
                      <a:lnTo>
                        <a:pt x="2479830" y="988081"/>
                      </a:lnTo>
                      <a:lnTo>
                        <a:pt x="2433052" y="1006100"/>
                      </a:lnTo>
                      <a:cubicBezTo>
                        <a:pt x="2381542" y="1028488"/>
                        <a:pt x="2342954" y="1053894"/>
                        <a:pt x="2340516" y="1076580"/>
                      </a:cubicBezTo>
                      <a:cubicBezTo>
                        <a:pt x="2337264" y="1106828"/>
                        <a:pt x="2395029" y="1162489"/>
                        <a:pt x="2463627" y="1211793"/>
                      </a:cubicBezTo>
                      <a:lnTo>
                        <a:pt x="2480066" y="1222802"/>
                      </a:lnTo>
                      <a:lnTo>
                        <a:pt x="2048979" y="2084975"/>
                      </a:lnTo>
                      <a:lnTo>
                        <a:pt x="2004685" y="2056970"/>
                      </a:lnTo>
                      <a:cubicBezTo>
                        <a:pt x="1955985" y="2028991"/>
                        <a:pt x="1912573" y="2013182"/>
                        <a:pt x="1892913" y="2024761"/>
                      </a:cubicBezTo>
                      <a:cubicBezTo>
                        <a:pt x="1866699" y="2040200"/>
                        <a:pt x="1856496" y="2119766"/>
                        <a:pt x="1857858" y="2204233"/>
                      </a:cubicBezTo>
                      <a:lnTo>
                        <a:pt x="1858209" y="2211353"/>
                      </a:lnTo>
                      <a:lnTo>
                        <a:pt x="666777" y="2211353"/>
                      </a:lnTo>
                      <a:lnTo>
                        <a:pt x="681706" y="2156021"/>
                      </a:lnTo>
                      <a:cubicBezTo>
                        <a:pt x="694030" y="2101225"/>
                        <a:pt x="696291" y="2055079"/>
                        <a:pt x="679415" y="2039723"/>
                      </a:cubicBezTo>
                      <a:cubicBezTo>
                        <a:pt x="651288" y="2014130"/>
                        <a:pt x="534844" y="2042071"/>
                        <a:pt x="438019" y="2081036"/>
                      </a:cubicBezTo>
                      <a:lnTo>
                        <a:pt x="425784" y="2086467"/>
                      </a:lnTo>
                      <a:lnTo>
                        <a:pt x="0" y="1234900"/>
                      </a:lnTo>
                      <a:lnTo>
                        <a:pt x="58134" y="1202946"/>
                      </a:lnTo>
                      <a:cubicBezTo>
                        <a:pt x="126496" y="1159290"/>
                        <a:pt x="183845" y="1109284"/>
                        <a:pt x="179876" y="1079121"/>
                      </a:cubicBezTo>
                      <a:cubicBezTo>
                        <a:pt x="175908" y="1048959"/>
                        <a:pt x="106653" y="1008477"/>
                        <a:pt x="28369" y="976727"/>
                      </a:cubicBezTo>
                      <a:lnTo>
                        <a:pt x="3903" y="968647"/>
                      </a:lnTo>
                      <a:lnTo>
                        <a:pt x="420439" y="135576"/>
                      </a:lnTo>
                      <a:lnTo>
                        <a:pt x="466328" y="156978"/>
                      </a:lnTo>
                      <a:cubicBezTo>
                        <a:pt x="516078" y="177632"/>
                        <a:pt x="561769" y="188534"/>
                        <a:pt x="584688" y="179009"/>
                      </a:cubicBezTo>
                      <a:cubicBezTo>
                        <a:pt x="615248" y="166309"/>
                        <a:pt x="635885" y="104595"/>
                        <a:pt x="645113" y="382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" name="Google Shape;192;p31"/>
                <p:cNvSpPr/>
                <p:nvPr/>
              </p:nvSpPr>
              <p:spPr>
                <a:xfrm>
                  <a:off x="3745514" y="219271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93;p31"/>
                <p:cNvSpPr/>
                <p:nvPr/>
              </p:nvSpPr>
              <p:spPr>
                <a:xfrm>
                  <a:off x="5005811" y="2194283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" name="Google Shape;194;p31"/>
                <p:cNvSpPr/>
                <p:nvPr/>
              </p:nvSpPr>
              <p:spPr>
                <a:xfrm>
                  <a:off x="5475533" y="311372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" name="Google Shape;195;p31"/>
                <p:cNvSpPr/>
                <p:nvPr/>
              </p:nvSpPr>
              <p:spPr>
                <a:xfrm>
                  <a:off x="3275498" y="3115294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" name="Google Shape;196;p31"/>
                <p:cNvSpPr/>
                <p:nvPr/>
              </p:nvSpPr>
              <p:spPr>
                <a:xfrm>
                  <a:off x="3757927" y="4031583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" name="Google Shape;197;p31"/>
                <p:cNvSpPr/>
                <p:nvPr/>
              </p:nvSpPr>
              <p:spPr>
                <a:xfrm>
                  <a:off x="5008908" y="4033045"/>
                  <a:ext cx="379200" cy="369300"/>
                </a:xfrm>
                <a:prstGeom prst="flowChartConnector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t/>
                  </a:r>
                  <a:endParaRPr b="0" i="0" sz="105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198" name="Google Shape;198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33950" y="1293281"/>
              <a:ext cx="626717" cy="6267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descr="Круговая диаграмма" id="199" name="Google Shape;199;p31"/>
          <p:cNvGrpSpPr/>
          <p:nvPr/>
        </p:nvGrpSpPr>
        <p:grpSpPr>
          <a:xfrm>
            <a:off x="1419550" y="2628879"/>
            <a:ext cx="2112550" cy="1903800"/>
            <a:chOff x="1671108" y="3378689"/>
            <a:chExt cx="2816734" cy="2820445"/>
          </a:xfrm>
        </p:grpSpPr>
        <p:sp>
          <p:nvSpPr>
            <p:cNvPr id="200" name="Google Shape;200;p31"/>
            <p:cNvSpPr/>
            <p:nvPr/>
          </p:nvSpPr>
          <p:spPr>
            <a:xfrm>
              <a:off x="1671108" y="3378689"/>
              <a:ext cx="2352845" cy="2820445"/>
            </a:xfrm>
            <a:custGeom>
              <a:rect b="b" l="l" r="r" t="t"/>
              <a:pathLst>
                <a:path extrusionOk="0" h="2820445" w="2352845">
                  <a:moveTo>
                    <a:pt x="1336001" y="0"/>
                  </a:moveTo>
                  <a:cubicBezTo>
                    <a:pt x="593778" y="37111"/>
                    <a:pt x="0" y="660578"/>
                    <a:pt x="0" y="1410223"/>
                  </a:cubicBezTo>
                  <a:cubicBezTo>
                    <a:pt x="0" y="2189557"/>
                    <a:pt x="630889" y="2820446"/>
                    <a:pt x="1410223" y="2820446"/>
                  </a:cubicBezTo>
                  <a:cubicBezTo>
                    <a:pt x="1762779" y="2820446"/>
                    <a:pt x="2093068" y="2694268"/>
                    <a:pt x="2352846" y="2456756"/>
                  </a:cubicBezTo>
                  <a:lnTo>
                    <a:pt x="1336001" y="1439912"/>
                  </a:lnTo>
                  <a:lnTo>
                    <a:pt x="1336001" y="0"/>
                  </a:lnTo>
                  <a:close/>
                </a:path>
              </a:pathLst>
            </a:custGeom>
            <a:gradFill>
              <a:gsLst>
                <a:gs pos="0">
                  <a:srgbClr val="33CCCC">
                    <a:alpha val="31372"/>
                  </a:srgbClr>
                </a:gs>
                <a:gs pos="100000">
                  <a:srgbClr val="9900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1"/>
            <p:cNvSpPr/>
            <p:nvPr/>
          </p:nvSpPr>
          <p:spPr>
            <a:xfrm>
              <a:off x="3155553" y="3378689"/>
              <a:ext cx="1332289" cy="1336000"/>
            </a:xfrm>
            <a:custGeom>
              <a:rect b="b" l="l" r="r" t="t"/>
              <a:pathLst>
                <a:path extrusionOk="0" h="1336000" w="1332289">
                  <a:moveTo>
                    <a:pt x="0" y="0"/>
                  </a:moveTo>
                  <a:lnTo>
                    <a:pt x="0" y="1336001"/>
                  </a:lnTo>
                  <a:lnTo>
                    <a:pt x="1332290" y="1336001"/>
                  </a:lnTo>
                  <a:cubicBezTo>
                    <a:pt x="1295178" y="612334"/>
                    <a:pt x="719956" y="3711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33CCCC">
                    <a:alpha val="31372"/>
                  </a:srgbClr>
                </a:gs>
                <a:gs pos="100000">
                  <a:srgbClr val="9900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1"/>
            <p:cNvSpPr/>
            <p:nvPr/>
          </p:nvSpPr>
          <p:spPr>
            <a:xfrm>
              <a:off x="3259464" y="4863134"/>
              <a:ext cx="1228378" cy="868400"/>
            </a:xfrm>
            <a:custGeom>
              <a:rect b="b" l="l" r="r" t="t"/>
              <a:pathLst>
                <a:path extrusionOk="0" h="868400" w="1228378">
                  <a:moveTo>
                    <a:pt x="0" y="0"/>
                  </a:moveTo>
                  <a:lnTo>
                    <a:pt x="868400" y="868400"/>
                  </a:lnTo>
                  <a:cubicBezTo>
                    <a:pt x="1087356" y="627178"/>
                    <a:pt x="1213534" y="322867"/>
                    <a:pt x="122837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3CCCC">
                    <a:alpha val="31372"/>
                  </a:srgbClr>
                </a:gs>
                <a:gs pos="100000">
                  <a:srgbClr val="9900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31"/>
          <p:cNvSpPr txBox="1"/>
          <p:nvPr/>
        </p:nvSpPr>
        <p:spPr>
          <a:xfrm>
            <a:off x="2929246" y="176460"/>
            <a:ext cx="58632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31"/>
          <p:cNvCxnSpPr/>
          <p:nvPr/>
        </p:nvCxnSpPr>
        <p:spPr>
          <a:xfrm>
            <a:off x="1512245" y="2139222"/>
            <a:ext cx="484500" cy="60173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31"/>
          <p:cNvCxnSpPr/>
          <p:nvPr/>
        </p:nvCxnSpPr>
        <p:spPr>
          <a:xfrm>
            <a:off x="1510494" y="2140875"/>
            <a:ext cx="152035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/>
        </p:nvSpPr>
        <p:spPr>
          <a:xfrm>
            <a:off x="2929246" y="176460"/>
            <a:ext cx="58632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Потребительский сценарий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279858" y="604107"/>
            <a:ext cx="4378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AS-IS</a:t>
            </a:r>
            <a:endParaRPr b="1" i="0" sz="1600" u="none" cap="none" strike="noStrik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Потребитель решает проблему, </a:t>
            </a:r>
            <a:r>
              <a:rPr lang="ru">
                <a:solidFill>
                  <a:srgbClr val="141414"/>
                </a:solidFill>
              </a:rPr>
              <a:t>путём приобретения</a:t>
            </a:r>
            <a:r>
              <a:rPr b="0" i="0" lang="ru" sz="14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 комплекса отслеживания и разработкой приложения анализа позиции, а также внедрением его в тренажёр.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Комплексы требующие доработки:</a:t>
            </a:r>
            <a:endParaRPr b="0" i="0" sz="1400" u="none" cap="none" strike="noStrik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32"/>
          <p:cNvGrpSpPr/>
          <p:nvPr/>
        </p:nvGrpSpPr>
        <p:grpSpPr>
          <a:xfrm>
            <a:off x="357589" y="2357623"/>
            <a:ext cx="1341869" cy="1336820"/>
            <a:chOff x="424638" y="2224579"/>
            <a:chExt cx="1341869" cy="1485356"/>
          </a:xfrm>
        </p:grpSpPr>
        <p:pic>
          <p:nvPicPr>
            <p:cNvPr descr="https://ae04.alicdn.com/kf/S80b752324e494197b29a3f13b4051fa6g.jpg" id="213" name="Google Shape;213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4638" y="2224579"/>
              <a:ext cx="1341869" cy="11775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" name="Google Shape;214;p32"/>
            <p:cNvSpPr/>
            <p:nvPr/>
          </p:nvSpPr>
          <p:spPr>
            <a:xfrm>
              <a:off x="560007" y="3402135"/>
              <a:ext cx="1071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141414"/>
                  </a:solidFill>
                  <a:latin typeface="Arial"/>
                  <a:ea typeface="Arial"/>
                  <a:cs typeface="Arial"/>
                  <a:sym typeface="Arial"/>
                </a:rPr>
                <a:t>Kat-Loco 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215;p32"/>
          <p:cNvGrpSpPr/>
          <p:nvPr/>
        </p:nvGrpSpPr>
        <p:grpSpPr>
          <a:xfrm>
            <a:off x="2978058" y="2465431"/>
            <a:ext cx="1593942" cy="1229012"/>
            <a:chOff x="1387536" y="3117903"/>
            <a:chExt cx="1613953" cy="1365569"/>
          </a:xfrm>
        </p:grpSpPr>
        <p:pic>
          <p:nvPicPr>
            <p:cNvPr descr="https://irift.ru/wp-content/uploads/2018/08/tracker-s01-min-1024x633.png" id="216" name="Google Shape;216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87536" y="3117903"/>
              <a:ext cx="1613953" cy="1057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32"/>
            <p:cNvSpPr/>
            <p:nvPr/>
          </p:nvSpPr>
          <p:spPr>
            <a:xfrm>
              <a:off x="1484689" y="4175672"/>
              <a:ext cx="1516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141414"/>
                  </a:solidFill>
                  <a:latin typeface="Arial"/>
                  <a:ea typeface="Arial"/>
                  <a:cs typeface="Arial"/>
                  <a:sym typeface="Arial"/>
                </a:rPr>
                <a:t>Трекер Vive 3.0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p32"/>
          <p:cNvGrpSpPr/>
          <p:nvPr/>
        </p:nvGrpSpPr>
        <p:grpSpPr>
          <a:xfrm>
            <a:off x="1563958" y="3707287"/>
            <a:ext cx="1537600" cy="1259753"/>
            <a:chOff x="2595098" y="3708874"/>
            <a:chExt cx="1537600" cy="1259753"/>
          </a:xfrm>
        </p:grpSpPr>
        <p:pic>
          <p:nvPicPr>
            <p:cNvPr id="219" name="Google Shape;219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671648" y="3708874"/>
              <a:ext cx="1384500" cy="951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32"/>
            <p:cNvSpPr txBox="1"/>
            <p:nvPr/>
          </p:nvSpPr>
          <p:spPr>
            <a:xfrm>
              <a:off x="2595098" y="4660850"/>
              <a:ext cx="1537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Камеры захвата</a:t>
              </a:r>
              <a:endParaRPr/>
            </a:p>
          </p:txBody>
        </p:sp>
      </p:grpSp>
      <p:sp>
        <p:nvSpPr>
          <p:cNvPr id="221" name="Google Shape;221;p32"/>
          <p:cNvSpPr txBox="1"/>
          <p:nvPr/>
        </p:nvSpPr>
        <p:spPr>
          <a:xfrm>
            <a:off x="4818954" y="604091"/>
            <a:ext cx="3973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TO BE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нашему клиенту систему, позволяющую непрерывно получать данные (ускорения, угла поворота датчика, скорости, позиции), приспособленную под тренажёры с беговой и скользящей дорожк</a:t>
            </a:r>
            <a:r>
              <a:rPr lang="ru"/>
              <a:t>ами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68169" y="2237153"/>
            <a:ext cx="2098774" cy="27214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" name="Google Shape;223;p32"/>
          <p:cNvCxnSpPr/>
          <p:nvPr/>
        </p:nvCxnSpPr>
        <p:spPr>
          <a:xfrm rot="10800000">
            <a:off x="6281661" y="3173970"/>
            <a:ext cx="985914" cy="0"/>
          </a:xfrm>
          <a:prstGeom prst="straightConnector1">
            <a:avLst/>
          </a:prstGeom>
          <a:noFill/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4" name="Google Shape;224;p32"/>
          <p:cNvCxnSpPr/>
          <p:nvPr/>
        </p:nvCxnSpPr>
        <p:spPr>
          <a:xfrm>
            <a:off x="6281661" y="3173970"/>
            <a:ext cx="524038" cy="823913"/>
          </a:xfrm>
          <a:prstGeom prst="straightConnector1">
            <a:avLst/>
          </a:prstGeom>
          <a:noFill/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5" name="Google Shape;225;p32"/>
          <p:cNvCxnSpPr/>
          <p:nvPr/>
        </p:nvCxnSpPr>
        <p:spPr>
          <a:xfrm>
            <a:off x="6281661" y="3173970"/>
            <a:ext cx="1204989" cy="1054894"/>
          </a:xfrm>
          <a:prstGeom prst="straightConnector1">
            <a:avLst/>
          </a:prstGeom>
          <a:noFill/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32"/>
          <p:cNvSpPr txBox="1"/>
          <p:nvPr/>
        </p:nvSpPr>
        <p:spPr>
          <a:xfrm>
            <a:off x="4956111" y="2879735"/>
            <a:ext cx="20240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Комплекс инерциального навигации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7791696" y="4571956"/>
            <a:ext cx="472843" cy="432527"/>
          </a:xfrm>
          <a:custGeom>
            <a:rect b="b" l="l" r="r" t="t"/>
            <a:pathLst>
              <a:path extrusionOk="0" h="4840" w="4762">
                <a:moveTo>
                  <a:pt x="2386" y="1333"/>
                </a:moveTo>
                <a:cubicBezTo>
                  <a:pt x="2559" y="1333"/>
                  <a:pt x="2735" y="1374"/>
                  <a:pt x="2901" y="1459"/>
                </a:cubicBezTo>
                <a:cubicBezTo>
                  <a:pt x="3444" y="1754"/>
                  <a:pt x="3630" y="2405"/>
                  <a:pt x="3351" y="2948"/>
                </a:cubicBezTo>
                <a:cubicBezTo>
                  <a:pt x="3148" y="3321"/>
                  <a:pt x="2776" y="3533"/>
                  <a:pt x="2382" y="3533"/>
                </a:cubicBezTo>
                <a:cubicBezTo>
                  <a:pt x="2204" y="3533"/>
                  <a:pt x="2020" y="3490"/>
                  <a:pt x="1846" y="3398"/>
                </a:cubicBezTo>
                <a:cubicBezTo>
                  <a:pt x="1303" y="3103"/>
                  <a:pt x="1117" y="2452"/>
                  <a:pt x="1412" y="1909"/>
                </a:cubicBezTo>
                <a:cubicBezTo>
                  <a:pt x="1617" y="1542"/>
                  <a:pt x="1993" y="1333"/>
                  <a:pt x="2386" y="1333"/>
                </a:cubicBezTo>
                <a:close/>
                <a:moveTo>
                  <a:pt x="2901" y="1"/>
                </a:moveTo>
                <a:lnTo>
                  <a:pt x="2715" y="373"/>
                </a:lnTo>
                <a:cubicBezTo>
                  <a:pt x="2653" y="466"/>
                  <a:pt x="2529" y="544"/>
                  <a:pt x="2420" y="544"/>
                </a:cubicBezTo>
                <a:lnTo>
                  <a:pt x="2218" y="544"/>
                </a:lnTo>
                <a:cubicBezTo>
                  <a:pt x="2205" y="546"/>
                  <a:pt x="2191" y="547"/>
                  <a:pt x="2178" y="547"/>
                </a:cubicBezTo>
                <a:cubicBezTo>
                  <a:pt x="2080" y="547"/>
                  <a:pt x="1976" y="498"/>
                  <a:pt x="1908" y="389"/>
                </a:cubicBezTo>
                <a:lnTo>
                  <a:pt x="1691" y="48"/>
                </a:lnTo>
                <a:lnTo>
                  <a:pt x="559" y="745"/>
                </a:lnTo>
                <a:lnTo>
                  <a:pt x="776" y="1133"/>
                </a:lnTo>
                <a:cubicBezTo>
                  <a:pt x="822" y="1226"/>
                  <a:pt x="822" y="1366"/>
                  <a:pt x="776" y="1459"/>
                </a:cubicBezTo>
                <a:lnTo>
                  <a:pt x="714" y="1536"/>
                </a:lnTo>
                <a:cubicBezTo>
                  <a:pt x="698" y="1567"/>
                  <a:pt x="667" y="1598"/>
                  <a:pt x="667" y="1630"/>
                </a:cubicBezTo>
                <a:cubicBezTo>
                  <a:pt x="621" y="1754"/>
                  <a:pt x="512" y="1800"/>
                  <a:pt x="404" y="1816"/>
                </a:cubicBezTo>
                <a:lnTo>
                  <a:pt x="0" y="1847"/>
                </a:lnTo>
                <a:lnTo>
                  <a:pt x="32" y="3180"/>
                </a:lnTo>
                <a:lnTo>
                  <a:pt x="435" y="3165"/>
                </a:lnTo>
                <a:cubicBezTo>
                  <a:pt x="559" y="3165"/>
                  <a:pt x="667" y="3211"/>
                  <a:pt x="729" y="3336"/>
                </a:cubicBezTo>
                <a:lnTo>
                  <a:pt x="854" y="3506"/>
                </a:lnTo>
                <a:cubicBezTo>
                  <a:pt x="931" y="3599"/>
                  <a:pt x="931" y="3739"/>
                  <a:pt x="869" y="3832"/>
                </a:cubicBezTo>
                <a:lnTo>
                  <a:pt x="667" y="4204"/>
                </a:lnTo>
                <a:lnTo>
                  <a:pt x="1862" y="4840"/>
                </a:lnTo>
                <a:lnTo>
                  <a:pt x="2048" y="4483"/>
                </a:lnTo>
                <a:cubicBezTo>
                  <a:pt x="2110" y="4375"/>
                  <a:pt x="2218" y="4297"/>
                  <a:pt x="2342" y="4297"/>
                </a:cubicBezTo>
                <a:lnTo>
                  <a:pt x="2529" y="4297"/>
                </a:lnTo>
                <a:cubicBezTo>
                  <a:pt x="2541" y="4296"/>
                  <a:pt x="2554" y="4295"/>
                  <a:pt x="2566" y="4295"/>
                </a:cubicBezTo>
                <a:cubicBezTo>
                  <a:pt x="2674" y="4295"/>
                  <a:pt x="2769" y="4355"/>
                  <a:pt x="2839" y="4452"/>
                </a:cubicBezTo>
                <a:lnTo>
                  <a:pt x="3056" y="4809"/>
                </a:lnTo>
                <a:lnTo>
                  <a:pt x="4204" y="4096"/>
                </a:lnTo>
                <a:lnTo>
                  <a:pt x="3986" y="3739"/>
                </a:lnTo>
                <a:cubicBezTo>
                  <a:pt x="3924" y="3646"/>
                  <a:pt x="3924" y="3506"/>
                  <a:pt x="3986" y="3413"/>
                </a:cubicBezTo>
                <a:lnTo>
                  <a:pt x="4048" y="3336"/>
                </a:lnTo>
                <a:cubicBezTo>
                  <a:pt x="4064" y="3305"/>
                  <a:pt x="4080" y="3274"/>
                  <a:pt x="4080" y="3242"/>
                </a:cubicBezTo>
                <a:cubicBezTo>
                  <a:pt x="4142" y="3118"/>
                  <a:pt x="4235" y="3072"/>
                  <a:pt x="4359" y="3041"/>
                </a:cubicBezTo>
                <a:lnTo>
                  <a:pt x="4762" y="3025"/>
                </a:lnTo>
                <a:lnTo>
                  <a:pt x="4731" y="1692"/>
                </a:lnTo>
                <a:lnTo>
                  <a:pt x="4312" y="1692"/>
                </a:lnTo>
                <a:cubicBezTo>
                  <a:pt x="4204" y="1692"/>
                  <a:pt x="4080" y="1630"/>
                  <a:pt x="4033" y="1521"/>
                </a:cubicBezTo>
                <a:lnTo>
                  <a:pt x="3909" y="1335"/>
                </a:lnTo>
                <a:cubicBezTo>
                  <a:pt x="3831" y="1242"/>
                  <a:pt x="3831" y="1102"/>
                  <a:pt x="3893" y="1009"/>
                </a:cubicBezTo>
                <a:lnTo>
                  <a:pt x="4080" y="637"/>
                </a:lnTo>
                <a:lnTo>
                  <a:pt x="290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6"/>
              <a:buFont typeface="Arial"/>
              <a:buNone/>
            </a:pPr>
            <a:r>
              <a:t/>
            </a:r>
            <a:endParaRPr b="0" i="0" sz="155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33"/>
          <p:cNvGrpSpPr/>
          <p:nvPr/>
        </p:nvGrpSpPr>
        <p:grpSpPr>
          <a:xfrm rot="-813475">
            <a:off x="8624877" y="3612744"/>
            <a:ext cx="502058" cy="461032"/>
            <a:chOff x="3137370" y="-570001"/>
            <a:chExt cx="454778" cy="457460"/>
          </a:xfrm>
        </p:grpSpPr>
        <p:sp>
          <p:nvSpPr>
            <p:cNvPr id="233" name="Google Shape;233;p33"/>
            <p:cNvSpPr/>
            <p:nvPr/>
          </p:nvSpPr>
          <p:spPr>
            <a:xfrm>
              <a:off x="3154081" y="-531752"/>
              <a:ext cx="429756" cy="377388"/>
            </a:xfrm>
            <a:custGeom>
              <a:rect b="b" l="l" r="r" t="t"/>
              <a:pathLst>
                <a:path extrusionOk="0" h="4223" w="4809">
                  <a:moveTo>
                    <a:pt x="2391" y="1246"/>
                  </a:moveTo>
                  <a:cubicBezTo>
                    <a:pt x="2524" y="1246"/>
                    <a:pt x="2660" y="1277"/>
                    <a:pt x="2792" y="1340"/>
                  </a:cubicBezTo>
                  <a:cubicBezTo>
                    <a:pt x="2792" y="1340"/>
                    <a:pt x="2792" y="1340"/>
                    <a:pt x="2792" y="1340"/>
                  </a:cubicBezTo>
                  <a:lnTo>
                    <a:pt x="2792" y="1340"/>
                  </a:lnTo>
                  <a:cubicBezTo>
                    <a:pt x="3226" y="1557"/>
                    <a:pt x="3412" y="2069"/>
                    <a:pt x="3195" y="2519"/>
                  </a:cubicBezTo>
                  <a:cubicBezTo>
                    <a:pt x="3052" y="2837"/>
                    <a:pt x="2746" y="3016"/>
                    <a:pt x="2420" y="3016"/>
                  </a:cubicBezTo>
                  <a:cubicBezTo>
                    <a:pt x="2286" y="3016"/>
                    <a:pt x="2148" y="2985"/>
                    <a:pt x="2016" y="2922"/>
                  </a:cubicBezTo>
                  <a:cubicBezTo>
                    <a:pt x="1567" y="2720"/>
                    <a:pt x="1396" y="2193"/>
                    <a:pt x="1613" y="1743"/>
                  </a:cubicBezTo>
                  <a:cubicBezTo>
                    <a:pt x="1767" y="1425"/>
                    <a:pt x="2068" y="1246"/>
                    <a:pt x="2391" y="1246"/>
                  </a:cubicBezTo>
                  <a:close/>
                  <a:moveTo>
                    <a:pt x="2408" y="1113"/>
                  </a:moveTo>
                  <a:cubicBezTo>
                    <a:pt x="2294" y="1113"/>
                    <a:pt x="2181" y="1133"/>
                    <a:pt x="2075" y="1170"/>
                  </a:cubicBezTo>
                  <a:lnTo>
                    <a:pt x="2075" y="1170"/>
                  </a:lnTo>
                  <a:cubicBezTo>
                    <a:pt x="1824" y="1251"/>
                    <a:pt x="1608" y="1428"/>
                    <a:pt x="1489" y="1681"/>
                  </a:cubicBezTo>
                  <a:cubicBezTo>
                    <a:pt x="1256" y="2193"/>
                    <a:pt x="1458" y="2798"/>
                    <a:pt x="1954" y="3015"/>
                  </a:cubicBezTo>
                  <a:cubicBezTo>
                    <a:pt x="2104" y="3092"/>
                    <a:pt x="2261" y="3128"/>
                    <a:pt x="2415" y="3128"/>
                  </a:cubicBezTo>
                  <a:cubicBezTo>
                    <a:pt x="2419" y="3128"/>
                    <a:pt x="2422" y="3128"/>
                    <a:pt x="2426" y="3128"/>
                  </a:cubicBezTo>
                  <a:lnTo>
                    <a:pt x="2426" y="3128"/>
                  </a:lnTo>
                  <a:cubicBezTo>
                    <a:pt x="2429" y="3128"/>
                    <a:pt x="2433" y="3128"/>
                    <a:pt x="2436" y="3128"/>
                  </a:cubicBezTo>
                  <a:cubicBezTo>
                    <a:pt x="2803" y="3128"/>
                    <a:pt x="3154" y="2917"/>
                    <a:pt x="3319" y="2565"/>
                  </a:cubicBezTo>
                  <a:cubicBezTo>
                    <a:pt x="3457" y="2271"/>
                    <a:pt x="3437" y="1945"/>
                    <a:pt x="3298" y="1673"/>
                  </a:cubicBezTo>
                  <a:lnTo>
                    <a:pt x="3298" y="1673"/>
                  </a:lnTo>
                  <a:cubicBezTo>
                    <a:pt x="3229" y="1531"/>
                    <a:pt x="3128" y="1405"/>
                    <a:pt x="2997" y="1310"/>
                  </a:cubicBezTo>
                  <a:lnTo>
                    <a:pt x="2997" y="1310"/>
                  </a:lnTo>
                  <a:cubicBezTo>
                    <a:pt x="2952" y="1275"/>
                    <a:pt x="2905" y="1244"/>
                    <a:pt x="2854" y="1216"/>
                  </a:cubicBezTo>
                  <a:cubicBezTo>
                    <a:pt x="2709" y="1146"/>
                    <a:pt x="2557" y="1113"/>
                    <a:pt x="2408" y="1113"/>
                  </a:cubicBezTo>
                  <a:close/>
                  <a:moveTo>
                    <a:pt x="2398" y="974"/>
                  </a:moveTo>
                  <a:cubicBezTo>
                    <a:pt x="2571" y="974"/>
                    <a:pt x="2748" y="1012"/>
                    <a:pt x="2916" y="1092"/>
                  </a:cubicBezTo>
                  <a:cubicBezTo>
                    <a:pt x="3490" y="1356"/>
                    <a:pt x="3722" y="2054"/>
                    <a:pt x="3459" y="2643"/>
                  </a:cubicBezTo>
                  <a:cubicBezTo>
                    <a:pt x="3257" y="3057"/>
                    <a:pt x="2837" y="3294"/>
                    <a:pt x="2403" y="3294"/>
                  </a:cubicBezTo>
                  <a:cubicBezTo>
                    <a:pt x="2236" y="3294"/>
                    <a:pt x="2067" y="3259"/>
                    <a:pt x="1908" y="3186"/>
                  </a:cubicBezTo>
                  <a:cubicBezTo>
                    <a:pt x="1318" y="2907"/>
                    <a:pt x="1086" y="2209"/>
                    <a:pt x="1365" y="1635"/>
                  </a:cubicBezTo>
                  <a:cubicBezTo>
                    <a:pt x="1553" y="1213"/>
                    <a:pt x="1964" y="974"/>
                    <a:pt x="2398" y="974"/>
                  </a:cubicBezTo>
                  <a:close/>
                  <a:moveTo>
                    <a:pt x="2415" y="0"/>
                  </a:moveTo>
                  <a:cubicBezTo>
                    <a:pt x="1629" y="0"/>
                    <a:pt x="868" y="429"/>
                    <a:pt x="512" y="1185"/>
                  </a:cubicBezTo>
                  <a:cubicBezTo>
                    <a:pt x="0" y="2224"/>
                    <a:pt x="434" y="3511"/>
                    <a:pt x="1473" y="4008"/>
                  </a:cubicBezTo>
                  <a:cubicBezTo>
                    <a:pt x="1770" y="4154"/>
                    <a:pt x="2086" y="4223"/>
                    <a:pt x="2399" y="4223"/>
                  </a:cubicBezTo>
                  <a:cubicBezTo>
                    <a:pt x="3184" y="4223"/>
                    <a:pt x="3946" y="3789"/>
                    <a:pt x="4312" y="3046"/>
                  </a:cubicBezTo>
                  <a:cubicBezTo>
                    <a:pt x="4808" y="1992"/>
                    <a:pt x="4389" y="735"/>
                    <a:pt x="3335" y="208"/>
                  </a:cubicBezTo>
                  <a:cubicBezTo>
                    <a:pt x="3040" y="67"/>
                    <a:pt x="2726" y="0"/>
                    <a:pt x="24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3237190" y="-194399"/>
              <a:ext cx="84629" cy="76318"/>
            </a:xfrm>
            <a:custGeom>
              <a:rect b="b" l="l" r="r" t="t"/>
              <a:pathLst>
                <a:path extrusionOk="0" h="854" w="947">
                  <a:moveTo>
                    <a:pt x="218" y="0"/>
                  </a:moveTo>
                  <a:lnTo>
                    <a:pt x="1" y="543"/>
                  </a:lnTo>
                  <a:lnTo>
                    <a:pt x="668" y="853"/>
                  </a:lnTo>
                  <a:lnTo>
                    <a:pt x="947" y="35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3"/>
            <p:cNvSpPr/>
            <p:nvPr/>
          </p:nvSpPr>
          <p:spPr>
            <a:xfrm>
              <a:off x="3137370" y="-313612"/>
              <a:ext cx="70777" cy="81858"/>
            </a:xfrm>
            <a:custGeom>
              <a:rect b="b" l="l" r="r" t="t"/>
              <a:pathLst>
                <a:path extrusionOk="0" h="916" w="792">
                  <a:moveTo>
                    <a:pt x="544" y="0"/>
                  </a:moveTo>
                  <a:lnTo>
                    <a:pt x="1" y="233"/>
                  </a:lnTo>
                  <a:lnTo>
                    <a:pt x="249" y="915"/>
                  </a:lnTo>
                  <a:lnTo>
                    <a:pt x="792" y="776"/>
                  </a:lnTo>
                  <a:lnTo>
                    <a:pt x="5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3"/>
            <p:cNvSpPr/>
            <p:nvPr/>
          </p:nvSpPr>
          <p:spPr>
            <a:xfrm>
              <a:off x="3141570" y="-467499"/>
              <a:ext cx="76318" cy="83288"/>
            </a:xfrm>
            <a:custGeom>
              <a:rect b="b" l="l" r="r" t="t"/>
              <a:pathLst>
                <a:path extrusionOk="0" h="932" w="854">
                  <a:moveTo>
                    <a:pt x="311" y="1"/>
                  </a:moveTo>
                  <a:lnTo>
                    <a:pt x="0" y="637"/>
                  </a:lnTo>
                  <a:lnTo>
                    <a:pt x="512" y="931"/>
                  </a:lnTo>
                  <a:lnTo>
                    <a:pt x="854" y="218"/>
                  </a:lnTo>
                  <a:lnTo>
                    <a:pt x="3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3256582" y="-570001"/>
              <a:ext cx="81858" cy="73547"/>
            </a:xfrm>
            <a:custGeom>
              <a:rect b="b" l="l" r="r" t="t"/>
              <a:pathLst>
                <a:path extrusionOk="0" h="823" w="916">
                  <a:moveTo>
                    <a:pt x="683" y="0"/>
                  </a:moveTo>
                  <a:lnTo>
                    <a:pt x="1" y="248"/>
                  </a:lnTo>
                  <a:lnTo>
                    <a:pt x="140" y="822"/>
                  </a:lnTo>
                  <a:lnTo>
                    <a:pt x="916" y="543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3"/>
            <p:cNvSpPr/>
            <p:nvPr/>
          </p:nvSpPr>
          <p:spPr>
            <a:xfrm>
              <a:off x="3409039" y="-564460"/>
              <a:ext cx="83288" cy="76318"/>
            </a:xfrm>
            <a:custGeom>
              <a:rect b="b" l="l" r="r" t="t"/>
              <a:pathLst>
                <a:path extrusionOk="0" h="854" w="932">
                  <a:moveTo>
                    <a:pt x="296" y="0"/>
                  </a:moveTo>
                  <a:lnTo>
                    <a:pt x="1" y="496"/>
                  </a:lnTo>
                  <a:lnTo>
                    <a:pt x="714" y="853"/>
                  </a:lnTo>
                  <a:lnTo>
                    <a:pt x="931" y="31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3521371" y="-450877"/>
              <a:ext cx="70777" cy="81858"/>
            </a:xfrm>
            <a:custGeom>
              <a:rect b="b" l="l" r="r" t="t"/>
              <a:pathLst>
                <a:path extrusionOk="0" h="916" w="792">
                  <a:moveTo>
                    <a:pt x="558" y="1"/>
                  </a:moveTo>
                  <a:lnTo>
                    <a:pt x="0" y="140"/>
                  </a:lnTo>
                  <a:lnTo>
                    <a:pt x="279" y="916"/>
                  </a:lnTo>
                  <a:lnTo>
                    <a:pt x="791" y="683"/>
                  </a:lnTo>
                  <a:lnTo>
                    <a:pt x="5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3513060" y="-298420"/>
              <a:ext cx="76318" cy="83288"/>
            </a:xfrm>
            <a:custGeom>
              <a:rect b="b" l="l" r="r" t="t"/>
              <a:pathLst>
                <a:path extrusionOk="0" h="932" w="854">
                  <a:moveTo>
                    <a:pt x="341" y="1"/>
                  </a:moveTo>
                  <a:lnTo>
                    <a:pt x="0" y="730"/>
                  </a:lnTo>
                  <a:lnTo>
                    <a:pt x="543" y="931"/>
                  </a:lnTo>
                  <a:lnTo>
                    <a:pt x="853" y="296"/>
                  </a:lnTo>
                  <a:lnTo>
                    <a:pt x="3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3393847" y="-184748"/>
              <a:ext cx="80429" cy="72207"/>
            </a:xfrm>
            <a:custGeom>
              <a:rect b="b" l="l" r="r" t="t"/>
              <a:pathLst>
                <a:path extrusionOk="0" h="808" w="900">
                  <a:moveTo>
                    <a:pt x="745" y="1"/>
                  </a:moveTo>
                  <a:lnTo>
                    <a:pt x="0" y="264"/>
                  </a:lnTo>
                  <a:lnTo>
                    <a:pt x="233" y="807"/>
                  </a:lnTo>
                  <a:lnTo>
                    <a:pt x="900" y="559"/>
                  </a:lnTo>
                  <a:lnTo>
                    <a:pt x="7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33"/>
          <p:cNvGrpSpPr/>
          <p:nvPr/>
        </p:nvGrpSpPr>
        <p:grpSpPr>
          <a:xfrm>
            <a:off x="8363766" y="4115930"/>
            <a:ext cx="987275" cy="888556"/>
            <a:chOff x="3601710" y="-660170"/>
            <a:chExt cx="888556" cy="888556"/>
          </a:xfrm>
        </p:grpSpPr>
        <p:sp>
          <p:nvSpPr>
            <p:cNvPr id="243" name="Google Shape;243;p33"/>
            <p:cNvSpPr/>
            <p:nvPr/>
          </p:nvSpPr>
          <p:spPr>
            <a:xfrm>
              <a:off x="3633613" y="-585997"/>
              <a:ext cx="838601" cy="740210"/>
            </a:xfrm>
            <a:custGeom>
              <a:rect b="b" l="l" r="r" t="t"/>
              <a:pathLst>
                <a:path extrusionOk="0" h="8283" w="9384">
                  <a:moveTo>
                    <a:pt x="4688" y="2208"/>
                  </a:moveTo>
                  <a:cubicBezTo>
                    <a:pt x="4929" y="2208"/>
                    <a:pt x="5175" y="2253"/>
                    <a:pt x="5413" y="2350"/>
                  </a:cubicBezTo>
                  <a:cubicBezTo>
                    <a:pt x="6406" y="2738"/>
                    <a:pt x="6887" y="3870"/>
                    <a:pt x="6483" y="4878"/>
                  </a:cubicBezTo>
                  <a:cubicBezTo>
                    <a:pt x="6178" y="5618"/>
                    <a:pt x="5455" y="6082"/>
                    <a:pt x="4691" y="6082"/>
                  </a:cubicBezTo>
                  <a:cubicBezTo>
                    <a:pt x="4446" y="6082"/>
                    <a:pt x="4196" y="6035"/>
                    <a:pt x="3955" y="5933"/>
                  </a:cubicBezTo>
                  <a:cubicBezTo>
                    <a:pt x="2978" y="5530"/>
                    <a:pt x="2482" y="4413"/>
                    <a:pt x="2901" y="3421"/>
                  </a:cubicBezTo>
                  <a:cubicBezTo>
                    <a:pt x="3207" y="2666"/>
                    <a:pt x="3925" y="2208"/>
                    <a:pt x="4688" y="2208"/>
                  </a:cubicBezTo>
                  <a:close/>
                  <a:moveTo>
                    <a:pt x="4697" y="0"/>
                  </a:moveTo>
                  <a:cubicBezTo>
                    <a:pt x="3061" y="0"/>
                    <a:pt x="1501" y="970"/>
                    <a:pt x="853" y="2583"/>
                  </a:cubicBezTo>
                  <a:cubicBezTo>
                    <a:pt x="0" y="4692"/>
                    <a:pt x="1009" y="7112"/>
                    <a:pt x="3149" y="7980"/>
                  </a:cubicBezTo>
                  <a:cubicBezTo>
                    <a:pt x="3656" y="8185"/>
                    <a:pt x="4180" y="8283"/>
                    <a:pt x="4696" y="8283"/>
                  </a:cubicBezTo>
                  <a:cubicBezTo>
                    <a:pt x="6326" y="8283"/>
                    <a:pt x="7871" y="7311"/>
                    <a:pt x="8531" y="5685"/>
                  </a:cubicBezTo>
                  <a:cubicBezTo>
                    <a:pt x="9384" y="3576"/>
                    <a:pt x="8376" y="1156"/>
                    <a:pt x="6251" y="303"/>
                  </a:cubicBezTo>
                  <a:cubicBezTo>
                    <a:pt x="5743" y="98"/>
                    <a:pt x="5216" y="0"/>
                    <a:pt x="46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3"/>
            <p:cNvSpPr/>
            <p:nvPr/>
          </p:nvSpPr>
          <p:spPr>
            <a:xfrm>
              <a:off x="3823514" y="85581"/>
              <a:ext cx="162197" cy="142805"/>
            </a:xfrm>
            <a:custGeom>
              <a:rect b="b" l="l" r="r" t="t"/>
              <a:pathLst>
                <a:path extrusionOk="0" h="1598" w="1815">
                  <a:moveTo>
                    <a:pt x="341" y="0"/>
                  </a:moveTo>
                  <a:lnTo>
                    <a:pt x="0" y="1086"/>
                  </a:lnTo>
                  <a:lnTo>
                    <a:pt x="1319" y="1598"/>
                  </a:lnTo>
                  <a:lnTo>
                    <a:pt x="1815" y="589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3608681" y="-138993"/>
              <a:ext cx="145576" cy="163627"/>
            </a:xfrm>
            <a:custGeom>
              <a:rect b="b" l="l" r="r" t="t"/>
              <a:pathLst>
                <a:path extrusionOk="0" h="1831" w="1629">
                  <a:moveTo>
                    <a:pt x="1008" y="0"/>
                  </a:moveTo>
                  <a:lnTo>
                    <a:pt x="0" y="528"/>
                  </a:lnTo>
                  <a:lnTo>
                    <a:pt x="543" y="1831"/>
                  </a:lnTo>
                  <a:lnTo>
                    <a:pt x="1629" y="1458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3601710" y="-438366"/>
              <a:ext cx="142895" cy="163627"/>
            </a:xfrm>
            <a:custGeom>
              <a:rect b="b" l="l" r="r" t="t"/>
              <a:pathLst>
                <a:path extrusionOk="0" h="1831" w="1599">
                  <a:moveTo>
                    <a:pt x="512" y="0"/>
                  </a:moveTo>
                  <a:lnTo>
                    <a:pt x="1" y="1319"/>
                  </a:lnTo>
                  <a:lnTo>
                    <a:pt x="1009" y="1831"/>
                  </a:lnTo>
                  <a:lnTo>
                    <a:pt x="1598" y="357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3805462" y="-653199"/>
              <a:ext cx="163627" cy="144235"/>
            </a:xfrm>
            <a:custGeom>
              <a:rect b="b" l="l" r="r" t="t"/>
              <a:pathLst>
                <a:path extrusionOk="0" h="1614" w="1831">
                  <a:moveTo>
                    <a:pt x="1303" y="0"/>
                  </a:moveTo>
                  <a:lnTo>
                    <a:pt x="1" y="543"/>
                  </a:lnTo>
                  <a:lnTo>
                    <a:pt x="373" y="1613"/>
                  </a:lnTo>
                  <a:lnTo>
                    <a:pt x="1831" y="993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4104835" y="-660170"/>
              <a:ext cx="163627" cy="144235"/>
            </a:xfrm>
            <a:custGeom>
              <a:rect b="b" l="l" r="r" t="t"/>
              <a:pathLst>
                <a:path extrusionOk="0" h="1614" w="1831">
                  <a:moveTo>
                    <a:pt x="512" y="1"/>
                  </a:moveTo>
                  <a:lnTo>
                    <a:pt x="1" y="1009"/>
                  </a:lnTo>
                  <a:lnTo>
                    <a:pt x="1505" y="1614"/>
                  </a:lnTo>
                  <a:lnTo>
                    <a:pt x="1831" y="528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4339061" y="-454988"/>
              <a:ext cx="145665" cy="162197"/>
            </a:xfrm>
            <a:custGeom>
              <a:rect b="b" l="l" r="r" t="t"/>
              <a:pathLst>
                <a:path extrusionOk="0" h="1815" w="1630">
                  <a:moveTo>
                    <a:pt x="1071" y="0"/>
                  </a:moveTo>
                  <a:lnTo>
                    <a:pt x="1" y="342"/>
                  </a:lnTo>
                  <a:lnTo>
                    <a:pt x="621" y="1815"/>
                  </a:lnTo>
                  <a:lnTo>
                    <a:pt x="1629" y="1288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4346031" y="-155615"/>
              <a:ext cx="144235" cy="162197"/>
            </a:xfrm>
            <a:custGeom>
              <a:rect b="b" l="l" r="r" t="t"/>
              <a:pathLst>
                <a:path extrusionOk="0" h="1815" w="1614">
                  <a:moveTo>
                    <a:pt x="605" y="0"/>
                  </a:moveTo>
                  <a:lnTo>
                    <a:pt x="0" y="1474"/>
                  </a:lnTo>
                  <a:lnTo>
                    <a:pt x="1086" y="1815"/>
                  </a:lnTo>
                  <a:lnTo>
                    <a:pt x="1613" y="497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4122887" y="78611"/>
              <a:ext cx="162197" cy="142805"/>
            </a:xfrm>
            <a:custGeom>
              <a:rect b="b" l="l" r="r" t="t"/>
              <a:pathLst>
                <a:path extrusionOk="0" h="1598" w="1815">
                  <a:moveTo>
                    <a:pt x="1474" y="0"/>
                  </a:moveTo>
                  <a:lnTo>
                    <a:pt x="0" y="621"/>
                  </a:lnTo>
                  <a:lnTo>
                    <a:pt x="528" y="1598"/>
                  </a:lnTo>
                  <a:lnTo>
                    <a:pt x="1815" y="1055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3928786" y="-339975"/>
              <a:ext cx="231634" cy="249596"/>
            </a:xfrm>
            <a:custGeom>
              <a:rect b="b" l="l" r="r" t="t"/>
              <a:pathLst>
                <a:path extrusionOk="0" h="2793" w="2592">
                  <a:moveTo>
                    <a:pt x="1305" y="944"/>
                  </a:moveTo>
                  <a:cubicBezTo>
                    <a:pt x="1361" y="944"/>
                    <a:pt x="1418" y="955"/>
                    <a:pt x="1474" y="978"/>
                  </a:cubicBezTo>
                  <a:cubicBezTo>
                    <a:pt x="1707" y="1071"/>
                    <a:pt x="1816" y="1319"/>
                    <a:pt x="1722" y="1552"/>
                  </a:cubicBezTo>
                  <a:cubicBezTo>
                    <a:pt x="1651" y="1731"/>
                    <a:pt x="1486" y="1846"/>
                    <a:pt x="1308" y="1846"/>
                  </a:cubicBezTo>
                  <a:cubicBezTo>
                    <a:pt x="1255" y="1846"/>
                    <a:pt x="1201" y="1836"/>
                    <a:pt x="1149" y="1815"/>
                  </a:cubicBezTo>
                  <a:cubicBezTo>
                    <a:pt x="900" y="1707"/>
                    <a:pt x="792" y="1459"/>
                    <a:pt x="885" y="1226"/>
                  </a:cubicBezTo>
                  <a:cubicBezTo>
                    <a:pt x="967" y="1050"/>
                    <a:pt x="1130" y="944"/>
                    <a:pt x="1305" y="944"/>
                  </a:cubicBezTo>
                  <a:close/>
                  <a:moveTo>
                    <a:pt x="1474" y="1"/>
                  </a:moveTo>
                  <a:lnTo>
                    <a:pt x="172" y="543"/>
                  </a:lnTo>
                  <a:lnTo>
                    <a:pt x="1" y="1939"/>
                  </a:lnTo>
                  <a:lnTo>
                    <a:pt x="1118" y="2792"/>
                  </a:lnTo>
                  <a:lnTo>
                    <a:pt x="2420" y="2249"/>
                  </a:lnTo>
                  <a:lnTo>
                    <a:pt x="2591" y="854"/>
                  </a:lnTo>
                  <a:lnTo>
                    <a:pt x="14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6"/>
                <a:buFont typeface="Arial"/>
                <a:buNone/>
              </a:pPr>
              <a:r>
                <a:t/>
              </a:r>
              <a:endParaRPr b="0" i="0" sz="15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3" name="Google Shape;253;p33"/>
          <p:cNvSpPr txBox="1"/>
          <p:nvPr/>
        </p:nvSpPr>
        <p:spPr>
          <a:xfrm>
            <a:off x="2929246" y="176460"/>
            <a:ext cx="58632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Описание прототипа продукта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3"/>
          <p:cNvSpPr txBox="1"/>
          <p:nvPr/>
        </p:nvSpPr>
        <p:spPr>
          <a:xfrm>
            <a:off x="247451" y="775727"/>
            <a:ext cx="8646600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данный момент система состоит из одного устройства в которое входит: датчик инерциальной навигации, микроконтроллер, стабилизатор, аккумулятор. Данные передаются передаются по Wi-Fi, и статически анализируются. Работу приложения по анализу данных вы можете увидеть ниже.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nimok_ekrana_ot_2023-10-23_21-58-21.png" id="255" name="Google Shape;255;p33"/>
          <p:cNvPicPr preferRelativeResize="0"/>
          <p:nvPr/>
        </p:nvPicPr>
        <p:blipFill rotWithShape="1">
          <a:blip r:embed="rId3">
            <a:alphaModFix/>
          </a:blip>
          <a:srcRect b="25446" l="40302" r="9866" t="31038"/>
          <a:stretch/>
        </p:blipFill>
        <p:spPr>
          <a:xfrm>
            <a:off x="332033" y="1818193"/>
            <a:ext cx="3349013" cy="1347607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411"/>
              </a:srgbClr>
            </a:outerShdw>
          </a:effectLst>
        </p:spPr>
      </p:pic>
      <p:pic>
        <p:nvPicPr>
          <p:cNvPr descr="Snimok_ekrana_ot_2023-10-23_22-03-05.png" id="256" name="Google Shape;256;p33"/>
          <p:cNvPicPr preferRelativeResize="0"/>
          <p:nvPr/>
        </p:nvPicPr>
        <p:blipFill rotWithShape="1">
          <a:blip r:embed="rId4">
            <a:alphaModFix/>
          </a:blip>
          <a:srcRect b="30644" l="36406" r="10044" t="29975"/>
          <a:stretch/>
        </p:blipFill>
        <p:spPr>
          <a:xfrm>
            <a:off x="332032" y="3297349"/>
            <a:ext cx="3343810" cy="113307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411"/>
              </a:srgbClr>
            </a:outerShdw>
          </a:effectLst>
        </p:spPr>
      </p:pic>
      <p:sp>
        <p:nvSpPr>
          <p:cNvPr id="257" name="Google Shape;257;p33"/>
          <p:cNvSpPr txBox="1"/>
          <p:nvPr/>
        </p:nvSpPr>
        <p:spPr>
          <a:xfrm>
            <a:off x="799582" y="4579850"/>
            <a:ext cx="2408710" cy="276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траектории движения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54971" y="1858857"/>
            <a:ext cx="4455677" cy="2505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/>
        </p:nvSpPr>
        <p:spPr>
          <a:xfrm>
            <a:off x="1532238" y="176460"/>
            <a:ext cx="72603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Основные технические параметры продукта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308919" y="812185"/>
            <a:ext cx="8587800" cy="175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Комплекс отслеживания движений будет состоять трех устройств, размещаемых на лодыжках и туловище. Предполагаемая компоновка устройства будет состоять из датчика инерциальной навигации (возможные модели: BNO085 или MPU9250), микроконтроллера ESP8266, стабилизатора, аккумулятора (500 А·ч – должно хватить на 5 часов за счет передачи данных по bluetooth), корпуса и нескольких светодиодов для индикации производимых процедур. Главными плюсами конструкции являются компактность, частота передачи данных, интерференция с различными системами (возможность использования гибридного метода анализа положения). Из-за зашумленных данных получаемых с датчика IMU приходится применять различные фильтры и методы для получения данных о действительной позиции конечности, поэтому разрабатывается приложение анализа позиции, которое будет внедряться в различные системы.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sun9-5.userapi.com/impg/TstfuZDwGmkXwCqy0e1DIfX8PneRlgshkiavew/pSJKItwFSAo.jpg?size=2560x1920&amp;quality=95&amp;sign=df1c15fc988022ddef2170241d92179c&amp;type=album" id="265" name="Google Shape;265;p34"/>
          <p:cNvPicPr preferRelativeResize="0"/>
          <p:nvPr/>
        </p:nvPicPr>
        <p:blipFill rotWithShape="1">
          <a:blip r:embed="rId3">
            <a:alphaModFix/>
          </a:blip>
          <a:srcRect b="28839" l="15614" r="619" t="0"/>
          <a:stretch/>
        </p:blipFill>
        <p:spPr>
          <a:xfrm>
            <a:off x="5299516" y="2986791"/>
            <a:ext cx="2997203" cy="1718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33.userapi.com/impg/29uUdFqkXR1My0UFNAcghEYparqK_iwMHeHxQg/66u7RRretew.jpg?size=1620x2160&amp;quality=95&amp;sign=bca0a3df417892d5e449bbcd700575a9&amp;type=album" id="266" name="Google Shape;26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23159" y="2830943"/>
            <a:ext cx="1576267" cy="2030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" name="Google Shape;271;p35"/>
          <p:cNvGraphicFramePr/>
          <p:nvPr/>
        </p:nvGraphicFramePr>
        <p:xfrm>
          <a:off x="168763" y="52320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{B8BFFEBB-AE90-4D32-8D94-E7C6C8FC8997}</a:tableStyleId>
              </a:tblPr>
              <a:tblGrid>
                <a:gridCol w="2029450"/>
                <a:gridCol w="2795825"/>
                <a:gridCol w="1885450"/>
                <a:gridCol w="2097650"/>
              </a:tblGrid>
              <a:tr h="43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Название конкурентов/ аналогов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Описание аналога (характеристики)</a:t>
                      </a:r>
                      <a:endParaRPr sz="1300" u="none" cap="none" strike="noStrike"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Преимущества</a:t>
                      </a:r>
                      <a:endParaRPr sz="1300" u="none" cap="none" strike="noStrike"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Недостатки</a:t>
                      </a:r>
                      <a:endParaRPr sz="1300" u="none" cap="none" strike="noStrike"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0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Трекер Vive 3.0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ru" sz="1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https://htc-online.ru/catalog/vive-accessories/treker-vive-3-0/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от производителя: 11 990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на рынке РФ: 19 990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точность отслеживания движений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может отследить движения туловища на беговой дорожке</a:t>
                      </a:r>
                      <a:endParaRPr b="1" i="1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−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потеря ориентации при креплении на нижние конечности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−"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требуется базовая станция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−"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ограниченная совместимость</a:t>
                      </a:r>
                      <a:endParaRPr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ru" sz="1000" u="none" cap="none" strike="noStrike">
                          <a:solidFill>
                            <a:srgbClr val="1414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Система Kat Loco S</a:t>
                      </a:r>
                      <a:endParaRPr b="0" sz="1000" u="none" cap="none" strike="noStrike">
                        <a:solidFill>
                          <a:srgbClr val="1414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ru" sz="1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https://virtuality.club/store/sistemi-pozicionnogo-trekinga/trekeri-i-datchiki/komplekt-datchikov-dvizhenija-kat-loco-s/</a:t>
                      </a:r>
                      <a:endParaRPr b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414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от производителя: 23 990</a:t>
                      </a:r>
                      <a:endParaRPr sz="10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414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на рынке РФ: 49 990</a:t>
                      </a:r>
                      <a:endParaRPr sz="1000" u="none" cap="none" strike="noStrike">
                        <a:solidFill>
                          <a:srgbClr val="1414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0" lang="ru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стабильность сигнала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0" lang="ru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легкость настройки</a:t>
                      </a:r>
                      <a:endParaRPr sz="1000" u="none" cap="none" strike="noStrike"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52400" lvl="0" marL="152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−"/>
                      </a:pPr>
                      <a:r>
                        <a:rPr b="1" i="1" lang="ru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потеря в пространстве на подвижных платформах</a:t>
                      </a:r>
                      <a:endParaRPr b="1" i="1" sz="1000" u="none" cap="none" strike="noStrike"/>
                    </a:p>
                    <a:p>
                      <a:pPr indent="-152400" lvl="0" marL="152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−"/>
                      </a:pPr>
                      <a:r>
                        <a:rPr b="0" lang="ru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требования к методике ходьбы (высокий шаг)</a:t>
                      </a:r>
                      <a:endParaRPr sz="1000" u="none" cap="none" strike="noStrike"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1"/>
                          </a:solidFill>
                        </a:rPr>
                        <a:t>Kat Shoes 2.0 - Kat Walk C</a:t>
                      </a:r>
                      <a:endParaRPr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0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https://virtual-ghost.com/product/kat-shoes-2-0/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1"/>
                          </a:solidFill>
                        </a:rPr>
                        <a:t>Цена от производителя: 15 990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414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на рынке РФ: 24 000</a:t>
                      </a:r>
                      <a:endParaRPr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0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 точность отслеживания движений на скользящей дорожке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−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</a:rPr>
                        <a:t>работает только на скользящей дорожке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−"/>
                      </a:pPr>
                      <a:r>
                        <a:rPr lang="ru" sz="1000" u="none" cap="none" strike="noStrike">
                          <a:solidFill>
                            <a:schemeClr val="dk1"/>
                          </a:solidFill>
                        </a:rPr>
                        <a:t>большие требование к качеству подвижной платформы</a:t>
                      </a:r>
                      <a:endParaRPr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1"/>
                          </a:solidFill>
                        </a:rPr>
                        <a:t>Камеры захвата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rgbClr val="1414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Noto Sans Symbols"/>
                        <a:buChar char="✔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может отследить движения ног на беговой дорожке</a:t>
                      </a:r>
                      <a:endParaRPr b="1" i="1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−"/>
                      </a:pPr>
                      <a:r>
                        <a:rPr b="1" i="1" lang="ru" sz="1000" u="none" cap="none" strike="noStrike">
                          <a:solidFill>
                            <a:schemeClr val="dk1"/>
                          </a:solidFill>
                        </a:rPr>
                        <a:t>при изменении освещения происходит потеря ориентации</a:t>
                      </a:r>
                      <a:endParaRPr/>
                    </a:p>
                  </a:txBody>
                  <a:tcPr marT="17150" marB="171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2" name="Google Shape;272;p35"/>
          <p:cNvSpPr txBox="1"/>
          <p:nvPr/>
        </p:nvSpPr>
        <p:spPr>
          <a:xfrm>
            <a:off x="5926913" y="0"/>
            <a:ext cx="3050225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167812" y="4343299"/>
            <a:ext cx="880837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Вывод: Есть аналоги способные отслеживать на беговой дорожке движения туловища, но не способные отследить движения ног. В этом случае появляется нежелательная возможность управления скоростью дорожки положением туловища, из-за этого теряется естественность шага.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/>
          <p:nvPr/>
        </p:nvSpPr>
        <p:spPr>
          <a:xfrm>
            <a:off x="2637413" y="335990"/>
            <a:ext cx="38691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0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Финансовая модель проекта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p36"/>
          <p:cNvGraphicFramePr/>
          <p:nvPr/>
        </p:nvGraphicFramePr>
        <p:xfrm>
          <a:off x="724275" y="912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{551976D9-ECFF-4B87-8962-B9BB3C9C8615}</a:tableStyleId>
              </a:tblPr>
              <a:tblGrid>
                <a:gridCol w="716800"/>
                <a:gridCol w="2742450"/>
                <a:gridCol w="3852575"/>
              </a:tblGrid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№</a:t>
                      </a:r>
                      <a:endParaRPr b="1"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Статья расходов</a:t>
                      </a:r>
                      <a:endParaRPr b="1"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Сумма</a:t>
                      </a:r>
                      <a:endParaRPr b="1"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15550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Разработка и запуск продукта</a:t>
                      </a:r>
                      <a:endParaRPr b="1"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hMerge="1"/>
                <a:tc hMerge="1"/>
              </a:tr>
              <a:tr h="4682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Инерциальный датчики для сравнения моделей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54 000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Микрокантроллер ESP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6 000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3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Аккумулятор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15000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4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Стабилизатор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9000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5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Корпус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12000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6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Доставка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9000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1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7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Разработка програмного обеспечения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2000000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8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Рабочие компьютеры - 7 шт.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350000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9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Бегавая дорожка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100000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5550">
                <a:tc gridSpan="2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ИТОГО:</a:t>
                      </a:r>
                      <a:endParaRPr b="1"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2 555 000</a:t>
                      </a:r>
                      <a:endParaRPr sz="1000"/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/>
        </p:nvSpPr>
        <p:spPr>
          <a:xfrm>
            <a:off x="4311600" y="374570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0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Финансовая модель проекта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p37"/>
          <p:cNvGraphicFramePr/>
          <p:nvPr/>
        </p:nvGraphicFramePr>
        <p:xfrm>
          <a:off x="587352" y="95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{551976D9-ECFF-4B87-8962-B9BB3C9C8615}</a:tableStyleId>
              </a:tblPr>
              <a:tblGrid>
                <a:gridCol w="505525"/>
                <a:gridCol w="1003950"/>
                <a:gridCol w="1371125"/>
                <a:gridCol w="1055600"/>
                <a:gridCol w="436000"/>
                <a:gridCol w="436000"/>
                <a:gridCol w="436000"/>
                <a:gridCol w="436000"/>
                <a:gridCol w="436000"/>
                <a:gridCol w="436000"/>
                <a:gridCol w="436000"/>
                <a:gridCol w="436000"/>
                <a:gridCol w="436000"/>
                <a:gridCol w="436000"/>
              </a:tblGrid>
              <a:tr h="142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№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Статья расходов / доходов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2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3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4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5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6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7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8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9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10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11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12 мес.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71175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ПОСТОЯННЫЕ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78AB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Техподдержка 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Сборщик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Разработчик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Расчётный счёт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</a:t>
                      </a:r>
                      <a:r>
                        <a:rPr lang="ru" sz="500"/>
                        <a:t>м</a:t>
                      </a:r>
                      <a:r>
                        <a:rPr lang="ru" sz="500" u="none" cap="none" strike="noStrike"/>
                        <a:t>мунальные услуги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Аренда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Приёмщик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Заказ производства печатных плат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3600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7200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14400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Доставка печатных плат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ПОСТОЯННЫЕ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95600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99200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106400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120800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63500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ПЕРЕМЕННЫЕ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78AB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Налоги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9780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19740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39840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79500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Налоги на ЗП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/>
                        <a:t>Комплектующие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48000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192000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Размещение реклама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Создание рекламы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Доставка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Непредвиденные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16300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32900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66400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Заказ производства печатных плат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3600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7200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14400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28800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Доставка печатных плат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ПЕРЕМЕННЫЕ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309180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388740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548340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866100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148075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РАСХОДЫ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404780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487940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654740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986900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63500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ДОХОДЫ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78AB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423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Стоимость продукта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Количество клиентов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ДОХОДЫ С КЛИЕНТОВ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320000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640000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1280000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1423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Стоимость рекламы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3 000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3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Количество рекламодателей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1175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ДОХОДЫ С РЕКЛАМЫ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14235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ОБОРОТ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163000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329000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664000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1325000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  <a:tr h="14235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ПРИБЫЛЬ</a:t>
                      </a:r>
                      <a:endParaRPr/>
                    </a:p>
                  </a:txBody>
                  <a:tcPr marT="0" marB="0" marR="9525" marL="95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-451 680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-610 620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-601 360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-263 260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74 840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412 940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751 040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1 089 140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1 427 240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1 765 340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2 103 440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2 441 540</a:t>
                      </a:r>
                      <a:endParaRPr/>
                    </a:p>
                  </a:txBody>
                  <a:tcPr marT="0" marB="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B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6397133" y="303531"/>
            <a:ext cx="2539245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291" name="Google Shape;291;p38"/>
          <p:cNvGrpSpPr/>
          <p:nvPr/>
        </p:nvGrpSpPr>
        <p:grpSpPr>
          <a:xfrm>
            <a:off x="1841276" y="1504689"/>
            <a:ext cx="1931323" cy="2146554"/>
            <a:chOff x="2470668" y="909957"/>
            <a:chExt cx="1931323" cy="2385060"/>
          </a:xfrm>
        </p:grpSpPr>
        <p:sp>
          <p:nvSpPr>
            <p:cNvPr id="292" name="Google Shape;292;p38"/>
            <p:cNvSpPr/>
            <p:nvPr/>
          </p:nvSpPr>
          <p:spPr>
            <a:xfrm>
              <a:off x="2470668" y="2773317"/>
              <a:ext cx="1931323" cy="5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475" lIns="48975" spcFirstLastPara="1" rIns="48975" wrap="square" tIns="24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Побединский Дмитрий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Капитан команды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s://sun9-60.userapi.com/impg/wX_DQxRYtuDOU7vk_U-bLQ03Ctqey1FAXQEhCQ/TzzCIWPbAJ4.jpg?size=512x720&amp;quality=95&amp;sign=8927031d918d2c8eefb279927714a658&amp;type=album" id="293" name="Google Shape;293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42275" y="909957"/>
              <a:ext cx="1188110" cy="18564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4" name="Google Shape;294;p38"/>
          <p:cNvGrpSpPr/>
          <p:nvPr/>
        </p:nvGrpSpPr>
        <p:grpSpPr>
          <a:xfrm>
            <a:off x="4042925" y="1512784"/>
            <a:ext cx="1616963" cy="2119711"/>
            <a:chOff x="4992802" y="905285"/>
            <a:chExt cx="1543233" cy="2355235"/>
          </a:xfrm>
        </p:grpSpPr>
        <p:sp>
          <p:nvSpPr>
            <p:cNvPr id="295" name="Google Shape;295;p38"/>
            <p:cNvSpPr/>
            <p:nvPr/>
          </p:nvSpPr>
          <p:spPr>
            <a:xfrm>
              <a:off x="4992802" y="2766377"/>
              <a:ext cx="1543233" cy="4941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475" lIns="48975" spcFirstLastPara="1" rIns="48975" wrap="square" tIns="24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Махнатеев Степан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Разработчик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s://sun9-52.userapi.com/impg/NRvuWD0VF0DIK4UuzV3gQAxFM2CDRHHCnKZ3Vg/1n_2zlx9rt8.jpg?size=512x720&amp;quality=95&amp;sign=90f3b18bc1cbf78921d9df33fb3da679&amp;type=album" id="296" name="Google Shape;296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68869" y="905285"/>
              <a:ext cx="1191100" cy="18610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7" name="Google Shape;297;p38"/>
          <p:cNvGrpSpPr/>
          <p:nvPr/>
        </p:nvGrpSpPr>
        <p:grpSpPr>
          <a:xfrm>
            <a:off x="5930214" y="1498637"/>
            <a:ext cx="1159850" cy="2132078"/>
            <a:chOff x="7368100" y="802391"/>
            <a:chExt cx="1159850" cy="2132078"/>
          </a:xfrm>
        </p:grpSpPr>
        <p:sp>
          <p:nvSpPr>
            <p:cNvPr id="298" name="Google Shape;298;p38"/>
            <p:cNvSpPr/>
            <p:nvPr/>
          </p:nvSpPr>
          <p:spPr>
            <a:xfrm>
              <a:off x="7368100" y="2489740"/>
              <a:ext cx="1159850" cy="444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475" lIns="48975" spcFirstLastPara="1" rIns="48975" wrap="square" tIns="24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Захаров Влад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Разработчик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9" name="Google Shape;299;p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68100" y="802391"/>
              <a:ext cx="1159850" cy="16736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0" name="Google Shape;300;p38"/>
          <p:cNvGrpSpPr/>
          <p:nvPr/>
        </p:nvGrpSpPr>
        <p:grpSpPr>
          <a:xfrm>
            <a:off x="7360390" y="1508863"/>
            <a:ext cx="1670155" cy="2117579"/>
            <a:chOff x="7455703" y="818931"/>
            <a:chExt cx="1670155" cy="2117579"/>
          </a:xfrm>
        </p:grpSpPr>
        <p:pic>
          <p:nvPicPr>
            <p:cNvPr id="301" name="Google Shape;301;p38"/>
            <p:cNvPicPr preferRelativeResize="0"/>
            <p:nvPr/>
          </p:nvPicPr>
          <p:blipFill rotWithShape="1">
            <a:blip r:embed="rId6">
              <a:alphaModFix/>
            </a:blip>
            <a:srcRect b="0" l="10675" r="7140" t="17675"/>
            <a:stretch/>
          </p:blipFill>
          <p:spPr>
            <a:xfrm>
              <a:off x="7697594" y="818931"/>
              <a:ext cx="1186375" cy="167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" name="Google Shape;302;p38"/>
            <p:cNvSpPr/>
            <p:nvPr/>
          </p:nvSpPr>
          <p:spPr>
            <a:xfrm>
              <a:off x="7455703" y="2491781"/>
              <a:ext cx="1670155" cy="444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475" lIns="48975" spcFirstLastPara="1" rIns="48975" wrap="square" tIns="24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Епанешникова Анна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Спикер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38"/>
          <p:cNvGrpSpPr/>
          <p:nvPr/>
        </p:nvGrpSpPr>
        <p:grpSpPr>
          <a:xfrm>
            <a:off x="112308" y="1502910"/>
            <a:ext cx="1458642" cy="2137679"/>
            <a:chOff x="342580" y="816050"/>
            <a:chExt cx="1458642" cy="2137679"/>
          </a:xfrm>
        </p:grpSpPr>
        <p:sp>
          <p:nvSpPr>
            <p:cNvPr id="304" name="Google Shape;304;p38"/>
            <p:cNvSpPr/>
            <p:nvPr/>
          </p:nvSpPr>
          <p:spPr>
            <a:xfrm>
              <a:off x="342580" y="2484229"/>
              <a:ext cx="1458642" cy="4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475" lIns="48975" spcFirstLastPara="1" rIns="48975" wrap="square" tIns="24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Патутин Кирилл</a:t>
              </a:r>
              <a:endParaRPr b="1" i="0" sz="14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Наставник команды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5" name="Google Shape;305;p3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1963" y="816050"/>
              <a:ext cx="1159876" cy="16707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2426" y="456526"/>
            <a:ext cx="1333778" cy="643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6211" y="411547"/>
            <a:ext cx="1505872" cy="64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1600" y="369225"/>
            <a:ext cx="1166760" cy="8125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9"/>
          <p:cNvSpPr txBox="1"/>
          <p:nvPr/>
        </p:nvSpPr>
        <p:spPr>
          <a:xfrm>
            <a:off x="116850" y="4490775"/>
            <a:ext cx="43548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«Step by step»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4" name="Google Shape;314;p39"/>
          <p:cNvSpPr txBox="1"/>
          <p:nvPr/>
        </p:nvSpPr>
        <p:spPr>
          <a:xfrm>
            <a:off x="1243728" y="2275565"/>
            <a:ext cx="70242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Спасибо за внимание!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01984" y="412953"/>
            <a:ext cx="739609" cy="725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