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4" r:id="rId5"/>
    <p:sldId id="265" r:id="rId6"/>
    <p:sldId id="261" r:id="rId7"/>
    <p:sldId id="262" r:id="rId8"/>
    <p:sldId id="260" r:id="rId9"/>
    <p:sldId id="268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E46228"/>
    <a:srgbClr val="DE581C"/>
    <a:srgbClr val="FF6A21"/>
    <a:srgbClr val="0D0D0E"/>
    <a:srgbClr val="FBA919"/>
    <a:srgbClr val="FF7235"/>
    <a:srgbClr val="F35E1F"/>
    <a:srgbClr val="FF7614"/>
    <a:srgbClr val="FBA612"/>
    <a:srgbClr val="C2E9F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53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-630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46E6227-5F19-49CF-9C2B-3AC81E9DD3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601776A9-B392-451C-BA3E-9BA48ECDF5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798838BD-F42D-4BB9-8B63-A4BA064E3A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09.07.2024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83DE0AA7-C72A-4915-A40F-B4FCF9257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91995AAB-6D92-4C65-9688-BE77B9AA9D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45599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A7D0507-3CE2-45C7-8746-83EBCC461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ADF15C3F-B725-4727-A6B1-0034C80D4B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20898CDE-ABAB-4C3E-8136-96BA03890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09.07.2024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E92DB3D-ED8B-404E-A9EC-B0CCE41624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9B5EAAEB-9071-4BA4-9B3C-B45BD747F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304739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6C515FA-8BA4-4C41-B9FC-F58BBC6A83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C6F94C53-855B-49FA-A413-552C2E6787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DFFC11A9-4083-428A-B4B0-E93A464307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09.07.2024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E19E1879-58DD-4A5C-8F86-64A7AC227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1F401BFE-3768-470B-BDDA-DB0E22736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81571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B11A64D-C7A2-4906-B1C7-F5CF52691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3A8B9AF2-2AAD-4490-82A0-8D6839BBE3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1F34F2F6-3ADB-492E-B740-032A318CEF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A4D3A316-1A47-48B7-A181-5717DEDEE0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09.07.2024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CCFFCA31-D1B9-4ABF-A904-58173644B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592EF9CC-E480-4C57-A913-34731B3F5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96372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6F7BD07-44CE-488F-AFC9-25E997400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97A12D62-274A-4EFF-8D4B-8D977A3B2A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3760C5F0-7B2B-4096-A882-5EA97CFA5B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CCC250C6-620B-4DA5-87E8-E3F98E4BB5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5A84A89B-48D2-4D8C-A133-52CF40ACC5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A9F8A54E-8AAA-40DE-A139-5E98FCA2DC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09.07.2024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B6F99650-CCA5-44C6-B87A-7265C984DC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71F83780-97BD-4FEE-81AF-71FAB4709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107798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819D2DF-A046-426C-88EB-44A5E1FF9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7A672F3C-505A-4607-A506-0398F255B4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09.07.2024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97F5A792-B24C-48F8-8EF0-0DCB567803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65261BB1-309C-4630-AEFC-F0BAC6C1F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83461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C0D4707A-1BAB-4814-A20A-743BBE3AAD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09.07.2024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7C8A1048-C740-4886-BCDC-658360F22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8B428A52-86B4-49E1-A91F-7A533EC5A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81030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92BBEC4-B78E-4510-9A5B-87C83FCD9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88BB0C58-E4D1-4E4D-B4A1-71A50509FF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A3EB7AC4-31A6-48E5-BE9C-FDEC677A78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B289A8FD-187A-4898-BD40-C688AFF21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09.07.2024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91765B41-4754-4962-A1E7-3DD1A8C17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BF1D8E7A-6367-4184-A818-68613F65F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36923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5F78B44-BB9C-4DF5-BDCA-8B4929788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DF8C6CBC-78E9-4264-8D0F-95A0B89C8E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65EB8AA0-9B89-47F3-85A6-438C5AA9B5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26B9CE29-A0D9-4D3E-834F-C0022D284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09.07.2024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781D99CE-2F0A-4C28-8509-8AA332B41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83216C0D-27F3-4E48-97FE-5D975FA35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82508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745BB23-CA74-476B-8D6A-C140EF693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F04B699F-6CC5-4596-83F6-B04CE8BEC3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C162167-14CD-4D8F-BAA4-563C1D016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09.07.2024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2DD52F95-F552-4B59-B65E-D7A1D82BC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0D19D52E-50D1-46A1-96A9-2AF1C33E7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323285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3061D493-C06A-4E40-99E9-83ECEB8275B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4905860D-4084-4474-A034-1DC60C034D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49C59D0-9288-4B67-BE2C-15717D1EC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9E8FC-189E-4963-A33C-721CC7963D36}" type="datetimeFigureOut">
              <a:rPr lang="ru-RU" smtClean="0"/>
              <a:pPr/>
              <a:t>09.07.2024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988155DC-9688-44AB-800F-7C32AD227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FF07FA75-A6B5-4DDB-90AA-C94D3A9C4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19605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9DE1F1B-9429-4EE6-88D4-91F3C3E36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D8562A48-65A2-4C72-A604-72CE2CB996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4245FAAC-148A-4FFF-B1BE-6B62CF9C5F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19E8FC-189E-4963-A33C-721CC7963D36}" type="datetimeFigureOut">
              <a:rPr lang="ru-RU" smtClean="0"/>
              <a:pPr/>
              <a:t>09.07.2024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B6EA84EF-E2E0-4A10-9833-FD6BE09628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1E5C6EC1-9AC9-495F-887C-44FBBA594A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5DA715-00FA-43B4-8B79-C46F718EE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96752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EC68C24E-C6F0-4C62-90EC-726E2662026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CBA0BD4C-5991-474B-AA25-DFF9E577208C}"/>
              </a:ext>
            </a:extLst>
          </p:cNvPr>
          <p:cNvSpPr txBox="1"/>
          <p:nvPr/>
        </p:nvSpPr>
        <p:spPr>
          <a:xfrm>
            <a:off x="406860" y="3608984"/>
            <a:ext cx="20977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BF788298-E1D7-42C3-9D1F-A7666EB9DB4F}"/>
              </a:ext>
            </a:extLst>
          </p:cNvPr>
          <p:cNvSpPr txBox="1"/>
          <p:nvPr/>
        </p:nvSpPr>
        <p:spPr>
          <a:xfrm>
            <a:off x="406859" y="4070649"/>
            <a:ext cx="723007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Разработка зарядного устройства от электромагнитного поля высоковольтных ЛЭП для инженерных БПЛА</a:t>
            </a:r>
          </a:p>
          <a:p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75393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62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: скругленные углы 4">
            <a:extLst>
              <a:ext uri="{FF2B5EF4-FFF2-40B4-BE49-F238E27FC236}">
                <a16:creationId xmlns="" xmlns:a16="http://schemas.microsoft.com/office/drawing/2014/main" id="{66362A82-7860-4B7E-B973-78D68E1CD467}"/>
              </a:ext>
            </a:extLst>
          </p:cNvPr>
          <p:cNvSpPr/>
          <p:nvPr/>
        </p:nvSpPr>
        <p:spPr>
          <a:xfrm>
            <a:off x="428057" y="1941426"/>
            <a:ext cx="5477443" cy="4564149"/>
          </a:xfrm>
          <a:prstGeom prst="roundRect">
            <a:avLst>
              <a:gd name="adj" fmla="val 381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B4301269-D04E-4D39-8A7A-7ABE850E342A}"/>
              </a:ext>
            </a:extLst>
          </p:cNvPr>
          <p:cNvSpPr txBox="1"/>
          <p:nvPr/>
        </p:nvSpPr>
        <p:spPr>
          <a:xfrm>
            <a:off x="428057" y="247438"/>
            <a:ext cx="1091342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</a:rPr>
              <a:t>ПРОДУКТ С ОПИСАНИЕМ ГОТОВНОСТИ ВЫХОДА НА РЫНОК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32E99D9D-3283-48AA-BBAB-F0280C197AA0}"/>
              </a:ext>
            </a:extLst>
          </p:cNvPr>
          <p:cNvSpPr txBox="1"/>
          <p:nvPr/>
        </p:nvSpPr>
        <p:spPr>
          <a:xfrm>
            <a:off x="750794" y="2200511"/>
            <a:ext cx="4402231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/>
              <a:t>Беспилотный летательный аппарат с функцией беспроводной зарядки от высоковольтных ЛЭП.</a:t>
            </a:r>
          </a:p>
          <a:p>
            <a:r>
              <a:rPr lang="ru-RU" sz="2400" dirty="0"/>
              <a:t>Электромагнитные поля создаваемые высоковольтными ЛЭП способны в достаточной степени обеспечить автономность БПЛА.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="" xmlns:a16="http://schemas.microsoft.com/office/drawing/2014/main" id="{7A6009D3-CDB0-46B6-AEC2-91039E19D6A7}"/>
              </a:ext>
            </a:extLst>
          </p:cNvPr>
          <p:cNvSpPr/>
          <p:nvPr/>
        </p:nvSpPr>
        <p:spPr>
          <a:xfrm>
            <a:off x="6096000" y="1941426"/>
            <a:ext cx="5477443" cy="4564149"/>
          </a:xfrm>
          <a:prstGeom prst="roundRect">
            <a:avLst>
              <a:gd name="adj" fmla="val 381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9600B8C2-B808-4D2C-BB26-4AE936A6FEF3}"/>
              </a:ext>
            </a:extLst>
          </p:cNvPr>
          <p:cNvSpPr txBox="1"/>
          <p:nvPr/>
        </p:nvSpPr>
        <p:spPr>
          <a:xfrm>
            <a:off x="6228237" y="2200511"/>
            <a:ext cx="5113244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00000"/>
                </a:solidFill>
              </a:rPr>
              <a:t>Планируемый срок выхода на рынок:</a:t>
            </a:r>
          </a:p>
          <a:p>
            <a:endParaRPr lang="ru-RU" sz="2400" dirty="0">
              <a:solidFill>
                <a:srgbClr val="000000"/>
              </a:solidFill>
            </a:endParaRPr>
          </a:p>
          <a:p>
            <a:r>
              <a:rPr lang="ru-RU" sz="2400" dirty="0">
                <a:solidFill>
                  <a:srgbClr val="000000"/>
                </a:solidFill>
              </a:rPr>
              <a:t>декабрь 2024 год – Разработка оптимальной схемы беспроводной зарядки БПЛА;</a:t>
            </a:r>
          </a:p>
          <a:p>
            <a:endParaRPr lang="ru-RU" sz="2400" dirty="0">
              <a:solidFill>
                <a:srgbClr val="000000"/>
              </a:solidFill>
            </a:endParaRPr>
          </a:p>
          <a:p>
            <a:r>
              <a:rPr lang="ru-RU" sz="2400" dirty="0">
                <a:solidFill>
                  <a:srgbClr val="000000"/>
                </a:solidFill>
              </a:rPr>
              <a:t>декабрь 2025 год – Окончание модельных испытаний;</a:t>
            </a:r>
          </a:p>
          <a:p>
            <a:endParaRPr lang="ru-RU" sz="2400" dirty="0">
              <a:solidFill>
                <a:srgbClr val="000000"/>
              </a:solidFill>
            </a:endParaRPr>
          </a:p>
          <a:p>
            <a:r>
              <a:rPr lang="ru-RU" sz="2400" dirty="0">
                <a:solidFill>
                  <a:srgbClr val="000000"/>
                </a:solidFill>
              </a:rPr>
              <a:t>2027 год выход на рынок.</a:t>
            </a:r>
            <a:endParaRPr lang="ru-RU" sz="2400" dirty="0"/>
          </a:p>
        </p:txBody>
      </p:sp>
    </p:spTree>
    <p:extLst>
      <p:ext uri="{BB962C8B-B14F-4D97-AF65-F5344CB8AC3E}">
        <p14:creationId xmlns="" xmlns:p14="http://schemas.microsoft.com/office/powerpoint/2010/main" val="14940744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250C0FFF-994F-4DEB-972E-14103AA8C11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E0E27502-ED1B-412E-9CAD-05D773FF8BF3}"/>
              </a:ext>
            </a:extLst>
          </p:cNvPr>
          <p:cNvSpPr txBox="1"/>
          <p:nvPr/>
        </p:nvSpPr>
        <p:spPr>
          <a:xfrm>
            <a:off x="609601" y="237119"/>
            <a:ext cx="106600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</a:rPr>
              <a:t>АНАЛИЗ КОНКУРЕНТНОЙ СРЕДЫ ПРОЕКТА</a:t>
            </a:r>
          </a:p>
        </p:txBody>
      </p:sp>
      <p:graphicFrame>
        <p:nvGraphicFramePr>
          <p:cNvPr id="2" name="Таблица 2">
            <a:extLst>
              <a:ext uri="{FF2B5EF4-FFF2-40B4-BE49-F238E27FC236}">
                <a16:creationId xmlns="" xmlns:a16="http://schemas.microsoft.com/office/drawing/2014/main" id="{3410B433-00ED-4DFA-A642-B640329551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561472052"/>
              </p:ext>
            </p:extLst>
          </p:nvPr>
        </p:nvGraphicFramePr>
        <p:xfrm>
          <a:off x="695324" y="1212014"/>
          <a:ext cx="10844404" cy="472244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026730">
                  <a:extLst>
                    <a:ext uri="{9D8B030D-6E8A-4147-A177-3AD203B41FA5}">
                      <a16:colId xmlns="" xmlns:a16="http://schemas.microsoft.com/office/drawing/2014/main" val="3478958516"/>
                    </a:ext>
                  </a:extLst>
                </a:gridCol>
                <a:gridCol w="2947077">
                  <a:extLst>
                    <a:ext uri="{9D8B030D-6E8A-4147-A177-3AD203B41FA5}">
                      <a16:colId xmlns="" xmlns:a16="http://schemas.microsoft.com/office/drawing/2014/main" val="3189750608"/>
                    </a:ext>
                  </a:extLst>
                </a:gridCol>
                <a:gridCol w="1871365">
                  <a:extLst>
                    <a:ext uri="{9D8B030D-6E8A-4147-A177-3AD203B41FA5}">
                      <a16:colId xmlns="" xmlns:a16="http://schemas.microsoft.com/office/drawing/2014/main" val="1957923723"/>
                    </a:ext>
                  </a:extLst>
                </a:gridCol>
                <a:gridCol w="2999232">
                  <a:extLst>
                    <a:ext uri="{9D8B030D-6E8A-4147-A177-3AD203B41FA5}">
                      <a16:colId xmlns="" xmlns:a16="http://schemas.microsoft.com/office/drawing/2014/main" val="968166989"/>
                    </a:ext>
                  </a:extLst>
                </a:gridCol>
              </a:tblGrid>
              <a:tr h="1800326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Критерии сравнения</a:t>
                      </a:r>
                    </a:p>
                  </a:txBody>
                  <a:tcPr anchor="ctr">
                    <a:solidFill>
                      <a:srgbClr val="E4622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Проект </a:t>
                      </a:r>
                    </a:p>
                    <a:p>
                      <a:pPr algn="ctr"/>
                      <a:r>
                        <a:rPr lang="ru-RU" sz="1600" b="0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Разработка зарядного устройства от электромагнитного поля высоковольтных ЛЭП для инженерных БПЛА</a:t>
                      </a:r>
                      <a:endParaRPr lang="ru-RU" sz="1600" dirty="0"/>
                    </a:p>
                  </a:txBody>
                  <a:tcPr anchor="ctr">
                    <a:solidFill>
                      <a:srgbClr val="E4622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БПЛА конвертного типа</a:t>
                      </a:r>
                    </a:p>
                  </a:txBody>
                  <a:tcPr anchor="ctr">
                    <a:solidFill>
                      <a:srgbClr val="E4622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БПЛА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самолётного типа</a:t>
                      </a:r>
                    </a:p>
                  </a:txBody>
                  <a:tcPr anchor="ctr">
                    <a:solidFill>
                      <a:srgbClr val="E4622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738393633"/>
                  </a:ext>
                </a:extLst>
              </a:tr>
              <a:tr h="951072">
                <a:tc>
                  <a:txBody>
                    <a:bodyPr/>
                    <a:lstStyle/>
                    <a:p>
                      <a:r>
                        <a:rPr lang="ru-RU" sz="1600" dirty="0"/>
                        <a:t>Длительность полёта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Нет ограничений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20-50 мин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20-50 мин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97673654"/>
                  </a:ext>
                </a:extLst>
              </a:tr>
              <a:tr h="951072">
                <a:tc>
                  <a:txBody>
                    <a:bodyPr/>
                    <a:lstStyle/>
                    <a:p>
                      <a:r>
                        <a:rPr lang="ru-RU" sz="1600" dirty="0"/>
                        <a:t>Дальность полёта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Нет ограничений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30-60 км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100-300 км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4045520679"/>
                  </a:ext>
                </a:extLst>
              </a:tr>
              <a:tr h="101997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Способность выполнять инженерные задачи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да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да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да</a:t>
                      </a:r>
                    </a:p>
                    <a:p>
                      <a:pPr algn="ctr"/>
                      <a:r>
                        <a:rPr lang="ru-RU" sz="1600" dirty="0"/>
                        <a:t>(функции сильно ограничены)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3661717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2066649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D3CC9422-D19D-4CEB-9608-C810681A931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B0812BB1-E0F0-44EE-9FDD-F873F07D400A}"/>
              </a:ext>
            </a:extLst>
          </p:cNvPr>
          <p:cNvSpPr txBox="1"/>
          <p:nvPr/>
        </p:nvSpPr>
        <p:spPr>
          <a:xfrm>
            <a:off x="609600" y="385483"/>
            <a:ext cx="245423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</a:rPr>
              <a:t>РЫНОК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="" xmlns:a16="http://schemas.microsoft.com/office/drawing/2014/main" id="{001FB008-DD7D-4519-B770-72C4DABA6238}"/>
              </a:ext>
            </a:extLst>
          </p:cNvPr>
          <p:cNvSpPr/>
          <p:nvPr/>
        </p:nvSpPr>
        <p:spPr>
          <a:xfrm>
            <a:off x="732623" y="1232592"/>
            <a:ext cx="5039527" cy="5196783"/>
          </a:xfrm>
          <a:prstGeom prst="roundRect">
            <a:avLst>
              <a:gd name="adj" fmla="val 2187"/>
            </a:avLst>
          </a:prstGeom>
          <a:noFill/>
          <a:ln w="38100">
            <a:solidFill>
              <a:srgbClr val="E462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FF7614"/>
                </a:solidFill>
              </a:ln>
              <a:solidFill>
                <a:srgbClr val="FF7614"/>
              </a:solidFill>
              <a:highlight>
                <a:srgbClr val="FF7614"/>
              </a:highlight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="" xmlns:a16="http://schemas.microsoft.com/office/drawing/2014/main" id="{0901E667-6D96-4CBD-A5B6-50915BA3DA56}"/>
              </a:ext>
            </a:extLst>
          </p:cNvPr>
          <p:cNvSpPr/>
          <p:nvPr/>
        </p:nvSpPr>
        <p:spPr>
          <a:xfrm>
            <a:off x="6162675" y="1232592"/>
            <a:ext cx="5522660" cy="5196782"/>
          </a:xfrm>
          <a:prstGeom prst="roundRect">
            <a:avLst>
              <a:gd name="adj" fmla="val 1540"/>
            </a:avLst>
          </a:prstGeom>
          <a:noFill/>
          <a:ln w="38100">
            <a:solidFill>
              <a:srgbClr val="E462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FF7614"/>
                </a:solidFill>
              </a:ln>
              <a:solidFill>
                <a:srgbClr val="FF7614"/>
              </a:solidFill>
              <a:highlight>
                <a:srgbClr val="FF7614"/>
              </a:highlight>
            </a:endParaRP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="" xmlns:a16="http://schemas.microsoft.com/office/drawing/2014/main" id="{E5551EDB-C7DC-45B3-9ED1-123406FC1774}"/>
              </a:ext>
            </a:extLst>
          </p:cNvPr>
          <p:cNvSpPr/>
          <p:nvPr/>
        </p:nvSpPr>
        <p:spPr>
          <a:xfrm>
            <a:off x="761435" y="1228489"/>
            <a:ext cx="5028899" cy="577202"/>
          </a:xfrm>
          <a:prstGeom prst="roundRect">
            <a:avLst>
              <a:gd name="adj" fmla="val 14923"/>
            </a:avLst>
          </a:prstGeom>
          <a:solidFill>
            <a:srgbClr val="E46228"/>
          </a:solidFill>
          <a:ln w="38100">
            <a:solidFill>
              <a:srgbClr val="E462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FF7614"/>
                </a:solidFill>
              </a:ln>
              <a:solidFill>
                <a:srgbClr val="FF7614"/>
              </a:solidFill>
              <a:highlight>
                <a:srgbClr val="FF7614"/>
              </a:highlight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5EF37BC8-29B6-44A0-8428-68F73DD4A0BB}"/>
              </a:ext>
            </a:extLst>
          </p:cNvPr>
          <p:cNvSpPr txBox="1"/>
          <p:nvPr/>
        </p:nvSpPr>
        <p:spPr>
          <a:xfrm>
            <a:off x="846798" y="1317035"/>
            <a:ext cx="28904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ПОТЕНЦИАЛ РЫНКА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="" xmlns:a16="http://schemas.microsoft.com/office/drawing/2014/main" id="{8EDC8D13-DCF4-41BC-A6F4-EA10B6CFA2AC}"/>
              </a:ext>
            </a:extLst>
          </p:cNvPr>
          <p:cNvSpPr/>
          <p:nvPr/>
        </p:nvSpPr>
        <p:spPr>
          <a:xfrm>
            <a:off x="6180860" y="1232592"/>
            <a:ext cx="5496115" cy="537642"/>
          </a:xfrm>
          <a:prstGeom prst="roundRect">
            <a:avLst>
              <a:gd name="adj" fmla="val 14923"/>
            </a:avLst>
          </a:prstGeom>
          <a:solidFill>
            <a:srgbClr val="E46228"/>
          </a:solidFill>
          <a:ln w="38100">
            <a:solidFill>
              <a:srgbClr val="E462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FF7614"/>
                </a:solidFill>
              </a:ln>
              <a:solidFill>
                <a:srgbClr val="FF7614"/>
              </a:solidFill>
              <a:highlight>
                <a:srgbClr val="FF7614"/>
              </a:highlight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F5BE6218-5DF2-4086-995C-BB1539ACDB7E}"/>
              </a:ext>
            </a:extLst>
          </p:cNvPr>
          <p:cNvSpPr txBox="1"/>
          <p:nvPr/>
        </p:nvSpPr>
        <p:spPr>
          <a:xfrm>
            <a:off x="6262356" y="1183912"/>
            <a:ext cx="52717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ПОТЕНЦИАЛЬНЫЕ ПОТРЕБИТЕЛЬСКИЕ СЕГМЕНТЫ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A5D46819-096C-B617-64A8-7D91B8D0BE89}"/>
              </a:ext>
            </a:extLst>
          </p:cNvPr>
          <p:cNvSpPr txBox="1"/>
          <p:nvPr/>
        </p:nvSpPr>
        <p:spPr>
          <a:xfrm>
            <a:off x="846797" y="2077137"/>
            <a:ext cx="480921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Средняя востребованность рынка инженерных БПЛА составляет от 100 до 1000 шт. в год. Однако с применение технологии беспроводной зарядки (предлагаемая в данном проекте) значительно увеличит необходимость в подобных устройствах.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03202744-6B20-FEF5-CA1A-C466991DDE81}"/>
              </a:ext>
            </a:extLst>
          </p:cNvPr>
          <p:cNvSpPr txBox="1"/>
          <p:nvPr/>
        </p:nvSpPr>
        <p:spPr>
          <a:xfrm>
            <a:off x="6388061" y="2077136"/>
            <a:ext cx="507131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Потребительские сегменты:</a:t>
            </a:r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Tx/>
              <a:buChar char="-"/>
            </a:pPr>
            <a:r>
              <a:rPr lang="ru-RU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компании, занимающиеся разработкой и использованием инженерных БПЛА, государственные и частные организации, использующие БПЛА для различных задач, а также образовательные учреждения, проводящие исследования в области энергетики и БПЛА.</a:t>
            </a:r>
          </a:p>
        </p:txBody>
      </p:sp>
    </p:spTree>
    <p:extLst>
      <p:ext uri="{BB962C8B-B14F-4D97-AF65-F5344CB8AC3E}">
        <p14:creationId xmlns="" xmlns:p14="http://schemas.microsoft.com/office/powerpoint/2010/main" val="20916209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62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: скругленные углы 10">
            <a:extLst>
              <a:ext uri="{FF2B5EF4-FFF2-40B4-BE49-F238E27FC236}">
                <a16:creationId xmlns="" xmlns:a16="http://schemas.microsoft.com/office/drawing/2014/main" id="{45BF660A-9A33-428D-8D5A-4C6517A28F86}"/>
              </a:ext>
            </a:extLst>
          </p:cNvPr>
          <p:cNvSpPr/>
          <p:nvPr/>
        </p:nvSpPr>
        <p:spPr>
          <a:xfrm>
            <a:off x="865094" y="3248025"/>
            <a:ext cx="10461812" cy="3192299"/>
          </a:xfrm>
          <a:prstGeom prst="roundRect">
            <a:avLst>
              <a:gd name="adj" fmla="val 381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B4301269-D04E-4D39-8A7A-7ABE850E342A}"/>
              </a:ext>
            </a:extLst>
          </p:cNvPr>
          <p:cNvSpPr txBox="1"/>
          <p:nvPr/>
        </p:nvSpPr>
        <p:spPr>
          <a:xfrm>
            <a:off x="869576" y="347044"/>
            <a:ext cx="1069699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</a:rPr>
              <a:t>КОНКУРЕНТНОЕ ПРЕИМУЩЕСТВО ПРОЕКТА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694DDDEE-6F86-4ADE-A1F0-285CBA3C8378}"/>
              </a:ext>
            </a:extLst>
          </p:cNvPr>
          <p:cNvSpPr txBox="1"/>
          <p:nvPr/>
        </p:nvSpPr>
        <p:spPr>
          <a:xfrm>
            <a:off x="997998" y="3424044"/>
            <a:ext cx="76648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/>
              <a:t>ЦЕННОСТНОЕ ПРЕДЛОЖЕНИЕ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="" xmlns:a16="http://schemas.microsoft.com/office/drawing/2014/main" id="{0557C32A-9D29-4B46-A81D-CEAA98499B30}"/>
              </a:ext>
            </a:extLst>
          </p:cNvPr>
          <p:cNvSpPr/>
          <p:nvPr/>
        </p:nvSpPr>
        <p:spPr>
          <a:xfrm>
            <a:off x="865093" y="1116485"/>
            <a:ext cx="10461812" cy="1929093"/>
          </a:xfrm>
          <a:prstGeom prst="roundRect">
            <a:avLst>
              <a:gd name="adj" fmla="val 3815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/>
              <a:t>Беспилотный летательный аппарат с функцией беспроводной зарядки от высоковольтных ЛЭП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dirty="0"/>
              <a:t>Автономность при обследовании.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F3E8019C-D3BA-4093-B4DC-76F37BC113B0}"/>
              </a:ext>
            </a:extLst>
          </p:cNvPr>
          <p:cNvSpPr txBox="1"/>
          <p:nvPr/>
        </p:nvSpPr>
        <p:spPr>
          <a:xfrm>
            <a:off x="1128712" y="4184838"/>
            <a:ext cx="9934575" cy="16555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ru-RU" sz="2400" dirty="0">
                <a:ea typeface="Calibri" panose="020F0502020204030204" pitchFamily="34" charset="0"/>
                <a:cs typeface="Times New Roman" panose="02020603050405020304" pitchFamily="18" charset="0"/>
              </a:rPr>
              <a:t>Для инженерных БПЛА которые применяются для обследования высоковольтных ЛЭП актуальна проблема автономности. Что очень затрудняет обследование протяженных ЛЭП. Предлагаемое устройство полностью решит эту проблему.</a:t>
            </a:r>
            <a:endParaRPr lang="ru-RU" sz="2400" dirty="0"/>
          </a:p>
        </p:txBody>
      </p:sp>
    </p:spTree>
    <p:extLst>
      <p:ext uri="{BB962C8B-B14F-4D97-AF65-F5344CB8AC3E}">
        <p14:creationId xmlns="" xmlns:p14="http://schemas.microsoft.com/office/powerpoint/2010/main" val="24217143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50023D24-2424-4BEE-8370-F311CD65406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D44D3815-7C26-42BF-87AA-B01D69E70747}"/>
              </a:ext>
            </a:extLst>
          </p:cNvPr>
          <p:cNvSpPr txBox="1"/>
          <p:nvPr/>
        </p:nvSpPr>
        <p:spPr>
          <a:xfrm>
            <a:off x="623048" y="246906"/>
            <a:ext cx="72255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</a:rPr>
              <a:t>БИЗНЕС-МОДЕЛЬ ПРОЕКТА</a:t>
            </a:r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="" xmlns:a16="http://schemas.microsoft.com/office/drawing/2014/main" id="{0AFD119F-6AFA-4AD8-A00C-A8D03843F789}"/>
              </a:ext>
            </a:extLst>
          </p:cNvPr>
          <p:cNvSpPr/>
          <p:nvPr/>
        </p:nvSpPr>
        <p:spPr>
          <a:xfrm>
            <a:off x="599535" y="1016348"/>
            <a:ext cx="4720610" cy="3107978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="" xmlns:a16="http://schemas.microsoft.com/office/drawing/2014/main" id="{5DFB517C-90D2-4112-8333-33F4A1613C4E}"/>
              </a:ext>
            </a:extLst>
          </p:cNvPr>
          <p:cNvSpPr/>
          <p:nvPr/>
        </p:nvSpPr>
        <p:spPr>
          <a:xfrm>
            <a:off x="8849906" y="1016347"/>
            <a:ext cx="2840266" cy="3491166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="" xmlns:a16="http://schemas.microsoft.com/office/drawing/2014/main" id="{15A46665-9577-45E6-A0D1-A10D9C306708}"/>
              </a:ext>
            </a:extLst>
          </p:cNvPr>
          <p:cNvSpPr/>
          <p:nvPr/>
        </p:nvSpPr>
        <p:spPr>
          <a:xfrm>
            <a:off x="5523343" y="1016347"/>
            <a:ext cx="3178728" cy="3491166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="" xmlns:a16="http://schemas.microsoft.com/office/drawing/2014/main" id="{FC522548-E4E0-4DD4-B0E4-3FC743D6DADB}"/>
              </a:ext>
            </a:extLst>
          </p:cNvPr>
          <p:cNvSpPr/>
          <p:nvPr/>
        </p:nvSpPr>
        <p:spPr>
          <a:xfrm>
            <a:off x="599534" y="4275219"/>
            <a:ext cx="4720610" cy="2239881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="" xmlns:a16="http://schemas.microsoft.com/office/drawing/2014/main" id="{1D29DF08-B114-44BB-AA72-0778E3284BB8}"/>
              </a:ext>
            </a:extLst>
          </p:cNvPr>
          <p:cNvSpPr/>
          <p:nvPr/>
        </p:nvSpPr>
        <p:spPr>
          <a:xfrm>
            <a:off x="5515515" y="4651696"/>
            <a:ext cx="6174657" cy="1863404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/>
              <a:t>Сопутствующие траты на создание плазмотрона</a:t>
            </a:r>
            <a:r>
              <a:rPr lang="en-US"/>
              <a:t>:</a:t>
            </a:r>
          </a:p>
          <a:p>
            <a:r>
              <a:rPr lang="ru-RU"/>
              <a:t>1. Расходные материалы</a:t>
            </a:r>
            <a:r>
              <a:rPr lang="en-US"/>
              <a:t>;</a:t>
            </a:r>
            <a:endParaRPr lang="en-US" dirty="0"/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71FCCCF3-8BBF-4595-B547-E855CB957F23}"/>
              </a:ext>
            </a:extLst>
          </p:cNvPr>
          <p:cNvSpPr txBox="1"/>
          <p:nvPr/>
        </p:nvSpPr>
        <p:spPr>
          <a:xfrm>
            <a:off x="802734" y="1098159"/>
            <a:ext cx="28573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КОНЦЕПЦИЯ ПРОДАЖ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A134A2E0-8063-49AE-A65D-1539DBC8EDEA}"/>
              </a:ext>
            </a:extLst>
          </p:cNvPr>
          <p:cNvSpPr txBox="1"/>
          <p:nvPr/>
        </p:nvSpPr>
        <p:spPr>
          <a:xfrm>
            <a:off x="8991613" y="1139313"/>
            <a:ext cx="30225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ПОТРЕБИТЕЛИ / </a:t>
            </a:r>
          </a:p>
          <a:p>
            <a:r>
              <a:rPr lang="ru-RU" b="1" dirty="0"/>
              <a:t>КЛИЕНТЫ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76A54653-49F6-473C-9321-7412F36DEDF9}"/>
              </a:ext>
            </a:extLst>
          </p:cNvPr>
          <p:cNvSpPr txBox="1"/>
          <p:nvPr/>
        </p:nvSpPr>
        <p:spPr>
          <a:xfrm>
            <a:off x="5628223" y="1095197"/>
            <a:ext cx="11370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КАНАЛЫ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ABC25099-307F-4483-9A42-6E551D451924}"/>
              </a:ext>
            </a:extLst>
          </p:cNvPr>
          <p:cNvSpPr txBox="1"/>
          <p:nvPr/>
        </p:nvSpPr>
        <p:spPr>
          <a:xfrm>
            <a:off x="795750" y="4405474"/>
            <a:ext cx="14356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РАСХОДЫ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="" xmlns:a16="http://schemas.microsoft.com/office/drawing/2014/main" id="{D10F80F4-ACC9-4CD4-A3C4-DD7C9CA8401E}"/>
              </a:ext>
            </a:extLst>
          </p:cNvPr>
          <p:cNvSpPr txBox="1"/>
          <p:nvPr/>
        </p:nvSpPr>
        <p:spPr>
          <a:xfrm>
            <a:off x="5668691" y="4773988"/>
            <a:ext cx="3445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ФИНАНСИРОВАНИЕ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CE11DF2C-7525-44D0-9771-8140C41AECF9}"/>
              </a:ext>
            </a:extLst>
          </p:cNvPr>
          <p:cNvSpPr txBox="1"/>
          <p:nvPr/>
        </p:nvSpPr>
        <p:spPr>
          <a:xfrm>
            <a:off x="822941" y="1472712"/>
            <a:ext cx="434641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/>
              <a:t>Планируются продажи с использованием:</a:t>
            </a:r>
          </a:p>
          <a:p>
            <a:endParaRPr lang="ru-RU" sz="1600" dirty="0"/>
          </a:p>
          <a:p>
            <a:pPr marL="285750" indent="-285750">
              <a:buFontTx/>
              <a:buChar char="-"/>
            </a:pPr>
            <a:r>
              <a:rPr lang="ru-RU" sz="1600" dirty="0"/>
              <a:t>Сайтов продукта;</a:t>
            </a:r>
          </a:p>
          <a:p>
            <a:pPr marL="285750" indent="-285750">
              <a:buFontTx/>
              <a:buChar char="-"/>
            </a:pPr>
            <a:endParaRPr lang="ru-RU" sz="1600" dirty="0"/>
          </a:p>
          <a:p>
            <a:pPr marL="285750" indent="-285750">
              <a:buFontTx/>
              <a:buChar char="-"/>
            </a:pPr>
            <a:r>
              <a:rPr lang="ru-RU" sz="1600" dirty="0"/>
              <a:t>Горячая рассылка предложений по </a:t>
            </a:r>
            <a:r>
              <a:rPr lang="en-US" sz="1600" dirty="0"/>
              <a:t>e-mail</a:t>
            </a:r>
            <a:r>
              <a:rPr lang="ru-RU" sz="1600" dirty="0"/>
              <a:t>;</a:t>
            </a:r>
          </a:p>
          <a:p>
            <a:pPr marL="285750" indent="-285750">
              <a:buFontTx/>
              <a:buChar char="-"/>
            </a:pPr>
            <a:endParaRPr lang="ru-RU" sz="1600" dirty="0"/>
          </a:p>
          <a:p>
            <a:pPr marL="285750" indent="-285750">
              <a:buFontTx/>
              <a:buChar char="-"/>
            </a:pPr>
            <a:endParaRPr lang="ru-RU" sz="1600" dirty="0"/>
          </a:p>
        </p:txBody>
      </p:sp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61224F13-F183-412E-8723-A2D25A2DE44C}"/>
              </a:ext>
            </a:extLst>
          </p:cNvPr>
          <p:cNvSpPr txBox="1"/>
          <p:nvPr/>
        </p:nvSpPr>
        <p:spPr>
          <a:xfrm>
            <a:off x="5671179" y="1586821"/>
            <a:ext cx="285470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dirty="0"/>
              <a:t>Электроэнергетика</a:t>
            </a:r>
          </a:p>
          <a:p>
            <a:pPr algn="ctr"/>
            <a:endParaRPr lang="ru-RU" sz="1600" dirty="0"/>
          </a:p>
          <a:p>
            <a:pPr algn="ctr"/>
            <a:r>
              <a:rPr lang="ru-RU" sz="1600" dirty="0"/>
              <a:t>Ресурсодобывающие предприятия</a:t>
            </a:r>
          </a:p>
          <a:p>
            <a:pPr algn="ctr"/>
            <a:endParaRPr lang="ru-RU" sz="1600" dirty="0"/>
          </a:p>
          <a:p>
            <a:pPr algn="ctr"/>
            <a:r>
              <a:rPr lang="ru-RU" sz="1600" dirty="0"/>
              <a:t>Муниципальные службы городов</a:t>
            </a:r>
          </a:p>
          <a:p>
            <a:pPr algn="ctr"/>
            <a:endParaRPr lang="ru-RU" sz="1600" dirty="0"/>
          </a:p>
          <a:p>
            <a:pPr algn="ctr"/>
            <a:r>
              <a:rPr lang="ru-RU" sz="1600" dirty="0"/>
              <a:t>Лесоохранные органы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C5738806-188C-4FA8-A485-379801EAB0B7}"/>
              </a:ext>
            </a:extLst>
          </p:cNvPr>
          <p:cNvSpPr txBox="1"/>
          <p:nvPr/>
        </p:nvSpPr>
        <p:spPr>
          <a:xfrm>
            <a:off x="9012036" y="1842043"/>
            <a:ext cx="251600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dirty="0"/>
              <a:t>Данный проект разрабатывается для обследования высоковольтных протяжённых ЛЭП. В России за них отвечает Федеральная сетевая компания-Единые Энергосети(ФСК ЕЭС). 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F8DF823B-9745-406D-9FBE-C75BE079ED8A}"/>
              </a:ext>
            </a:extLst>
          </p:cNvPr>
          <p:cNvSpPr txBox="1"/>
          <p:nvPr/>
        </p:nvSpPr>
        <p:spPr>
          <a:xfrm>
            <a:off x="822940" y="4831138"/>
            <a:ext cx="427026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/>
              <a:t>1 500 000 руб. – разработка;</a:t>
            </a:r>
          </a:p>
          <a:p>
            <a:endParaRPr lang="ru-RU" sz="1600" dirty="0"/>
          </a:p>
          <a:p>
            <a:r>
              <a:rPr lang="ru-RU" sz="1600" dirty="0"/>
              <a:t>2 500 000 руб. – создание, оптимизация прототипа до рабочего образца;</a:t>
            </a:r>
          </a:p>
          <a:p>
            <a:endParaRPr lang="ru-RU" sz="1600" dirty="0"/>
          </a:p>
          <a:p>
            <a:r>
              <a:rPr lang="ru-RU" sz="1600" dirty="0"/>
              <a:t>4 000 000 руб. – запуск производства. </a:t>
            </a:r>
            <a:endParaRPr lang="en-US" sz="1600" dirty="0"/>
          </a:p>
        </p:txBody>
      </p:sp>
      <p:sp>
        <p:nvSpPr>
          <p:cNvPr id="38" name="TextBox 37">
            <a:extLst>
              <a:ext uri="{FF2B5EF4-FFF2-40B4-BE49-F238E27FC236}">
                <a16:creationId xmlns="" xmlns:a16="http://schemas.microsoft.com/office/drawing/2014/main" id="{DCE3A83F-E210-4DC1-91EF-B786B35DD672}"/>
              </a:ext>
            </a:extLst>
          </p:cNvPr>
          <p:cNvSpPr txBox="1"/>
          <p:nvPr/>
        </p:nvSpPr>
        <p:spPr>
          <a:xfrm>
            <a:off x="5697851" y="5061530"/>
            <a:ext cx="430149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/>
              <a:t>100 000 руб.</a:t>
            </a:r>
          </a:p>
          <a:p>
            <a:r>
              <a:rPr lang="ru-RU" sz="1600" dirty="0"/>
              <a:t/>
            </a:r>
            <a:br>
              <a:rPr lang="ru-RU" sz="1600" dirty="0"/>
            </a:br>
            <a:endParaRPr lang="ru-RU" sz="1600" dirty="0"/>
          </a:p>
          <a:p>
            <a:r>
              <a:rPr lang="ru-RU" sz="1600" dirty="0"/>
              <a:t>-</a:t>
            </a:r>
            <a:endParaRPr lang="en-US" sz="1600" dirty="0"/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130A6C75-5D05-47B8-9DD4-8AF09A597903}"/>
              </a:ext>
            </a:extLst>
          </p:cNvPr>
          <p:cNvSpPr txBox="1"/>
          <p:nvPr/>
        </p:nvSpPr>
        <p:spPr>
          <a:xfrm>
            <a:off x="5690228" y="5479046"/>
            <a:ext cx="10940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ДОХОД</a:t>
            </a:r>
          </a:p>
        </p:txBody>
      </p:sp>
    </p:spTree>
    <p:extLst>
      <p:ext uri="{BB962C8B-B14F-4D97-AF65-F5344CB8AC3E}">
        <p14:creationId xmlns="" xmlns:p14="http://schemas.microsoft.com/office/powerpoint/2010/main" val="35305251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84C78E54-C775-4239-9499-B4C48998588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8967EDE9-F38D-4F9F-9DB5-25D2175E0417}"/>
              </a:ext>
            </a:extLst>
          </p:cNvPr>
          <p:cNvSpPr txBox="1"/>
          <p:nvPr/>
        </p:nvSpPr>
        <p:spPr>
          <a:xfrm>
            <a:off x="384921" y="251926"/>
            <a:ext cx="906331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</a:rPr>
              <a:t>Меры поддержки проекта, </a:t>
            </a:r>
          </a:p>
          <a:p>
            <a:r>
              <a:rPr lang="ru-RU" sz="4400" b="1" dirty="0">
                <a:solidFill>
                  <a:schemeClr val="bg1"/>
                </a:solidFill>
              </a:rPr>
              <a:t>которые планируется привлечь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="" xmlns:a16="http://schemas.microsoft.com/office/drawing/2014/main" id="{023B3DEE-1B64-40AD-8018-7F6539201231}"/>
              </a:ext>
            </a:extLst>
          </p:cNvPr>
          <p:cNvSpPr/>
          <p:nvPr/>
        </p:nvSpPr>
        <p:spPr>
          <a:xfrm>
            <a:off x="495276" y="1964204"/>
            <a:ext cx="6143649" cy="893296"/>
          </a:xfrm>
          <a:prstGeom prst="roundRect">
            <a:avLst>
              <a:gd name="adj" fmla="val 14923"/>
            </a:avLst>
          </a:prstGeom>
          <a:solidFill>
            <a:srgbClr val="E46228"/>
          </a:solidFill>
          <a:ln w="38100">
            <a:solidFill>
              <a:srgbClr val="E462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FF7614"/>
                </a:solidFill>
              </a:ln>
              <a:solidFill>
                <a:srgbClr val="FF7614"/>
              </a:solidFill>
              <a:highlight>
                <a:srgbClr val="FF7614"/>
              </a:highlight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A6B9012C-886D-4A46-A34A-0FDE6764E59F}"/>
              </a:ext>
            </a:extLst>
          </p:cNvPr>
          <p:cNvSpPr txBox="1"/>
          <p:nvPr/>
        </p:nvSpPr>
        <p:spPr>
          <a:xfrm>
            <a:off x="610134" y="2087686"/>
            <a:ext cx="60287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ПЛАНИРУЕМЫЕ ИСТОЧНИКИ ФИНАНСИРОВАНИЯ </a:t>
            </a:r>
          </a:p>
          <a:p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УКАЗАНИЕМ ДОЛЕЙ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23C2EB2C-5F39-4DD0-85BB-46C8A90CBBB4}"/>
              </a:ext>
            </a:extLst>
          </p:cNvPr>
          <p:cNvSpPr txBox="1"/>
          <p:nvPr/>
        </p:nvSpPr>
        <p:spPr>
          <a:xfrm>
            <a:off x="610134" y="3182636"/>
            <a:ext cx="821382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1 000 000 – 5 000 000 руб. – Заключение хоз. договоров на разработку.</a:t>
            </a:r>
          </a:p>
          <a:p>
            <a:endParaRPr lang="ru-RU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50 000 – 300 000 руб. – участие в акселерационных программах.</a:t>
            </a:r>
          </a:p>
        </p:txBody>
      </p:sp>
    </p:spTree>
    <p:extLst>
      <p:ext uri="{BB962C8B-B14F-4D97-AF65-F5344CB8AC3E}">
        <p14:creationId xmlns="" xmlns:p14="http://schemas.microsoft.com/office/powerpoint/2010/main" val="30584471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: скругленные углы 18">
            <a:extLst>
              <a:ext uri="{FF2B5EF4-FFF2-40B4-BE49-F238E27FC236}">
                <a16:creationId xmlns="" xmlns:a16="http://schemas.microsoft.com/office/drawing/2014/main" id="{54D528DB-3963-42A8-961B-05583B2F829F}"/>
              </a:ext>
            </a:extLst>
          </p:cNvPr>
          <p:cNvSpPr/>
          <p:nvPr/>
        </p:nvSpPr>
        <p:spPr>
          <a:xfrm>
            <a:off x="923180" y="1034762"/>
            <a:ext cx="143620" cy="684916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="" xmlns:a16="http://schemas.microsoft.com/office/drawing/2014/main" id="{8BDD50BC-E55B-4367-A0E4-1F46F28B4A84}"/>
              </a:ext>
            </a:extLst>
          </p:cNvPr>
          <p:cNvSpPr/>
          <p:nvPr/>
        </p:nvSpPr>
        <p:spPr>
          <a:xfrm>
            <a:off x="5524131" y="1034762"/>
            <a:ext cx="143620" cy="684916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="" xmlns:a16="http://schemas.microsoft.com/office/drawing/2014/main" id="{F0FD47C9-430B-4B2D-B947-BDF0028C9536}"/>
              </a:ext>
            </a:extLst>
          </p:cNvPr>
          <p:cNvSpPr/>
          <p:nvPr/>
        </p:nvSpPr>
        <p:spPr>
          <a:xfrm>
            <a:off x="4961030" y="2676526"/>
            <a:ext cx="3829794" cy="684916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="" xmlns:a16="http://schemas.microsoft.com/office/drawing/2014/main" id="{43881064-D436-46CE-948E-E06F1C13D981}"/>
              </a:ext>
            </a:extLst>
          </p:cNvPr>
          <p:cNvSpPr/>
          <p:nvPr/>
        </p:nvSpPr>
        <p:spPr>
          <a:xfrm>
            <a:off x="8647204" y="2939762"/>
            <a:ext cx="143620" cy="684916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: скругленные углы 24">
            <a:extLst>
              <a:ext uri="{FF2B5EF4-FFF2-40B4-BE49-F238E27FC236}">
                <a16:creationId xmlns="" xmlns:a16="http://schemas.microsoft.com/office/drawing/2014/main" id="{8B3DA753-FE5A-4156-9D24-BF687F261DA3}"/>
              </a:ext>
            </a:extLst>
          </p:cNvPr>
          <p:cNvSpPr/>
          <p:nvPr/>
        </p:nvSpPr>
        <p:spPr>
          <a:xfrm>
            <a:off x="4323602" y="2939762"/>
            <a:ext cx="143620" cy="684916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: скругленные углы 26">
            <a:extLst>
              <a:ext uri="{FF2B5EF4-FFF2-40B4-BE49-F238E27FC236}">
                <a16:creationId xmlns="" xmlns:a16="http://schemas.microsoft.com/office/drawing/2014/main" id="{C3E9E4F6-6A8E-4F1F-8799-6D19D87E5597}"/>
              </a:ext>
            </a:extLst>
          </p:cNvPr>
          <p:cNvSpPr/>
          <p:nvPr/>
        </p:nvSpPr>
        <p:spPr>
          <a:xfrm>
            <a:off x="3218705" y="5135480"/>
            <a:ext cx="143620" cy="684916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6138250" y="0"/>
            <a:ext cx="6053750" cy="6858000"/>
          </a:xfrm>
          <a:prstGeom prst="rect">
            <a:avLst/>
          </a:prstGeom>
          <a:solidFill>
            <a:srgbClr val="E462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A3926DAA-4D2B-4E84-BDC4-C32D29A59A18}"/>
              </a:ext>
            </a:extLst>
          </p:cNvPr>
          <p:cNvSpPr txBox="1"/>
          <p:nvPr/>
        </p:nvSpPr>
        <p:spPr>
          <a:xfrm>
            <a:off x="377926" y="280217"/>
            <a:ext cx="55250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Достигнутые результаты </a:t>
            </a:r>
            <a:br>
              <a:rPr lang="ru-RU" sz="2800" b="1" dirty="0"/>
            </a:br>
            <a:r>
              <a:rPr lang="ru-RU" b="1" dirty="0"/>
              <a:t>(на входе и выходе из акселерационной программы) </a:t>
            </a:r>
            <a:endParaRPr lang="ru-RU" sz="2800" b="1" dirty="0"/>
          </a:p>
        </p:txBody>
      </p:sp>
      <p:sp>
        <p:nvSpPr>
          <p:cNvPr id="11" name="Прямоугольник: скругленные углы 6">
            <a:extLst>
              <a:ext uri="{FF2B5EF4-FFF2-40B4-BE49-F238E27FC236}">
                <a16:creationId xmlns="" xmlns:a16="http://schemas.microsoft.com/office/drawing/2014/main" id="{0557C32A-9D29-4B46-A81D-CEAA98499B30}"/>
              </a:ext>
            </a:extLst>
          </p:cNvPr>
          <p:cNvSpPr/>
          <p:nvPr/>
        </p:nvSpPr>
        <p:spPr>
          <a:xfrm>
            <a:off x="470902" y="1329372"/>
            <a:ext cx="5440971" cy="382309"/>
          </a:xfrm>
          <a:prstGeom prst="roundRect">
            <a:avLst>
              <a:gd name="adj" fmla="val 381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dirty="0">
                <a:solidFill>
                  <a:schemeClr val="tx1"/>
                </a:solidFill>
              </a:rPr>
              <a:t>На входе в акселерационную программу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68908" y="1855828"/>
            <a:ext cx="4995224" cy="1130761"/>
          </a:xfrm>
          <a:prstGeom prst="roundRect">
            <a:avLst/>
          </a:prstGeom>
          <a:noFill/>
          <a:ln>
            <a:solidFill>
              <a:srgbClr val="0D0D0E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68908" y="3226329"/>
            <a:ext cx="4995224" cy="1130761"/>
          </a:xfrm>
          <a:prstGeom prst="roundRect">
            <a:avLst/>
          </a:prstGeom>
          <a:noFill/>
          <a:ln>
            <a:solidFill>
              <a:srgbClr val="0D0D0E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690131" y="1951241"/>
            <a:ext cx="38297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1600" i="1" dirty="0"/>
              <a:t>Проанализирована литература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20294" y="3355028"/>
            <a:ext cx="38297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/>
              <a:t>2. Собрана команда специалистов</a:t>
            </a:r>
          </a:p>
        </p:txBody>
      </p:sp>
      <p:sp>
        <p:nvSpPr>
          <p:cNvPr id="17" name="Прямоугольник: скругленные углы 6">
            <a:extLst>
              <a:ext uri="{FF2B5EF4-FFF2-40B4-BE49-F238E27FC236}">
                <a16:creationId xmlns="" xmlns:a16="http://schemas.microsoft.com/office/drawing/2014/main" id="{0557C32A-9D29-4B46-A81D-CEAA98499B30}"/>
              </a:ext>
            </a:extLst>
          </p:cNvPr>
          <p:cNvSpPr/>
          <p:nvPr/>
        </p:nvSpPr>
        <p:spPr>
          <a:xfrm>
            <a:off x="6599451" y="864507"/>
            <a:ext cx="5023642" cy="774723"/>
          </a:xfrm>
          <a:prstGeom prst="roundRect">
            <a:avLst>
              <a:gd name="adj" fmla="val 2594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>
                <a:solidFill>
                  <a:schemeClr val="tx1"/>
                </a:solidFill>
              </a:rPr>
              <a:t>Достигнутый результат на выходе: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6600103" y="1867399"/>
            <a:ext cx="5023642" cy="1130761"/>
          </a:xfrm>
          <a:prstGeom prst="roundRect">
            <a:avLst/>
          </a:prstGeom>
          <a:noFill/>
          <a:ln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7043675" y="3407461"/>
            <a:ext cx="41294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ru-RU" sz="1600" i="1" dirty="0" smtClean="0">
                <a:solidFill>
                  <a:schemeClr val="bg1"/>
                </a:solidFill>
              </a:rPr>
              <a:t>Созданы модели будущего устройства</a:t>
            </a:r>
            <a:endParaRPr lang="ru-RU" sz="1600" i="1" dirty="0">
              <a:solidFill>
                <a:schemeClr val="bg1"/>
              </a:solidFill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6599450" y="3226329"/>
            <a:ext cx="5023642" cy="1130761"/>
          </a:xfrm>
          <a:prstGeom prst="roundRect">
            <a:avLst/>
          </a:prstGeom>
          <a:noFill/>
          <a:ln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TextBox 27"/>
          <p:cNvSpPr txBox="1"/>
          <p:nvPr/>
        </p:nvSpPr>
        <p:spPr>
          <a:xfrm>
            <a:off x="6710158" y="3391905"/>
            <a:ext cx="48022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>
                <a:solidFill>
                  <a:schemeClr val="bg1"/>
                </a:solidFill>
              </a:rPr>
              <a:t>2. </a:t>
            </a: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6599450" y="4568213"/>
            <a:ext cx="5023642" cy="1130761"/>
          </a:xfrm>
          <a:prstGeom prst="roundRect">
            <a:avLst/>
          </a:prstGeom>
          <a:noFill/>
          <a:ln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TextBox 29"/>
          <p:cNvSpPr txBox="1"/>
          <p:nvPr/>
        </p:nvSpPr>
        <p:spPr>
          <a:xfrm>
            <a:off x="6699642" y="4777549"/>
            <a:ext cx="48022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 smtClean="0">
                <a:solidFill>
                  <a:schemeClr val="bg1"/>
                </a:solidFill>
              </a:rPr>
              <a:t>3</a:t>
            </a:r>
            <a:r>
              <a:rPr lang="ru-RU" sz="1600" i="1" dirty="0" smtClean="0">
                <a:solidFill>
                  <a:schemeClr val="bg1"/>
                </a:solidFill>
              </a:rPr>
              <a:t>. Выявлен уровень </a:t>
            </a:r>
            <a:r>
              <a:rPr lang="ru-RU" sz="1600" i="1" dirty="0" err="1" smtClean="0">
                <a:solidFill>
                  <a:schemeClr val="bg1"/>
                </a:solidFill>
              </a:rPr>
              <a:t>востребованность</a:t>
            </a:r>
            <a:r>
              <a:rPr lang="ru-RU" sz="1600" i="1" dirty="0" smtClean="0">
                <a:solidFill>
                  <a:schemeClr val="bg1"/>
                </a:solidFill>
              </a:rPr>
              <a:t> рынка в данном продукте (значительно выше чем предполагалось изначально)</a:t>
            </a:r>
            <a:endParaRPr lang="ru-RU" sz="1600" i="1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E5B15E8-63C5-7DF8-0B7F-546D1208B3E7}"/>
              </a:ext>
            </a:extLst>
          </p:cNvPr>
          <p:cNvSpPr txBox="1"/>
          <p:nvPr/>
        </p:nvSpPr>
        <p:spPr>
          <a:xfrm>
            <a:off x="6810273" y="2108078"/>
            <a:ext cx="38297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>
                <a:solidFill>
                  <a:schemeClr val="bg1"/>
                </a:solidFill>
              </a:rPr>
              <a:t>1</a:t>
            </a:r>
            <a:r>
              <a:rPr lang="ru-RU" sz="1600" i="1" dirty="0" smtClean="0">
                <a:solidFill>
                  <a:schemeClr val="bg1"/>
                </a:solidFill>
              </a:rPr>
              <a:t>. </a:t>
            </a:r>
            <a:r>
              <a:rPr lang="ru-RU" sz="1600" i="1" dirty="0">
                <a:solidFill>
                  <a:schemeClr val="bg1"/>
                </a:solidFill>
              </a:rPr>
              <a:t>Разработана концепция проекта</a:t>
            </a:r>
          </a:p>
        </p:txBody>
      </p:sp>
    </p:spTree>
    <p:extLst>
      <p:ext uri="{BB962C8B-B14F-4D97-AF65-F5344CB8AC3E}">
        <p14:creationId xmlns="" xmlns:p14="http://schemas.microsoft.com/office/powerpoint/2010/main" val="36061502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A3926DAA-4D2B-4E84-BDC4-C32D29A59A18}"/>
              </a:ext>
            </a:extLst>
          </p:cNvPr>
          <p:cNvSpPr txBox="1"/>
          <p:nvPr/>
        </p:nvSpPr>
        <p:spPr>
          <a:xfrm>
            <a:off x="453301" y="322163"/>
            <a:ext cx="113830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FF7235"/>
                </a:solidFill>
              </a:rPr>
              <a:t>Шаги на 6-12 месяцев после завершения акселерационной программы:</a:t>
            </a:r>
          </a:p>
        </p:txBody>
      </p:sp>
      <p:sp>
        <p:nvSpPr>
          <p:cNvPr id="11" name="Скругленный прямоугольник 13">
            <a:extLst>
              <a:ext uri="{FF2B5EF4-FFF2-40B4-BE49-F238E27FC236}">
                <a16:creationId xmlns="" xmlns:a16="http://schemas.microsoft.com/office/drawing/2014/main" id="{262F8211-2A75-4148-AAE2-467623245659}"/>
              </a:ext>
            </a:extLst>
          </p:cNvPr>
          <p:cNvSpPr/>
          <p:nvPr/>
        </p:nvSpPr>
        <p:spPr>
          <a:xfrm>
            <a:off x="549858" y="1456456"/>
            <a:ext cx="2545767" cy="4906244"/>
          </a:xfrm>
          <a:prstGeom prst="roundRect">
            <a:avLst>
              <a:gd name="adj" fmla="val 11055"/>
            </a:avLst>
          </a:prstGeom>
          <a:noFill/>
          <a:ln>
            <a:solidFill>
              <a:srgbClr val="0D0D0E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3">
            <a:extLst>
              <a:ext uri="{FF2B5EF4-FFF2-40B4-BE49-F238E27FC236}">
                <a16:creationId xmlns="" xmlns:a16="http://schemas.microsoft.com/office/drawing/2014/main" id="{46354891-41FB-45C0-B7B2-1583C2D41FA4}"/>
              </a:ext>
            </a:extLst>
          </p:cNvPr>
          <p:cNvSpPr/>
          <p:nvPr/>
        </p:nvSpPr>
        <p:spPr>
          <a:xfrm>
            <a:off x="4823116" y="1456456"/>
            <a:ext cx="2545767" cy="4906244"/>
          </a:xfrm>
          <a:prstGeom prst="roundRect">
            <a:avLst>
              <a:gd name="adj" fmla="val 9184"/>
            </a:avLst>
          </a:prstGeom>
          <a:noFill/>
          <a:ln>
            <a:solidFill>
              <a:srgbClr val="0D0D0E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3">
            <a:extLst>
              <a:ext uri="{FF2B5EF4-FFF2-40B4-BE49-F238E27FC236}">
                <a16:creationId xmlns="" xmlns:a16="http://schemas.microsoft.com/office/drawing/2014/main" id="{EBC1B5D7-D376-45D8-BE30-301930AE80BE}"/>
              </a:ext>
            </a:extLst>
          </p:cNvPr>
          <p:cNvSpPr/>
          <p:nvPr/>
        </p:nvSpPr>
        <p:spPr>
          <a:xfrm>
            <a:off x="9096375" y="1456456"/>
            <a:ext cx="2545767" cy="4906244"/>
          </a:xfrm>
          <a:prstGeom prst="roundRect">
            <a:avLst>
              <a:gd name="adj" fmla="val 8436"/>
            </a:avLst>
          </a:prstGeom>
          <a:noFill/>
          <a:ln>
            <a:solidFill>
              <a:srgbClr val="0D0D0E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1E9603EB-C7AB-4D36-AC4D-4C6760B1ACA3}"/>
              </a:ext>
            </a:extLst>
          </p:cNvPr>
          <p:cNvSpPr txBox="1"/>
          <p:nvPr/>
        </p:nvSpPr>
        <p:spPr>
          <a:xfrm>
            <a:off x="711200" y="1559624"/>
            <a:ext cx="220133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/>
              <a:t>ШАГ 1</a:t>
            </a:r>
          </a:p>
          <a:p>
            <a:pPr algn="ctr"/>
            <a:endParaRPr lang="ru-RU" sz="2800" dirty="0"/>
          </a:p>
          <a:p>
            <a:pPr algn="ctr"/>
            <a:r>
              <a:rPr lang="ru-RU" sz="2800" dirty="0" smtClean="0"/>
              <a:t>Разработка рабочего прототипа</a:t>
            </a:r>
            <a:endParaRPr lang="ru-RU" sz="2800" dirty="0"/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107A6FF4-24B4-476D-BE26-D15C80485BCA}"/>
              </a:ext>
            </a:extLst>
          </p:cNvPr>
          <p:cNvSpPr txBox="1"/>
          <p:nvPr/>
        </p:nvSpPr>
        <p:spPr>
          <a:xfrm>
            <a:off x="5053232" y="1605014"/>
            <a:ext cx="209051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/>
              <a:t>ШАГ 2</a:t>
            </a:r>
          </a:p>
          <a:p>
            <a:pPr algn="ctr"/>
            <a:endParaRPr lang="ru-RU" sz="2800" b="1" dirty="0"/>
          </a:p>
          <a:p>
            <a:pPr algn="ctr"/>
            <a:r>
              <a:rPr lang="ru-RU" sz="2800" dirty="0" smtClean="0"/>
              <a:t>Поиск инвесторов</a:t>
            </a:r>
            <a:endParaRPr lang="ru-RU" sz="2800" b="1" dirty="0"/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8234700A-3433-476B-AB5C-20E20AD7A917}"/>
              </a:ext>
            </a:extLst>
          </p:cNvPr>
          <p:cNvSpPr txBox="1"/>
          <p:nvPr/>
        </p:nvSpPr>
        <p:spPr>
          <a:xfrm>
            <a:off x="9314911" y="1605014"/>
            <a:ext cx="216588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/>
              <a:t>ШАГ 3</a:t>
            </a:r>
          </a:p>
          <a:p>
            <a:pPr algn="ctr"/>
            <a:endParaRPr lang="ru-RU" sz="2800" b="1" dirty="0"/>
          </a:p>
          <a:p>
            <a:pPr algn="ctr"/>
            <a:r>
              <a:rPr lang="ru-RU" sz="2800" dirty="0" smtClean="0"/>
              <a:t>Производство и продажа зарядного устройства</a:t>
            </a:r>
            <a:endParaRPr lang="ru-RU" sz="2800" dirty="0"/>
          </a:p>
        </p:txBody>
      </p:sp>
    </p:spTree>
    <p:extLst>
      <p:ext uri="{BB962C8B-B14F-4D97-AF65-F5344CB8AC3E}">
        <p14:creationId xmlns="" xmlns:p14="http://schemas.microsoft.com/office/powerpoint/2010/main" val="120467808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630</TotalTime>
  <Words>450</Words>
  <Application>Microsoft Office PowerPoint</Application>
  <PresentationFormat>Произвольный</PresentationFormat>
  <Paragraphs>100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йцукен</cp:lastModifiedBy>
  <cp:revision>58</cp:revision>
  <dcterms:created xsi:type="dcterms:W3CDTF">2023-09-06T12:36:24Z</dcterms:created>
  <dcterms:modified xsi:type="dcterms:W3CDTF">2024-07-09T13:18:29Z</dcterms:modified>
</cp:coreProperties>
</file>