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78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FABA1-A26C-B046-B5CB-65DF863B6229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26091-3AE2-0647-A61E-ADA6619D7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18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7.jpeg" /><Relationship Id="rId4" Type="http://schemas.openxmlformats.org/officeDocument/2006/relationships/image" Target="../media/image16.jpe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DC3E8-F033-F0E4-9A82-2E77740F1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DBBC00E-63BA-4B13-1615-19441D498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1106" y="0"/>
            <a:ext cx="12353105" cy="6986831"/>
          </a:xfrm>
        </p:spPr>
      </p:pic>
    </p:spTree>
    <p:extLst>
      <p:ext uri="{BB962C8B-B14F-4D97-AF65-F5344CB8AC3E}">
        <p14:creationId xmlns:p14="http://schemas.microsoft.com/office/powerpoint/2010/main" val="359641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1F6EBF-8DE1-9E09-2C1F-C9A2D6A97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C1D721-6FB8-FE2A-B612-65CA9D3C512C}"/>
              </a:ext>
            </a:extLst>
          </p:cNvPr>
          <p:cNvSpPr txBox="1"/>
          <p:nvPr/>
        </p:nvSpPr>
        <p:spPr>
          <a:xfrm>
            <a:off x="4959797" y="944926"/>
            <a:ext cx="420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Мосолова Злата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B322E9-2A57-6EAD-7FC4-452BAE28A157}"/>
              </a:ext>
            </a:extLst>
          </p:cNvPr>
          <p:cNvSpPr txBox="1"/>
          <p:nvPr/>
        </p:nvSpPr>
        <p:spPr>
          <a:xfrm>
            <a:off x="5013346" y="2114878"/>
            <a:ext cx="6489515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bg1"/>
                </a:solidFill>
                <a:ea typeface="Abadi" panose="02000000000000000000" pitchFamily="2" charset="0"/>
              </a:rPr>
              <a:t>Полуфиналист конкурса «Большая перемена» 2021г и 2022г</a:t>
            </a:r>
          </a:p>
          <a:p>
            <a:pPr algn="l"/>
            <a:endParaRPr lang="ru-RU" sz="2000" dirty="0">
              <a:solidFill>
                <a:schemeClr val="bg1"/>
              </a:solidFill>
              <a:ea typeface="Abadi" panose="02000000000000000000" pitchFamily="2" charset="0"/>
            </a:endParaRPr>
          </a:p>
          <a:p>
            <a:pPr algn="l"/>
            <a:r>
              <a:rPr lang="ru-RU" sz="2000" dirty="0">
                <a:solidFill>
                  <a:schemeClr val="bg1"/>
                </a:solidFill>
                <a:ea typeface="Abadi" panose="02000000000000000000" pitchFamily="2" charset="0"/>
              </a:rPr>
              <a:t>В её навыках скопились рисование, 3D моделирование не сложных объектов, </a:t>
            </a:r>
            <a:r>
              <a:rPr lang="ru-RU" sz="2000" dirty="0" err="1">
                <a:solidFill>
                  <a:schemeClr val="bg1"/>
                </a:solidFill>
                <a:ea typeface="Abadi" panose="02000000000000000000" pitchFamily="2" charset="0"/>
              </a:rPr>
              <a:t>скульптинг</a:t>
            </a:r>
            <a:r>
              <a:rPr lang="ru-RU" sz="2000" dirty="0">
                <a:solidFill>
                  <a:schemeClr val="bg1"/>
                </a:solidFill>
                <a:ea typeface="Abadi" panose="02000000000000000000" pitchFamily="2" charset="0"/>
              </a:rPr>
              <a:t> и лепка, она может сделать дизайн по вашему </a:t>
            </a:r>
            <a:r>
              <a:rPr lang="ru-RU" sz="2000" dirty="0" err="1">
                <a:solidFill>
                  <a:schemeClr val="bg1"/>
                </a:solidFill>
                <a:ea typeface="Abadi" panose="02000000000000000000" pitchFamily="2" charset="0"/>
              </a:rPr>
              <a:t>тз</a:t>
            </a:r>
            <a:r>
              <a:rPr lang="ru-RU" sz="2000" dirty="0">
                <a:solidFill>
                  <a:schemeClr val="bg1"/>
                </a:solidFill>
                <a:ea typeface="Abadi" panose="02000000000000000000" pitchFamily="2" charset="0"/>
              </a:rPr>
              <a:t> ! Также в её силах быстро проанализировать ситуацию, найти решение проблемы и оперативно сделать все чтобы нейтрализовать её.</a:t>
            </a:r>
          </a:p>
        </p:txBody>
      </p:sp>
    </p:spTree>
    <p:extLst>
      <p:ext uri="{BB962C8B-B14F-4D97-AF65-F5344CB8AC3E}">
        <p14:creationId xmlns:p14="http://schemas.microsoft.com/office/powerpoint/2010/main" val="4198092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F16ABD-04DF-6979-3452-E0B548975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3428CB-B600-D54E-EC54-F2365CAB82A9}"/>
              </a:ext>
            </a:extLst>
          </p:cNvPr>
          <p:cNvSpPr txBox="1"/>
          <p:nvPr/>
        </p:nvSpPr>
        <p:spPr>
          <a:xfrm>
            <a:off x="4987304" y="879791"/>
            <a:ext cx="4120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</a:rPr>
              <a:t>Мосолова Лада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102FF-3E25-599F-E874-152F90C2B960}"/>
              </a:ext>
            </a:extLst>
          </p:cNvPr>
          <p:cNvSpPr txBox="1"/>
          <p:nvPr/>
        </p:nvSpPr>
        <p:spPr>
          <a:xfrm>
            <a:off x="4987303" y="2344357"/>
            <a:ext cx="64700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Полуфиналист конкурса «Большая перемена» 2022</a:t>
            </a:r>
          </a:p>
          <a:p>
            <a:pPr algn="l"/>
            <a:endParaRPr lang="ru-RU" dirty="0">
              <a:solidFill>
                <a:schemeClr val="bg1"/>
              </a:solidFill>
            </a:endParaRPr>
          </a:p>
          <a:p>
            <a:pPr algn="l"/>
            <a:r>
              <a:rPr lang="ru-RU" dirty="0">
                <a:solidFill>
                  <a:schemeClr val="bg1"/>
                </a:solidFill>
              </a:rPr>
              <a:t>Её навыки основываются на письме: сценарий, реклама. Также способна на простой монтаж видео и анализ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717801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1DDACA-E5FF-361A-7179-3E3BB49D0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20C2E2-13D7-5E4F-1B8D-364B2A644A57}"/>
              </a:ext>
            </a:extLst>
          </p:cNvPr>
          <p:cNvSpPr txBox="1"/>
          <p:nvPr/>
        </p:nvSpPr>
        <p:spPr>
          <a:xfrm>
            <a:off x="4878105" y="881355"/>
            <a:ext cx="4256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</a:rPr>
              <a:t>Иванова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chemeClr val="bg1"/>
                </a:solidFill>
              </a:rPr>
              <a:t>Ангелина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57860-CF01-9507-3A40-1BAEF7E564B8}"/>
              </a:ext>
            </a:extLst>
          </p:cNvPr>
          <p:cNvSpPr txBox="1"/>
          <p:nvPr/>
        </p:nvSpPr>
        <p:spPr>
          <a:xfrm>
            <a:off x="4878105" y="2114674"/>
            <a:ext cx="65792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Участник образовательно-патриотического лагеря «Курган Дружбы» 2024</a:t>
            </a:r>
          </a:p>
          <a:p>
            <a:pPr algn="l"/>
            <a:endParaRPr lang="ru-RU" dirty="0">
              <a:solidFill>
                <a:schemeClr val="bg1"/>
              </a:solidFill>
            </a:endParaRPr>
          </a:p>
          <a:p>
            <a:pPr algn="l"/>
            <a:r>
              <a:rPr lang="ru-RU" dirty="0">
                <a:solidFill>
                  <a:schemeClr val="bg1"/>
                </a:solidFill>
              </a:rPr>
              <a:t>Её могучий мозг быстро соберет и проанализирует данные и по ним составит  целостную картину обстановки. Благодаря ей мы сможем контролировать ситуацию в полной мере. </a:t>
            </a:r>
          </a:p>
        </p:txBody>
      </p:sp>
    </p:spTree>
    <p:extLst>
      <p:ext uri="{BB962C8B-B14F-4D97-AF65-F5344CB8AC3E}">
        <p14:creationId xmlns:p14="http://schemas.microsoft.com/office/powerpoint/2010/main" val="4165605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865C8D-77C2-059E-E074-78B5A547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E25DCF-F28F-3890-14AA-8E7FD0A1AF81}"/>
              </a:ext>
            </a:extLst>
          </p:cNvPr>
          <p:cNvSpPr txBox="1"/>
          <p:nvPr/>
        </p:nvSpPr>
        <p:spPr>
          <a:xfrm>
            <a:off x="4887122" y="869925"/>
            <a:ext cx="430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1" dirty="0" err="1">
                <a:solidFill>
                  <a:schemeClr val="bg1"/>
                </a:solidFill>
              </a:rPr>
              <a:t>Никина</a:t>
            </a:r>
            <a:r>
              <a:rPr lang="ru-RU" sz="3200" b="1" dirty="0">
                <a:solidFill>
                  <a:schemeClr val="bg1"/>
                </a:solidFill>
              </a:rPr>
              <a:t> Вероника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77A634-E1F8-FB0E-6E84-9557EC944B83}"/>
              </a:ext>
            </a:extLst>
          </p:cNvPr>
          <p:cNvSpPr txBox="1"/>
          <p:nvPr/>
        </p:nvSpPr>
        <p:spPr>
          <a:xfrm>
            <a:off x="4887122" y="2019988"/>
            <a:ext cx="6679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Участник и волонтёр соревнований </a:t>
            </a:r>
            <a:r>
              <a:rPr lang="ru-RU" dirty="0" err="1">
                <a:solidFill>
                  <a:schemeClr val="bg1"/>
                </a:solidFill>
              </a:rPr>
              <a:t>Стругокрасненской</a:t>
            </a:r>
            <a:r>
              <a:rPr lang="ru-RU" dirty="0">
                <a:solidFill>
                  <a:schemeClr val="bg1"/>
                </a:solidFill>
              </a:rPr>
              <a:t> школы</a:t>
            </a:r>
          </a:p>
          <a:p>
            <a:pPr algn="l"/>
            <a:endParaRPr lang="ru-RU" dirty="0">
              <a:solidFill>
                <a:schemeClr val="bg1"/>
              </a:solidFill>
            </a:endParaRPr>
          </a:p>
          <a:p>
            <a:pPr algn="l"/>
            <a:r>
              <a:rPr lang="ru-RU" dirty="0">
                <a:solidFill>
                  <a:schemeClr val="bg1"/>
                </a:solidFill>
              </a:rPr>
              <a:t>Генератор идей нашей команды и ценный работник</a:t>
            </a:r>
          </a:p>
        </p:txBody>
      </p:sp>
    </p:spTree>
    <p:extLst>
      <p:ext uri="{BB962C8B-B14F-4D97-AF65-F5344CB8AC3E}">
        <p14:creationId xmlns:p14="http://schemas.microsoft.com/office/powerpoint/2010/main" val="732707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179844-BCC4-A157-FCCF-2BC98AAB7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BC545-C2D1-DCDA-D854-3686D516C66A}"/>
              </a:ext>
            </a:extLst>
          </p:cNvPr>
          <p:cNvSpPr txBox="1"/>
          <p:nvPr/>
        </p:nvSpPr>
        <p:spPr>
          <a:xfrm>
            <a:off x="4850691" y="916222"/>
            <a:ext cx="4275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1" dirty="0" err="1">
                <a:solidFill>
                  <a:schemeClr val="bg1"/>
                </a:solidFill>
              </a:rPr>
              <a:t>Никина</a:t>
            </a:r>
            <a:r>
              <a:rPr lang="ru-RU" sz="3200" b="1" dirty="0">
                <a:solidFill>
                  <a:schemeClr val="bg1"/>
                </a:solidFill>
              </a:rPr>
              <a:t> Виктория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401CED-6FC1-484A-EAEA-BEAC001EE80D}"/>
              </a:ext>
            </a:extLst>
          </p:cNvPr>
          <p:cNvSpPr txBox="1"/>
          <p:nvPr/>
        </p:nvSpPr>
        <p:spPr>
          <a:xfrm>
            <a:off x="4941766" y="2201224"/>
            <a:ext cx="67357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Участник и волонтёр соревнований </a:t>
            </a:r>
            <a:r>
              <a:rPr lang="ru-RU" dirty="0" err="1">
                <a:solidFill>
                  <a:schemeClr val="bg1"/>
                </a:solidFill>
              </a:rPr>
              <a:t>Стругокрасненской</a:t>
            </a:r>
            <a:r>
              <a:rPr lang="ru-RU" dirty="0">
                <a:solidFill>
                  <a:schemeClr val="bg1"/>
                </a:solidFill>
              </a:rPr>
              <a:t> школы</a:t>
            </a:r>
          </a:p>
          <a:p>
            <a:pPr algn="l"/>
            <a:endParaRPr lang="ru-RU" dirty="0">
              <a:solidFill>
                <a:schemeClr val="bg1"/>
              </a:solidFill>
            </a:endParaRPr>
          </a:p>
          <a:p>
            <a:pPr algn="l"/>
            <a:r>
              <a:rPr lang="ru-RU" dirty="0">
                <a:solidFill>
                  <a:schemeClr val="bg1"/>
                </a:solidFill>
              </a:rPr>
              <a:t>Наш координатор и ценный сотрудник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758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89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8718595" y="779496"/>
            <a:ext cx="2875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StressOff</a:t>
            </a:r>
            <a:endParaRPr sz="4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284103" y="1491046"/>
            <a:ext cx="604196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Стресс…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 везде…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Внутри нас особенно.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Даже самый спокойный человек, который и мошки не обидит, в один момент может сорваться из-за накопленных негативных чувств. Что лучше, когда шарик ломается с громким хлопком и оглушает тебя или когда этот шарик постепенно сдувает лишнее, поддерживая свой объем? Я думаю многие выберут второе.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 проект как раз олицетворяет тот самый процесс постепенного «сдувания». Комнаты с различными способы снятия стресса: разбитие посуды, пупырчатая плёнка, медитативный отдых в тишине, на мягком кресле, там где вас не потреважат… Разве это не приятно?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47738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89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8718595" y="779496"/>
            <a:ext cx="28752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StressOff</a:t>
            </a:r>
            <a:endParaRPr sz="4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214994" y="1372037"/>
            <a:ext cx="59874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 делаем проект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который направлен на профилактику психологических заболеваний у подростков и молодежи с помощью нескольких методик: медитация или погружение в виртуальную реальность с помощью VR-очков, разрушение хрупких предметов, медитации в тишине или спокойное уединенн</a:t>
            </a:r>
            <a:r>
              <a:rPr lang="ru-RU" sz="2400">
                <a:solidFill>
                  <a:schemeClr val="dk1"/>
                </a:solidFill>
              </a:rPr>
              <a:t>о</a:t>
            </a:r>
            <a:r>
              <a:rPr lang="ru-RU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 место где ты можешь подготовиться к экзамену или к вступительным экзаменам.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3801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5178564" y="2519154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72775" y="570512"/>
            <a:ext cx="405179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Наша целевая аудитория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572775" y="2519154"/>
            <a:ext cx="6434589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Наша целевая аудитория это молодые люди от 16 до 25. Такой возрастной диапазон высчитать стрессовым периодом жизни человека. С 16 лет начинается период экзаменов (ОГЭ и ЕГЭ, а потом экзамены в институте или колледже). В этот период стрессовый фон повышен и многим не хватает качественного отдыха.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8008984" y="5253334"/>
            <a:ext cx="361024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2A98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8008984" y="4915532"/>
            <a:ext cx="3478181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Наш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Идеальный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клиент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41934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4872550" y="528238"/>
            <a:ext cx="31330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Миша Школьников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4721928" y="1969570"/>
            <a:ext cx="7013400" cy="42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 С 8.30 до 16.00 он в школе готовится к ЕГЭ. Дальше он занимается самостоятельно и к тому же готовится к вступительным в университете. В семье его поддерживают в его мечте поступить в ракетостроительный институт и обычно его не трогают. У него есть всего два часа на отдых из которых он отдыхает пол часа потому что его окружает его комната вывешенная плакатами с этим институтом и чертежами ракеты которую он строил еще в детстве и учебниками с ЕГЭ и другими учебниками, по которым ему задали домашнюю работу. В идеале он хотел бы больше свободного времени, но пока он не может этого позволить. Как-то проходя от школы до дома, Миша наслаждался своей мимолетной "свободой" от уроков и увидел рекламу StressOff. </a:t>
            </a:r>
            <a:r>
              <a:rPr lang="ru-RU" sz="1800">
                <a:solidFill>
                  <a:srgbClr val="F2A982"/>
                </a:solidFill>
              </a:rPr>
              <a:t>Они предлагают качественный отдых.</a:t>
            </a:r>
            <a:r>
              <a:rPr lang="ru-RU" sz="1800" b="0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 "Если я хорошенько отдохну, то мой мозг будет более функциональным... надо попробовать"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456636" y="5261695"/>
            <a:ext cx="380865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F2A982"/>
                </a:solidFill>
                <a:latin typeface="Arial"/>
                <a:ea typeface="Arial"/>
                <a:cs typeface="Arial"/>
                <a:sym typeface="Arial"/>
              </a:rPr>
              <a:t>Школьник. Выпускник и будущий абитуриент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61097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5A6A5EE-70D4-6D2B-0B75-26BF0E605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685"/>
          <a:stretch/>
        </p:blipFill>
        <p:spPr>
          <a:xfrm>
            <a:off x="668341" y="447188"/>
            <a:ext cx="4449356" cy="6129231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348140-379F-2C9A-1AB7-E12C9B9FA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546" y="1823004"/>
            <a:ext cx="6625505" cy="47534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592A1F-07DB-F6A2-3E6B-2106C75876D0}"/>
              </a:ext>
            </a:extLst>
          </p:cNvPr>
          <p:cNvSpPr txBox="1"/>
          <p:nvPr/>
        </p:nvSpPr>
        <p:spPr>
          <a:xfrm rot="10800000" flipV="1">
            <a:off x="5505944" y="1102703"/>
            <a:ext cx="5862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</a:rPr>
              <a:t>Нужен ли наш проект рынку? </a:t>
            </a:r>
          </a:p>
        </p:txBody>
      </p:sp>
    </p:spTree>
    <p:extLst>
      <p:ext uri="{BB962C8B-B14F-4D97-AF65-F5344CB8AC3E}">
        <p14:creationId xmlns:p14="http://schemas.microsoft.com/office/powerpoint/2010/main" val="731257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8B893-140A-55B9-57D0-E54B5DD3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бизнеса перед открытием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32C251-BC76-A229-64B7-B873DCB3B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530" y="2247750"/>
            <a:ext cx="7570084" cy="424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8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3F677-9642-EBBC-325A-351107CD2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бизнеса перед открытием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20EA98-8EEC-2ADB-100D-FB1486D5A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rtl="0">
              <a:buNone/>
            </a:pPr>
            <a:r>
              <a:rPr lang="ru-RU" sz="1800" b="0" i="0" u="none" strike="noStrike" dirty="0">
                <a:effectLst/>
                <a:latin typeface="Arial" panose="020B0604020202020204" pitchFamily="34" charset="0"/>
              </a:rPr>
              <a:t>Тип </a:t>
            </a:r>
            <a:r>
              <a:rPr lang="af-ZA" sz="1800" b="0" i="0" u="none" strike="noStrike" dirty="0">
                <a:effectLst/>
                <a:latin typeface="Arial" panose="020B0604020202020204" pitchFamily="34" charset="0"/>
              </a:rPr>
              <a:t>MVP :</a:t>
            </a:r>
            <a:endParaRPr lang="af-ZA" dirty="0">
              <a:effectLst/>
            </a:endParaRPr>
          </a:p>
          <a:p>
            <a:pPr rtl="0"/>
            <a:r>
              <a:rPr lang="ru-RU" sz="1800" b="0" i="0" u="none" strike="noStrike" dirty="0">
                <a:effectLst/>
                <a:latin typeface="Arial" panose="020B0604020202020204" pitchFamily="34" charset="0"/>
              </a:rPr>
              <a:t>Для данного бизнес-проекта можно выбрать, сосредотачиваясь на обязательных и легко в разработке функциях, таких как удобное кресло для отдыха, приятное освещение, расслабляющая музыка, уютный интерьер и ароматерапия. Эти элементы могут быть быстро внедрены и протестированы, чтобы оценить спрос на продукт и собрать обратную связь от пользователей.</a:t>
            </a:r>
            <a:endParaRPr lang="ru-RU" dirty="0">
              <a:effectLst/>
            </a:endParaRPr>
          </a:p>
          <a:p>
            <a:pPr rtl="0"/>
            <a:br>
              <a:rPr lang="ru-RU" dirty="0"/>
            </a:br>
            <a:r>
              <a:rPr lang="ru-RU" sz="1800" b="0" i="0" u="none" strike="noStrike" dirty="0">
                <a:effectLst/>
                <a:latin typeface="Arial" panose="020B0604020202020204" pitchFamily="34" charset="0"/>
              </a:rPr>
              <a:t>2) Можно использовать группы и каналы в социальных сетях для рекламы проекта.</a:t>
            </a:r>
          </a:p>
          <a:p>
            <a:pPr rtl="0"/>
            <a:br>
              <a:rPr lang="ru-RU" dirty="0"/>
            </a:br>
            <a:r>
              <a:rPr lang="ru-RU" sz="1800" b="0" i="0" u="none" strike="noStrike" dirty="0">
                <a:effectLst/>
                <a:latin typeface="Arial" panose="020B0604020202020204" pitchFamily="34" charset="0"/>
              </a:rPr>
              <a:t>3) Для создания минимально жизнеспособного продукта (</a:t>
            </a:r>
            <a:r>
              <a:rPr lang="af-ZA" sz="1800" b="0" i="0" u="none" strike="noStrike" dirty="0">
                <a:effectLst/>
                <a:latin typeface="Arial" panose="020B0604020202020204" pitchFamily="34" charset="0"/>
              </a:rPr>
              <a:t>MVP) </a:t>
            </a:r>
            <a:r>
              <a:rPr lang="ru-RU" sz="1800" b="0" i="0" u="none" strike="noStrike" dirty="0">
                <a:effectLst/>
                <a:latin typeface="Arial" panose="020B0604020202020204" pitchFamily="34" charset="0"/>
              </a:rPr>
              <a:t>в виде комнаты для отдыха и снятия стресса, подходит тип </a:t>
            </a:r>
            <a:r>
              <a:rPr lang="af-ZA" sz="1800" b="0" i="0" u="none" strike="noStrike" dirty="0">
                <a:effectLst/>
                <a:latin typeface="Arial" panose="020B0604020202020204" pitchFamily="34" charset="0"/>
              </a:rPr>
              <a:t>MVP "</a:t>
            </a:r>
            <a:r>
              <a:rPr lang="ru-RU" sz="1800" b="0" i="0" u="none" strike="noStrike" dirty="0">
                <a:effectLst/>
                <a:latin typeface="Arial" panose="020B0604020202020204" pitchFamily="34" charset="0"/>
              </a:rPr>
              <a:t>бумажный прототип". Этот тип </a:t>
            </a:r>
            <a:r>
              <a:rPr lang="af-ZA" sz="1800" b="0" i="0" u="none" strike="noStrike" dirty="0">
                <a:effectLst/>
                <a:latin typeface="Arial" panose="020B0604020202020204" pitchFamily="34" charset="0"/>
              </a:rPr>
              <a:t>MVP </a:t>
            </a:r>
            <a:r>
              <a:rPr lang="ru-RU" sz="1800" b="0" i="0" u="none" strike="noStrike" dirty="0">
                <a:effectLst/>
                <a:latin typeface="Arial" panose="020B0604020202020204" pitchFamily="34" charset="0"/>
              </a:rPr>
              <a:t>позволит создать простой и наглядный прототип комнаты, который можно использовать для сбора обратной связи и проверки ценности продукта. Бумажный прототип поможет быстро и дешево протестировать идею комнаты для отдыха, привлечь пользователей для оценки их реакции и внести необходимые изменения до разработки полноценного продукта.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79253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9359C-6CDD-544B-E07A-AA4B39AE2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бизнеса перед открытием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E29EC8-150D-7751-C926-0DAF082962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62" b="61136"/>
          <a:stretch/>
        </p:blipFill>
        <p:spPr>
          <a:xfrm>
            <a:off x="148323" y="2612588"/>
            <a:ext cx="3052975" cy="32793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2B5948-5F50-3EB7-47CF-5AC6EFFAC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077" y="2214008"/>
            <a:ext cx="2624064" cy="43297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60652A-47E6-2D4C-6AE6-143BD141A3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t="1" r="-434" b="44404"/>
          <a:stretch/>
        </p:blipFill>
        <p:spPr>
          <a:xfrm>
            <a:off x="6145782" y="2214008"/>
            <a:ext cx="2553318" cy="35441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8E45CF-50ED-5683-7FB9-7782E0A9A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4922" y="2479748"/>
            <a:ext cx="3204493" cy="363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56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9026EF0-B33C-D150-D833-6C45370BC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287" y="268941"/>
            <a:ext cx="5066938" cy="632011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3650E2-F0B0-31BB-BCB8-912B4C4F4A60}"/>
              </a:ext>
            </a:extLst>
          </p:cNvPr>
          <p:cNvSpPr txBox="1"/>
          <p:nvPr/>
        </p:nvSpPr>
        <p:spPr>
          <a:xfrm>
            <a:off x="6888969" y="3251369"/>
            <a:ext cx="53030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600" b="1" i="1" dirty="0"/>
              <a:t>Как будет работать</a:t>
            </a:r>
          </a:p>
          <a:p>
            <a:pPr algn="l"/>
            <a:r>
              <a:rPr lang="ru-RU" sz="3600" b="1" i="1" dirty="0"/>
              <a:t>Наш бизнес ? </a:t>
            </a:r>
          </a:p>
          <a:p>
            <a:pPr algn="l"/>
            <a:endParaRPr lang="ru-RU" sz="3600" b="1" i="1" dirty="0"/>
          </a:p>
          <a:p>
            <a:pPr algn="l"/>
            <a:endParaRPr lang="ru-RU" b="1" i="1" dirty="0"/>
          </a:p>
          <a:p>
            <a:pPr algn="l"/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031101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59573-963F-5BC3-718A-8813423B7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Расчёты ! 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3EE068D-7273-0507-D456-F4BEBF037C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7389" y="1002417"/>
            <a:ext cx="5143104" cy="5311220"/>
          </a:xfrm>
        </p:spPr>
      </p:pic>
    </p:spTree>
    <p:extLst>
      <p:ext uri="{BB962C8B-B14F-4D97-AF65-F5344CB8AC3E}">
        <p14:creationId xmlns:p14="http://schemas.microsoft.com/office/powerpoint/2010/main" val="1098179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7521155"/>
              </p:ext>
            </p:extLst>
          </p:nvPr>
        </p:nvGraphicFramePr>
        <p:xfrm>
          <a:off x="1196264" y="228600"/>
          <a:ext cx="9799472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49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86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Базовое значение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637">
                <a:tc>
                  <a:txBody>
                    <a:bodyPr/>
                    <a:lstStyle/>
                    <a:p>
                      <a:r>
                        <a:rPr lang="en-US" sz="1200" dirty="0"/>
                        <a:t>1.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Инвестиционные затраты ( сумм</a:t>
                      </a:r>
                      <a:r>
                        <a:rPr lang="ru-RU" sz="900" baseline="0" dirty="0"/>
                        <a:t>а открытие проекта )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2 500 000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r>
                        <a:rPr lang="en-US" sz="1200" dirty="0"/>
                        <a:t>2.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кол-во клиентов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 чел ( год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54">
                <a:tc>
                  <a:txBody>
                    <a:bodyPr/>
                    <a:lstStyle/>
                    <a:p>
                      <a:r>
                        <a:rPr lang="en-US" sz="1200" dirty="0"/>
                        <a:t>3.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средний чек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7 500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15 000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22 500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499">
                <a:tc>
                  <a:txBody>
                    <a:bodyPr/>
                    <a:lstStyle/>
                    <a:p>
                      <a:r>
                        <a:rPr lang="en-US" sz="1200" dirty="0"/>
                        <a:t>4.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частота покупок </a:t>
                      </a:r>
                    </a:p>
                    <a:p>
                      <a:r>
                        <a:rPr lang="ru-RU" sz="1200" dirty="0"/>
                        <a:t>( в</a:t>
                      </a:r>
                      <a:r>
                        <a:rPr lang="ru-RU" sz="1200" baseline="0" dirty="0"/>
                        <a:t> месяц 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 покупок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 покупок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 покупок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40 покупок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40 покупок </a:t>
                      </a:r>
                    </a:p>
                    <a:p>
                      <a:r>
                        <a:rPr lang="ru-RU" sz="1200" dirty="0"/>
                        <a:t>( год 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54">
                <a:tc>
                  <a:txBody>
                    <a:bodyPr/>
                    <a:lstStyle/>
                    <a:p>
                      <a:r>
                        <a:rPr lang="en-US" sz="1200" dirty="0"/>
                        <a:t>5.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выручка </a:t>
                      </a:r>
                    </a:p>
                    <a:p>
                      <a:r>
                        <a:rPr lang="ru-RU" sz="1200" dirty="0"/>
                        <a:t>( месяц</a:t>
                      </a:r>
                      <a:r>
                        <a:rPr lang="ru-RU" sz="1200" baseline="0" dirty="0"/>
                        <a:t> 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112 500 </a:t>
                      </a:r>
                      <a:r>
                        <a:rPr lang="ru-RU" sz="1200" dirty="0" err="1"/>
                        <a:t>руб</a:t>
                      </a:r>
                      <a:r>
                        <a:rPr lang="ru-RU" sz="1200" dirty="0"/>
                        <a:t> </a:t>
                      </a:r>
                    </a:p>
                    <a:p>
                      <a:r>
                        <a:rPr lang="ru-RU" sz="1200" dirty="0"/>
                        <a:t>( месяц  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337 500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675 000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1 012 500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1 350 000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1 350 000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54">
                <a:tc>
                  <a:txBody>
                    <a:bodyPr/>
                    <a:lstStyle/>
                    <a:p>
                      <a:r>
                        <a:rPr lang="en-US" sz="1200" dirty="0"/>
                        <a:t>6.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постоянные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195 000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  <a:p>
                      <a:r>
                        <a:rPr lang="ru-RU" sz="1200" dirty="0"/>
                        <a:t>( месяц  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585 000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1 170 000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1 755 000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2 340 000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2 340 000 </a:t>
                      </a:r>
                      <a:r>
                        <a:rPr lang="ru-RU" sz="1200" dirty="0" err="1"/>
                        <a:t>руб</a:t>
                      </a:r>
                      <a:r>
                        <a:rPr lang="ru-RU" sz="12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54">
                <a:tc>
                  <a:txBody>
                    <a:bodyPr/>
                    <a:lstStyle/>
                    <a:p>
                      <a:r>
                        <a:rPr lang="en-US" sz="1200" dirty="0"/>
                        <a:t>7.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переменные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50 850 </a:t>
                      </a:r>
                      <a:r>
                        <a:rPr lang="ru-RU" sz="1200" dirty="0" err="1"/>
                        <a:t>руб</a:t>
                      </a:r>
                      <a:r>
                        <a:rPr lang="ru-RU" sz="1200" dirty="0"/>
                        <a:t> </a:t>
                      </a:r>
                    </a:p>
                    <a:p>
                      <a:r>
                        <a:rPr lang="ru-RU" sz="1200" dirty="0"/>
                        <a:t>( месяц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152 550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305 100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457 650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610 200</a:t>
                      </a:r>
                    </a:p>
                    <a:p>
                      <a:r>
                        <a:rPr lang="ru-RU" sz="1200" dirty="0"/>
                        <a:t>( год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610 200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54">
                <a:tc>
                  <a:txBody>
                    <a:bodyPr/>
                    <a:lstStyle/>
                    <a:p>
                      <a:r>
                        <a:rPr lang="en-US" sz="1200" dirty="0"/>
                        <a:t>8.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60 625 </a:t>
                      </a:r>
                    </a:p>
                    <a:p>
                      <a:r>
                        <a:rPr lang="ru-RU" sz="1200" dirty="0"/>
                        <a:t>( месяц 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181 875 </a:t>
                      </a:r>
                      <a:r>
                        <a:rPr lang="ru-RU" sz="1200" dirty="0" err="1"/>
                        <a:t>руб</a:t>
                      </a:r>
                      <a:r>
                        <a:rPr lang="ru-RU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363 750 </a:t>
                      </a:r>
                      <a:r>
                        <a:rPr lang="ru-RU" sz="1200" dirty="0" err="1"/>
                        <a:t>руб</a:t>
                      </a:r>
                      <a:r>
                        <a:rPr lang="ru-RU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545 625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727 500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  <a:p>
                      <a:r>
                        <a:rPr lang="ru-RU" sz="1200" dirty="0"/>
                        <a:t>( год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727 500 </a:t>
                      </a:r>
                      <a:r>
                        <a:rPr lang="ru-RU" sz="1200" dirty="0" err="1"/>
                        <a:t>руб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54">
                <a:tc>
                  <a:txBody>
                    <a:bodyPr/>
                    <a:lstStyle/>
                    <a:p>
                      <a:r>
                        <a:rPr lang="en-US" sz="1200" dirty="0"/>
                        <a:t>9.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рентабельность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54%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54%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5499">
                <a:tc>
                  <a:txBody>
                    <a:bodyPr/>
                    <a:lstStyle/>
                    <a:p>
                      <a:r>
                        <a:rPr lang="en-US" sz="1200" dirty="0"/>
                        <a:t>10.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точка безубыточности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75 покупок </a:t>
                      </a:r>
                    </a:p>
                    <a:p>
                      <a:r>
                        <a:rPr lang="ru-RU" sz="1200" dirty="0"/>
                        <a:t>( в месяц  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5499">
                <a:tc>
                  <a:txBody>
                    <a:bodyPr/>
                    <a:lstStyle/>
                    <a:p>
                      <a:r>
                        <a:rPr lang="en-US" sz="1200" dirty="0"/>
                        <a:t>11.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простой</a:t>
                      </a:r>
                      <a:r>
                        <a:rPr lang="ru-RU" sz="1200" baseline="0" dirty="0"/>
                        <a:t> срок окупаемости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18 месяцев </a:t>
                      </a:r>
                    </a:p>
                    <a:p>
                      <a:r>
                        <a:rPr lang="ru-RU" sz="1200" dirty="0"/>
                        <a:t>( 1 год и 6 месяцев 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58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3D38CB1-A08E-2F96-10BB-26F04596E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710" y="304295"/>
            <a:ext cx="5086290" cy="624941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8D20E7-C04E-06C3-EFEA-C3CF594D1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162" y="256056"/>
            <a:ext cx="4124827" cy="634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05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1332D-4C8B-BADF-2C7A-4FB99F2A3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423" y="469854"/>
            <a:ext cx="7023153" cy="591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03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3FAB3C0-AD3C-67DF-1E83-791FAE7A6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4091" y="298820"/>
            <a:ext cx="4364753" cy="6260359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0B4948-6E25-E678-B282-270EDAD7F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701" y="4480938"/>
            <a:ext cx="5960239" cy="20782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84A48C-64DC-3970-0DFE-2DBEDF41FED3}"/>
              </a:ext>
            </a:extLst>
          </p:cNvPr>
          <p:cNvSpPr txBox="1"/>
          <p:nvPr/>
        </p:nvSpPr>
        <p:spPr>
          <a:xfrm>
            <a:off x="5185675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2F23CC-146F-EF0C-71E8-4652BB18BB85}"/>
              </a:ext>
            </a:extLst>
          </p:cNvPr>
          <p:cNvSpPr txBox="1"/>
          <p:nvPr/>
        </p:nvSpPr>
        <p:spPr>
          <a:xfrm>
            <a:off x="6420815" y="2397947"/>
            <a:ext cx="47700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1" i="1" dirty="0"/>
              <a:t>Начало проекта. Нужно ли оформлять </a:t>
            </a:r>
            <a:r>
              <a:rPr lang="ru-RU" sz="3200" b="1" i="1" dirty="0" err="1"/>
              <a:t>самозанятость</a:t>
            </a:r>
            <a:r>
              <a:rPr lang="ru-RU" sz="3200" b="1" i="1" dirty="0"/>
              <a:t>? </a:t>
            </a:r>
          </a:p>
          <a:p>
            <a:pPr algn="l"/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320720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20</Slides>
  <Notes>4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Цитаты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Оценка бизнеса перед открытием</vt:lpstr>
      <vt:lpstr>Оценка бизнеса перед открытием</vt:lpstr>
      <vt:lpstr>Оценка бизнеса перед открытием</vt:lpstr>
      <vt:lpstr>Презентация PowerPoint</vt:lpstr>
      <vt:lpstr>Расчёты !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проекта </dc:title>
  <dc:creator>v22529153@gmail.com</dc:creator>
  <cp:lastModifiedBy>Злата Мосолова</cp:lastModifiedBy>
  <cp:revision>35</cp:revision>
  <dcterms:created xsi:type="dcterms:W3CDTF">2024-12-11T15:14:56Z</dcterms:created>
  <dcterms:modified xsi:type="dcterms:W3CDTF">2024-12-26T10:54:49Z</dcterms:modified>
</cp:coreProperties>
</file>